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828" r:id="rId2"/>
  </p:sldMasterIdLst>
  <p:notesMasterIdLst>
    <p:notesMasterId r:id="rId31"/>
  </p:notesMasterIdLst>
  <p:handoutMasterIdLst>
    <p:handoutMasterId r:id="rId32"/>
  </p:handoutMasterIdLst>
  <p:sldIdLst>
    <p:sldId id="299" r:id="rId3"/>
    <p:sldId id="283" r:id="rId4"/>
    <p:sldId id="285" r:id="rId5"/>
    <p:sldId id="273" r:id="rId6"/>
    <p:sldId id="300" r:id="rId7"/>
    <p:sldId id="275" r:id="rId8"/>
    <p:sldId id="274" r:id="rId9"/>
    <p:sldId id="301" r:id="rId10"/>
    <p:sldId id="302" r:id="rId11"/>
    <p:sldId id="279" r:id="rId12"/>
    <p:sldId id="303" r:id="rId13"/>
    <p:sldId id="281" r:id="rId14"/>
    <p:sldId id="292" r:id="rId15"/>
    <p:sldId id="286" r:id="rId16"/>
    <p:sldId id="288" r:id="rId17"/>
    <p:sldId id="308" r:id="rId18"/>
    <p:sldId id="307" r:id="rId19"/>
    <p:sldId id="293" r:id="rId20"/>
    <p:sldId id="289" r:id="rId21"/>
    <p:sldId id="294" r:id="rId22"/>
    <p:sldId id="306" r:id="rId23"/>
    <p:sldId id="304" r:id="rId24"/>
    <p:sldId id="296" r:id="rId25"/>
    <p:sldId id="280" r:id="rId26"/>
    <p:sldId id="305" r:id="rId27"/>
    <p:sldId id="282" r:id="rId28"/>
    <p:sldId id="297" r:id="rId29"/>
    <p:sldId id="298" r:id="rId30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3300"/>
    <a:srgbClr val="00194C"/>
    <a:srgbClr val="BBE0E3"/>
    <a:srgbClr val="FF9933"/>
    <a:srgbClr val="DAC4D7"/>
    <a:srgbClr val="800000"/>
    <a:srgbClr val="FFCC66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Destaqu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0"/>
    <p:restoredTop sz="94600"/>
  </p:normalViewPr>
  <p:slideViewPr>
    <p:cSldViewPr>
      <p:cViewPr>
        <p:scale>
          <a:sx n="70" d="100"/>
          <a:sy n="70" d="100"/>
        </p:scale>
        <p:origin x="1302" y="-1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heme" Target="theme/theme1.xml"/><Relationship Id="rId8" Type="http://schemas.openxmlformats.org/officeDocument/2006/relationships/slide" Target="slides/slide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>
            <a:extLst>
              <a:ext uri="{FF2B5EF4-FFF2-40B4-BE49-F238E27FC236}">
                <a16:creationId xmlns:a16="http://schemas.microsoft.com/office/drawing/2014/main" id="{9E2F659B-9055-4AE8-B7AC-0C4C823319BC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r>
              <a:rPr lang="pt-PT"/>
              <a:t>Elisabete Ferreira</a:t>
            </a:r>
          </a:p>
        </p:txBody>
      </p:sp>
      <p:sp>
        <p:nvSpPr>
          <p:cNvPr id="43011" name="Rectangle 3">
            <a:extLst>
              <a:ext uri="{FF2B5EF4-FFF2-40B4-BE49-F238E27FC236}">
                <a16:creationId xmlns:a16="http://schemas.microsoft.com/office/drawing/2014/main" id="{96BFBB36-2555-4B8F-BEA2-300D4928D150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fld id="{8FBEE438-E5ED-45D9-B89F-7AEE205A3EC0}" type="datetime1">
              <a:rPr lang="pt-PT"/>
              <a:pPr>
                <a:defRPr/>
              </a:pPr>
              <a:t>26-04-2019</a:t>
            </a:fld>
            <a:endParaRPr lang="pt-PT"/>
          </a:p>
        </p:txBody>
      </p:sp>
      <p:sp>
        <p:nvSpPr>
          <p:cNvPr id="43012" name="Rectangle 4">
            <a:extLst>
              <a:ext uri="{FF2B5EF4-FFF2-40B4-BE49-F238E27FC236}">
                <a16:creationId xmlns:a16="http://schemas.microsoft.com/office/drawing/2014/main" id="{92EA666A-03A9-4872-A69D-4186113E7351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r>
              <a:rPr lang="pt-PT"/>
              <a:t>Profª Elisabete Ferreira</a:t>
            </a:r>
          </a:p>
        </p:txBody>
      </p:sp>
      <p:sp>
        <p:nvSpPr>
          <p:cNvPr id="43013" name="Rectangle 5">
            <a:extLst>
              <a:ext uri="{FF2B5EF4-FFF2-40B4-BE49-F238E27FC236}">
                <a16:creationId xmlns:a16="http://schemas.microsoft.com/office/drawing/2014/main" id="{6386B401-8D74-41C9-8DC9-20A767CD271A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B3DB11DA-717E-4CE9-ACB9-1E6D8D234C3A}" type="slidenum">
              <a:rPr lang="pt-PT" altLang="pt-PT"/>
              <a:pPr>
                <a:defRPr/>
              </a:pPr>
              <a:t>‹nº›</a:t>
            </a:fld>
            <a:endParaRPr lang="pt-PT" alt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FE37E019-AC21-4384-8C43-84DCDC91C5D6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r>
              <a:rPr lang="pt-PT"/>
              <a:t>Elisabete Ferreira</a:t>
            </a:r>
          </a:p>
        </p:txBody>
      </p:sp>
      <p:sp>
        <p:nvSpPr>
          <p:cNvPr id="6147" name="Rectangle 3">
            <a:extLst>
              <a:ext uri="{FF2B5EF4-FFF2-40B4-BE49-F238E27FC236}">
                <a16:creationId xmlns:a16="http://schemas.microsoft.com/office/drawing/2014/main" id="{19540BB7-D72E-4268-92CC-575B3D70A72A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F227D977-EA95-4EC0-ACD5-F81DEC01C8E6}" type="datetime1">
              <a:rPr lang="pt-PT"/>
              <a:pPr>
                <a:defRPr/>
              </a:pPr>
              <a:t>26-04-2019</a:t>
            </a:fld>
            <a:endParaRPr lang="pt-PT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05C5BDE6-7CBF-4C6E-BB7D-9FFFBEF721BC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9" name="Rectangle 5">
            <a:extLst>
              <a:ext uri="{FF2B5EF4-FFF2-40B4-BE49-F238E27FC236}">
                <a16:creationId xmlns:a16="http://schemas.microsoft.com/office/drawing/2014/main" id="{A800D687-9B97-4D5C-AFEE-E669FC34AB01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Clique para editar os estilos de texto do modelo global</a:t>
            </a:r>
          </a:p>
          <a:p>
            <a:pPr lvl="1"/>
            <a:r>
              <a:rPr lang="en-US" noProof="0"/>
              <a:t>Segundo nível</a:t>
            </a:r>
          </a:p>
          <a:p>
            <a:pPr lvl="2"/>
            <a:r>
              <a:rPr lang="en-US" noProof="0"/>
              <a:t>Terceiro nível</a:t>
            </a:r>
          </a:p>
          <a:p>
            <a:pPr lvl="3"/>
            <a:r>
              <a:rPr lang="en-US" noProof="0"/>
              <a:t>Quarto nível</a:t>
            </a:r>
          </a:p>
          <a:p>
            <a:pPr lvl="4"/>
            <a:r>
              <a:rPr lang="en-US" noProof="0"/>
              <a:t>Quinto nível</a:t>
            </a:r>
          </a:p>
        </p:txBody>
      </p:sp>
      <p:sp>
        <p:nvSpPr>
          <p:cNvPr id="6150" name="Rectangle 6">
            <a:extLst>
              <a:ext uri="{FF2B5EF4-FFF2-40B4-BE49-F238E27FC236}">
                <a16:creationId xmlns:a16="http://schemas.microsoft.com/office/drawing/2014/main" id="{97E30832-2921-4F9B-9622-D67AB3DFBD8F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r>
              <a:rPr lang="pt-PT"/>
              <a:t>Profª Elisabete Ferreira</a:t>
            </a:r>
          </a:p>
        </p:txBody>
      </p:sp>
      <p:sp>
        <p:nvSpPr>
          <p:cNvPr id="6151" name="Rectangle 7">
            <a:extLst>
              <a:ext uri="{FF2B5EF4-FFF2-40B4-BE49-F238E27FC236}">
                <a16:creationId xmlns:a16="http://schemas.microsoft.com/office/drawing/2014/main" id="{693E0B41-B749-40EA-902C-803932EB850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4643A11-9537-498C-9B53-C80132198CBA}" type="slidenum">
              <a:rPr lang="en-US" altLang="pt-PT"/>
              <a:pPr>
                <a:defRPr/>
              </a:pPr>
              <a:t>‹nº›</a:t>
            </a:fld>
            <a:endParaRPr lang="en-US" alt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79525" y="1600200"/>
            <a:ext cx="7085013" cy="10668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Clique para editar o estilo do título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79525" y="2819400"/>
            <a:ext cx="5256213" cy="11430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/>
              <a:t>Clique para editar o estilo do subtítulo do modelo global</a:t>
            </a:r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4332170E-8337-4180-9D35-4C1D3D0063C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A8A565-766A-487D-B190-45401DEBA81A}" type="datetime1">
              <a:rPr lang="pt-PT"/>
              <a:pPr>
                <a:defRPr/>
              </a:pPr>
              <a:t>26-04-2019</a:t>
            </a:fld>
            <a:endParaRPr lang="pt-PT"/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FC62BE78-DE75-4557-94B2-6F4793E6F85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9">
            <a:extLst>
              <a:ext uri="{FF2B5EF4-FFF2-40B4-BE49-F238E27FC236}">
                <a16:creationId xmlns:a16="http://schemas.microsoft.com/office/drawing/2014/main" id="{EAB2409C-0A41-4331-985A-03799F11150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FBF77C-DE97-478B-B0BE-2D38DA275EED}" type="slidenum">
              <a:rPr lang="en-US" altLang="pt-PT"/>
              <a:pPr>
                <a:defRPr/>
              </a:pPr>
              <a:t>‹nº›</a:t>
            </a:fld>
            <a:endParaRPr lang="en-US" altLang="pt-PT"/>
          </a:p>
        </p:txBody>
      </p:sp>
    </p:spTree>
    <p:extLst>
      <p:ext uri="{BB962C8B-B14F-4D97-AF65-F5344CB8AC3E}">
        <p14:creationId xmlns:p14="http://schemas.microsoft.com/office/powerpoint/2010/main" val="42529605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4DD6BCAA-5B1F-4A5B-B995-E0D63DF0DC3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418783-1C1F-48CD-8198-0E74B93D26B9}" type="datetime1">
              <a:rPr lang="pt-PT"/>
              <a:pPr>
                <a:defRPr/>
              </a:pPr>
              <a:t>26-04-2019</a:t>
            </a:fld>
            <a:endParaRPr lang="pt-PT"/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92674369-C87B-4ACB-A457-91CAB2050DB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9">
            <a:extLst>
              <a:ext uri="{FF2B5EF4-FFF2-40B4-BE49-F238E27FC236}">
                <a16:creationId xmlns:a16="http://schemas.microsoft.com/office/drawing/2014/main" id="{831F4948-BC3D-43E7-9175-BFC8C27B492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A4DFBE-3028-42B9-BAD4-A1FA34A18B18}" type="slidenum">
              <a:rPr lang="en-US" altLang="pt-PT"/>
              <a:pPr>
                <a:defRPr/>
              </a:pPr>
              <a:t>‹nº›</a:t>
            </a:fld>
            <a:endParaRPr lang="en-US" altLang="pt-PT"/>
          </a:p>
        </p:txBody>
      </p:sp>
    </p:spTree>
    <p:extLst>
      <p:ext uri="{BB962C8B-B14F-4D97-AF65-F5344CB8AC3E}">
        <p14:creationId xmlns:p14="http://schemas.microsoft.com/office/powerpoint/2010/main" val="42504341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594475" y="685800"/>
            <a:ext cx="1771650" cy="5440363"/>
          </a:xfrm>
        </p:spPr>
        <p:txBody>
          <a:bodyPr vert="eaVert"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1279525" y="685800"/>
            <a:ext cx="5162550" cy="5440363"/>
          </a:xfrm>
        </p:spPr>
        <p:txBody>
          <a:bodyPr vert="eaVert"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C6DE94CE-C1BE-4FD3-91AF-CE0B49EB9BB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44E4CA-006E-4F32-AA8E-791F536E08FF}" type="datetime1">
              <a:rPr lang="pt-PT"/>
              <a:pPr>
                <a:defRPr/>
              </a:pPr>
              <a:t>26-04-2019</a:t>
            </a:fld>
            <a:endParaRPr lang="pt-PT"/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C2680F02-D157-4A3B-83C5-BC6A7DD2CFF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9">
            <a:extLst>
              <a:ext uri="{FF2B5EF4-FFF2-40B4-BE49-F238E27FC236}">
                <a16:creationId xmlns:a16="http://schemas.microsoft.com/office/drawing/2014/main" id="{3863E78E-58BA-4A76-A368-70F8651385F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196BCE-36CC-4212-9410-BAD87A435A59}" type="slidenum">
              <a:rPr lang="en-US" altLang="pt-PT"/>
              <a:pPr>
                <a:defRPr/>
              </a:pPr>
              <a:t>‹nº›</a:t>
            </a:fld>
            <a:endParaRPr lang="en-US" altLang="pt-PT"/>
          </a:p>
        </p:txBody>
      </p:sp>
    </p:spTree>
    <p:extLst>
      <p:ext uri="{BB962C8B-B14F-4D97-AF65-F5344CB8AC3E}">
        <p14:creationId xmlns:p14="http://schemas.microsoft.com/office/powerpoint/2010/main" val="25916573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/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Subtítulo 2">
            <a:extLst/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pt-PT"/>
              <a:t>Clique para editar o estilo de subtítulo do Modelo Global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B0E484AF-73B4-4A19-9158-7FFA480DB9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94DDB0-61F4-4990-8447-983E8952FD34}" type="datetime1">
              <a:rPr lang="pt-PT"/>
              <a:pPr>
                <a:defRPr/>
              </a:pPr>
              <a:t>26-04-2019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8CAA9E7A-78E4-4F99-9EE7-9FB2DFA4F2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F6510820-A3A7-4F9B-A467-D9B7427692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7E66DD-B2DA-4611-86E5-415AC785B8EE}" type="slidenum">
              <a:rPr lang="en-US" altLang="pt-PT"/>
              <a:pPr>
                <a:defRPr/>
              </a:pPr>
              <a:t>‹nº›</a:t>
            </a:fld>
            <a:endParaRPr lang="en-US" altLang="pt-PT"/>
          </a:p>
        </p:txBody>
      </p:sp>
    </p:spTree>
    <p:extLst>
      <p:ext uri="{BB962C8B-B14F-4D97-AF65-F5344CB8AC3E}">
        <p14:creationId xmlns:p14="http://schemas.microsoft.com/office/powerpoint/2010/main" val="29020691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/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Conteúdo 2">
            <a:extLst/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60155DCC-956F-45C0-A443-9CE88D7253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1D647C-09BE-4146-88E7-35447F6A4FB3}" type="datetime1">
              <a:rPr lang="pt-PT"/>
              <a:pPr>
                <a:defRPr/>
              </a:pPr>
              <a:t>26-04-2019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AFB5A8DA-C8CD-41A5-BB37-4EE56F21E4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73C3216F-F125-4478-88D4-91B9C9E0F4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59709B-EA2A-4F4C-8FC6-345E528E714D}" type="slidenum">
              <a:rPr lang="en-US" altLang="pt-PT"/>
              <a:pPr>
                <a:defRPr/>
              </a:pPr>
              <a:t>‹nº›</a:t>
            </a:fld>
            <a:endParaRPr lang="en-US" altLang="pt-PT"/>
          </a:p>
        </p:txBody>
      </p:sp>
    </p:spTree>
    <p:extLst>
      <p:ext uri="{BB962C8B-B14F-4D97-AF65-F5344CB8AC3E}">
        <p14:creationId xmlns:p14="http://schemas.microsoft.com/office/powerpoint/2010/main" val="33076260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/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o Texto 2">
            <a:extLst/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/>
              <a:t>Editar os estilos de texto do Modelo Global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712D7068-2E2B-448C-8DEB-D8A1BC632D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0B578C-2CBF-410C-BE89-5427715ED62A}" type="datetime1">
              <a:rPr lang="pt-PT"/>
              <a:pPr>
                <a:defRPr/>
              </a:pPr>
              <a:t>26-04-2019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07DB39B8-7F69-43B3-BFDD-99C8576EDF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D8FEF932-84A3-4007-9E88-0BD7B95B35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6DEDF3-CB9E-41B0-9FAA-0854A706F6F4}" type="slidenum">
              <a:rPr lang="en-US" altLang="pt-PT"/>
              <a:pPr>
                <a:defRPr/>
              </a:pPr>
              <a:t>‹nº›</a:t>
            </a:fld>
            <a:endParaRPr lang="en-US" altLang="pt-PT"/>
          </a:p>
        </p:txBody>
      </p:sp>
    </p:spTree>
    <p:extLst>
      <p:ext uri="{BB962C8B-B14F-4D97-AF65-F5344CB8AC3E}">
        <p14:creationId xmlns:p14="http://schemas.microsoft.com/office/powerpoint/2010/main" val="295511389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/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Conteúdo 2">
            <a:extLst/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e Conteúdo 3">
            <a:extLst/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5" name="Marcador de Posição da Data 3">
            <a:extLst>
              <a:ext uri="{FF2B5EF4-FFF2-40B4-BE49-F238E27FC236}">
                <a16:creationId xmlns:a16="http://schemas.microsoft.com/office/drawing/2014/main" id="{3E0E36A9-A472-4B26-A047-B2BFB9AB87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FAD11E-18DC-47D4-9569-6A2DBD0AB6D1}" type="datetime1">
              <a:rPr lang="pt-PT"/>
              <a:pPr>
                <a:defRPr/>
              </a:pPr>
              <a:t>26-04-2019</a:t>
            </a:fld>
            <a:endParaRPr lang="pt-PT"/>
          </a:p>
        </p:txBody>
      </p:sp>
      <p:sp>
        <p:nvSpPr>
          <p:cNvPr id="6" name="Marcador de Posição do Rodapé 4">
            <a:extLst>
              <a:ext uri="{FF2B5EF4-FFF2-40B4-BE49-F238E27FC236}">
                <a16:creationId xmlns:a16="http://schemas.microsoft.com/office/drawing/2014/main" id="{73446ACC-9351-454D-A739-231456F849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Marcador de Posição do Número do Diapositivo 5">
            <a:extLst>
              <a:ext uri="{FF2B5EF4-FFF2-40B4-BE49-F238E27FC236}">
                <a16:creationId xmlns:a16="http://schemas.microsoft.com/office/drawing/2014/main" id="{D81C4B42-2F8B-4E72-A84E-DFFE7C64E1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8AF035-3746-41CF-8F93-0950788D38F5}" type="slidenum">
              <a:rPr lang="en-US" altLang="pt-PT"/>
              <a:pPr>
                <a:defRPr/>
              </a:pPr>
              <a:t>‹nº›</a:t>
            </a:fld>
            <a:endParaRPr lang="en-US" altLang="pt-PT"/>
          </a:p>
        </p:txBody>
      </p:sp>
    </p:spTree>
    <p:extLst>
      <p:ext uri="{BB962C8B-B14F-4D97-AF65-F5344CB8AC3E}">
        <p14:creationId xmlns:p14="http://schemas.microsoft.com/office/powerpoint/2010/main" val="3217719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/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o Texto 2">
            <a:extLst/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pt-PT"/>
              <a:t>Editar os estilos de texto do Modelo Global</a:t>
            </a:r>
          </a:p>
        </p:txBody>
      </p:sp>
      <p:sp>
        <p:nvSpPr>
          <p:cNvPr id="4" name="Marcador de Posição de Conteúdo 3">
            <a:extLst/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5" name="Marcador de Posição do Texto 4">
            <a:extLst/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pt-PT"/>
              <a:t>Editar os estilos de texto do Modelo Global</a:t>
            </a:r>
          </a:p>
        </p:txBody>
      </p:sp>
      <p:sp>
        <p:nvSpPr>
          <p:cNvPr id="6" name="Marcador de Posição de Conteúdo 5">
            <a:extLst/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7" name="Marcador de Posição da Data 3">
            <a:extLst>
              <a:ext uri="{FF2B5EF4-FFF2-40B4-BE49-F238E27FC236}">
                <a16:creationId xmlns:a16="http://schemas.microsoft.com/office/drawing/2014/main" id="{BF960856-7265-4C42-B9A2-3E41188166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5A89C0-5EDE-4852-8E76-4D875594718C}" type="datetime1">
              <a:rPr lang="pt-PT"/>
              <a:pPr>
                <a:defRPr/>
              </a:pPr>
              <a:t>26-04-2019</a:t>
            </a:fld>
            <a:endParaRPr lang="pt-PT"/>
          </a:p>
        </p:txBody>
      </p:sp>
      <p:sp>
        <p:nvSpPr>
          <p:cNvPr id="8" name="Marcador de Posição do Rodapé 4">
            <a:extLst>
              <a:ext uri="{FF2B5EF4-FFF2-40B4-BE49-F238E27FC236}">
                <a16:creationId xmlns:a16="http://schemas.microsoft.com/office/drawing/2014/main" id="{ACC727F7-3910-4C21-A7CE-515C4BFFAF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9" name="Marcador de Posição do Número do Diapositivo 5">
            <a:extLst>
              <a:ext uri="{FF2B5EF4-FFF2-40B4-BE49-F238E27FC236}">
                <a16:creationId xmlns:a16="http://schemas.microsoft.com/office/drawing/2014/main" id="{FDC8CF26-409D-4F26-9D04-5A94DF82C7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CC2109-E231-4AE1-B0B0-38C31824C03E}" type="slidenum">
              <a:rPr lang="en-US" altLang="pt-PT"/>
              <a:pPr>
                <a:defRPr/>
              </a:pPr>
              <a:t>‹nº›</a:t>
            </a:fld>
            <a:endParaRPr lang="en-US" altLang="pt-PT"/>
          </a:p>
        </p:txBody>
      </p:sp>
    </p:spTree>
    <p:extLst>
      <p:ext uri="{BB962C8B-B14F-4D97-AF65-F5344CB8AC3E}">
        <p14:creationId xmlns:p14="http://schemas.microsoft.com/office/powerpoint/2010/main" val="244856787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/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a Data 3">
            <a:extLst>
              <a:ext uri="{FF2B5EF4-FFF2-40B4-BE49-F238E27FC236}">
                <a16:creationId xmlns:a16="http://schemas.microsoft.com/office/drawing/2014/main" id="{6E4FDA56-843B-453E-9A7A-39A795A246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705048-812A-4964-A471-363BD00D6458}" type="datetime1">
              <a:rPr lang="pt-PT"/>
              <a:pPr>
                <a:defRPr/>
              </a:pPr>
              <a:t>26-04-2019</a:t>
            </a:fld>
            <a:endParaRPr lang="pt-PT"/>
          </a:p>
        </p:txBody>
      </p:sp>
      <p:sp>
        <p:nvSpPr>
          <p:cNvPr id="4" name="Marcador de Posição do Rodapé 4">
            <a:extLst>
              <a:ext uri="{FF2B5EF4-FFF2-40B4-BE49-F238E27FC236}">
                <a16:creationId xmlns:a16="http://schemas.microsoft.com/office/drawing/2014/main" id="{264C586A-E1F8-4BB0-BE60-011F7CA580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Marcador de Posição do Número do Diapositivo 5">
            <a:extLst>
              <a:ext uri="{FF2B5EF4-FFF2-40B4-BE49-F238E27FC236}">
                <a16:creationId xmlns:a16="http://schemas.microsoft.com/office/drawing/2014/main" id="{AC9159F1-E3E9-4BA0-B646-2A0BBDB8ED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51EDBC-DD0C-4C42-A303-50C3F094A548}" type="slidenum">
              <a:rPr lang="en-US" altLang="pt-PT"/>
              <a:pPr>
                <a:defRPr/>
              </a:pPr>
              <a:t>‹nº›</a:t>
            </a:fld>
            <a:endParaRPr lang="en-US" altLang="pt-PT"/>
          </a:p>
        </p:txBody>
      </p:sp>
    </p:spTree>
    <p:extLst>
      <p:ext uri="{BB962C8B-B14F-4D97-AF65-F5344CB8AC3E}">
        <p14:creationId xmlns:p14="http://schemas.microsoft.com/office/powerpoint/2010/main" val="380355011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3">
            <a:extLst>
              <a:ext uri="{FF2B5EF4-FFF2-40B4-BE49-F238E27FC236}">
                <a16:creationId xmlns:a16="http://schemas.microsoft.com/office/drawing/2014/main" id="{08985F55-879E-4287-9792-BE8EABD86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44F1E5-7475-4688-BBE7-4B24A7E1801F}" type="datetime1">
              <a:rPr lang="pt-PT"/>
              <a:pPr>
                <a:defRPr/>
              </a:pPr>
              <a:t>26-04-2019</a:t>
            </a:fld>
            <a:endParaRPr lang="pt-PT"/>
          </a:p>
        </p:txBody>
      </p:sp>
      <p:sp>
        <p:nvSpPr>
          <p:cNvPr id="3" name="Marcador de Posição do Rodapé 4">
            <a:extLst>
              <a:ext uri="{FF2B5EF4-FFF2-40B4-BE49-F238E27FC236}">
                <a16:creationId xmlns:a16="http://schemas.microsoft.com/office/drawing/2014/main" id="{A1BD0D6A-8A53-4841-816C-CA41406DE1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" name="Marcador de Posição do Número do Diapositivo 5">
            <a:extLst>
              <a:ext uri="{FF2B5EF4-FFF2-40B4-BE49-F238E27FC236}">
                <a16:creationId xmlns:a16="http://schemas.microsoft.com/office/drawing/2014/main" id="{391D0A4C-9F91-4E8C-BFBC-2785866388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EDF922-F5FD-44A6-9B6E-C4C0BC665B70}" type="slidenum">
              <a:rPr lang="en-US" altLang="pt-PT"/>
              <a:pPr>
                <a:defRPr/>
              </a:pPr>
              <a:t>‹nº›</a:t>
            </a:fld>
            <a:endParaRPr lang="en-US" altLang="pt-PT"/>
          </a:p>
        </p:txBody>
      </p:sp>
    </p:spTree>
    <p:extLst>
      <p:ext uri="{BB962C8B-B14F-4D97-AF65-F5344CB8AC3E}">
        <p14:creationId xmlns:p14="http://schemas.microsoft.com/office/powerpoint/2010/main" val="86916208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/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Conteúdo 2">
            <a:extLst/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o Texto 3">
            <a:extLst/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pt-PT"/>
              <a:t>Editar os estilos de texto do Modelo Global</a:t>
            </a:r>
          </a:p>
        </p:txBody>
      </p:sp>
      <p:sp>
        <p:nvSpPr>
          <p:cNvPr id="5" name="Marcador de Posição da Data 3">
            <a:extLst>
              <a:ext uri="{FF2B5EF4-FFF2-40B4-BE49-F238E27FC236}">
                <a16:creationId xmlns:a16="http://schemas.microsoft.com/office/drawing/2014/main" id="{1BB61A98-953C-42E7-A943-CE3D34D468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2D9D0D-75AF-4ECA-A6C2-655168BDC697}" type="datetime1">
              <a:rPr lang="pt-PT"/>
              <a:pPr>
                <a:defRPr/>
              </a:pPr>
              <a:t>26-04-2019</a:t>
            </a:fld>
            <a:endParaRPr lang="pt-PT"/>
          </a:p>
        </p:txBody>
      </p:sp>
      <p:sp>
        <p:nvSpPr>
          <p:cNvPr id="6" name="Marcador de Posição do Rodapé 4">
            <a:extLst>
              <a:ext uri="{FF2B5EF4-FFF2-40B4-BE49-F238E27FC236}">
                <a16:creationId xmlns:a16="http://schemas.microsoft.com/office/drawing/2014/main" id="{1CBCF12C-24F6-45A5-BE6E-1E0DE08B0E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Marcador de Posição do Número do Diapositivo 5">
            <a:extLst>
              <a:ext uri="{FF2B5EF4-FFF2-40B4-BE49-F238E27FC236}">
                <a16:creationId xmlns:a16="http://schemas.microsoft.com/office/drawing/2014/main" id="{224963DF-ED3E-4F0E-9E5E-7AD5110C16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AC6F30-47F3-4B4F-8C5D-E2E8C7791BEA}" type="slidenum">
              <a:rPr lang="en-US" altLang="pt-PT"/>
              <a:pPr>
                <a:defRPr/>
              </a:pPr>
              <a:t>‹nº›</a:t>
            </a:fld>
            <a:endParaRPr lang="en-US" altLang="pt-PT"/>
          </a:p>
        </p:txBody>
      </p:sp>
    </p:spTree>
    <p:extLst>
      <p:ext uri="{BB962C8B-B14F-4D97-AF65-F5344CB8AC3E}">
        <p14:creationId xmlns:p14="http://schemas.microsoft.com/office/powerpoint/2010/main" val="24391508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0FE114D9-4897-4258-9E3A-C6E6E8F6275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7C5F98-0ABD-4EA9-8317-9AAD9A6E7004}" type="datetime1">
              <a:rPr lang="pt-PT"/>
              <a:pPr>
                <a:defRPr/>
              </a:pPr>
              <a:t>26-04-2019</a:t>
            </a:fld>
            <a:endParaRPr lang="pt-PT"/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9E09B36D-B01F-414D-A020-14BEC64EFCE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9">
            <a:extLst>
              <a:ext uri="{FF2B5EF4-FFF2-40B4-BE49-F238E27FC236}">
                <a16:creationId xmlns:a16="http://schemas.microsoft.com/office/drawing/2014/main" id="{7BAA0E7A-0C59-4CBA-B82B-8F503DD17B8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3F4EF0-0112-4382-9B7B-1A9252075105}" type="slidenum">
              <a:rPr lang="en-US" altLang="pt-PT"/>
              <a:pPr>
                <a:defRPr/>
              </a:pPr>
              <a:t>‹nº›</a:t>
            </a:fld>
            <a:endParaRPr lang="en-US" altLang="pt-PT"/>
          </a:p>
        </p:txBody>
      </p:sp>
    </p:spTree>
    <p:extLst>
      <p:ext uri="{BB962C8B-B14F-4D97-AF65-F5344CB8AC3E}">
        <p14:creationId xmlns:p14="http://schemas.microsoft.com/office/powerpoint/2010/main" val="169592177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/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a Imagem 2">
            <a:extLst/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pt-PT" noProof="0"/>
          </a:p>
        </p:txBody>
      </p:sp>
      <p:sp>
        <p:nvSpPr>
          <p:cNvPr id="4" name="Marcador de Posição do Texto 3">
            <a:extLst/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pt-PT"/>
              <a:t>Editar os estilos de texto do Modelo Global</a:t>
            </a:r>
          </a:p>
        </p:txBody>
      </p:sp>
      <p:sp>
        <p:nvSpPr>
          <p:cNvPr id="5" name="Marcador de Posição da Data 3">
            <a:extLst>
              <a:ext uri="{FF2B5EF4-FFF2-40B4-BE49-F238E27FC236}">
                <a16:creationId xmlns:a16="http://schemas.microsoft.com/office/drawing/2014/main" id="{B8A1E394-489E-44EE-9BF0-63E60C10FC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D7E3EF-9719-43D7-887B-301019178464}" type="datetime1">
              <a:rPr lang="pt-PT"/>
              <a:pPr>
                <a:defRPr/>
              </a:pPr>
              <a:t>26-04-2019</a:t>
            </a:fld>
            <a:endParaRPr lang="pt-PT"/>
          </a:p>
        </p:txBody>
      </p:sp>
      <p:sp>
        <p:nvSpPr>
          <p:cNvPr id="6" name="Marcador de Posição do Rodapé 4">
            <a:extLst>
              <a:ext uri="{FF2B5EF4-FFF2-40B4-BE49-F238E27FC236}">
                <a16:creationId xmlns:a16="http://schemas.microsoft.com/office/drawing/2014/main" id="{1BAE8D67-CF6C-4BA8-9DF9-1B649A7137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Marcador de Posição do Número do Diapositivo 5">
            <a:extLst>
              <a:ext uri="{FF2B5EF4-FFF2-40B4-BE49-F238E27FC236}">
                <a16:creationId xmlns:a16="http://schemas.microsoft.com/office/drawing/2014/main" id="{51FD5166-441E-4227-8DFF-C5CDEBB304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9E9637-9C46-4B11-8048-3286A9691DCA}" type="slidenum">
              <a:rPr lang="en-US" altLang="pt-PT"/>
              <a:pPr>
                <a:defRPr/>
              </a:pPr>
              <a:t>‹nº›</a:t>
            </a:fld>
            <a:endParaRPr lang="en-US" altLang="pt-PT"/>
          </a:p>
        </p:txBody>
      </p:sp>
    </p:spTree>
    <p:extLst>
      <p:ext uri="{BB962C8B-B14F-4D97-AF65-F5344CB8AC3E}">
        <p14:creationId xmlns:p14="http://schemas.microsoft.com/office/powerpoint/2010/main" val="345515420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/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Texto Vertical 2">
            <a:extLst/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2EBDB197-85B0-4CD1-A948-9E02A95EC8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0FA1AB-97B2-4789-8C6C-BE4FCC245E54}" type="datetime1">
              <a:rPr lang="pt-PT"/>
              <a:pPr>
                <a:defRPr/>
              </a:pPr>
              <a:t>26-04-2019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3D118930-7696-4DD4-8F49-D8DE42A42C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525B3DC9-D142-4913-A7E1-91C9BA9E1E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A1DBB5-1A34-4C0A-9176-EADAEEEB2F6E}" type="slidenum">
              <a:rPr lang="en-US" altLang="pt-PT"/>
              <a:pPr>
                <a:defRPr/>
              </a:pPr>
              <a:t>‹nº›</a:t>
            </a:fld>
            <a:endParaRPr lang="en-US" altLang="pt-PT"/>
          </a:p>
        </p:txBody>
      </p:sp>
    </p:spTree>
    <p:extLst>
      <p:ext uri="{BB962C8B-B14F-4D97-AF65-F5344CB8AC3E}">
        <p14:creationId xmlns:p14="http://schemas.microsoft.com/office/powerpoint/2010/main" val="379841986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/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Texto Vertical 2">
            <a:extLst/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5335332C-F347-4B7D-97FD-D9FC39C236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CE6524-F211-4F81-B105-B97230703E63}" type="datetime1">
              <a:rPr lang="pt-PT"/>
              <a:pPr>
                <a:defRPr/>
              </a:pPr>
              <a:t>26-04-2019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59BA89EE-CDB3-4969-B00C-85E31362F3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79B63EC5-9B7B-48E4-B57E-E21905E0ED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FDE122-1D4B-4D18-A2E1-240EF4F60436}" type="slidenum">
              <a:rPr lang="en-US" altLang="pt-PT"/>
              <a:pPr>
                <a:defRPr/>
              </a:pPr>
              <a:t>‹nº›</a:t>
            </a:fld>
            <a:endParaRPr lang="en-US" altLang="pt-PT"/>
          </a:p>
        </p:txBody>
      </p:sp>
    </p:spTree>
    <p:extLst>
      <p:ext uri="{BB962C8B-B14F-4D97-AF65-F5344CB8AC3E}">
        <p14:creationId xmlns:p14="http://schemas.microsoft.com/office/powerpoint/2010/main" val="2246053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F1F282FD-008D-4D69-98B1-1E1E2B30649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F83678-2667-4734-A419-3D9879C8DE8B}" type="datetime1">
              <a:rPr lang="pt-PT"/>
              <a:pPr>
                <a:defRPr/>
              </a:pPr>
              <a:t>26-04-2019</a:t>
            </a:fld>
            <a:endParaRPr lang="pt-PT"/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AD4EDA09-01E8-445F-B35B-C000524A097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9">
            <a:extLst>
              <a:ext uri="{FF2B5EF4-FFF2-40B4-BE49-F238E27FC236}">
                <a16:creationId xmlns:a16="http://schemas.microsoft.com/office/drawing/2014/main" id="{7D15E40B-5D9B-45A0-8ADA-9AD321BFA85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27255F-D953-4138-BCA7-34A7A904B30D}" type="slidenum">
              <a:rPr lang="en-US" altLang="pt-PT"/>
              <a:pPr>
                <a:defRPr/>
              </a:pPr>
              <a:t>‹nº›</a:t>
            </a:fld>
            <a:endParaRPr lang="en-US" altLang="pt-PT"/>
          </a:p>
        </p:txBody>
      </p:sp>
    </p:spTree>
    <p:extLst>
      <p:ext uri="{BB962C8B-B14F-4D97-AF65-F5344CB8AC3E}">
        <p14:creationId xmlns:p14="http://schemas.microsoft.com/office/powerpoint/2010/main" val="14032351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1279525" y="1600200"/>
            <a:ext cx="25527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3984625" y="1600200"/>
            <a:ext cx="25527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B2EAEFA4-858E-4E94-BFEC-AA2420F08DD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DADD89-C1A7-4801-8C34-CA219EBBCFAC}" type="datetime1">
              <a:rPr lang="pt-PT"/>
              <a:pPr>
                <a:defRPr/>
              </a:pPr>
              <a:t>26-04-2019</a:t>
            </a:fld>
            <a:endParaRPr lang="pt-PT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8ACFAA58-93A8-4739-8272-2013CD0D70D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Rectangle 9">
            <a:extLst>
              <a:ext uri="{FF2B5EF4-FFF2-40B4-BE49-F238E27FC236}">
                <a16:creationId xmlns:a16="http://schemas.microsoft.com/office/drawing/2014/main" id="{94BA9513-4A72-43A6-A6CF-F06E37069EB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651901-B2A8-472C-B73B-2C4F945B486C}" type="slidenum">
              <a:rPr lang="en-US" altLang="pt-PT"/>
              <a:pPr>
                <a:defRPr/>
              </a:pPr>
              <a:t>‹nº›</a:t>
            </a:fld>
            <a:endParaRPr lang="en-US" altLang="pt-PT"/>
          </a:p>
        </p:txBody>
      </p:sp>
    </p:spTree>
    <p:extLst>
      <p:ext uri="{BB962C8B-B14F-4D97-AF65-F5344CB8AC3E}">
        <p14:creationId xmlns:p14="http://schemas.microsoft.com/office/powerpoint/2010/main" val="16204560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7FE89502-3CF6-4CD2-AE03-CD4B4D888EA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A88E0E-F170-470C-B21F-718BF6A0A59B}" type="datetime1">
              <a:rPr lang="pt-PT"/>
              <a:pPr>
                <a:defRPr/>
              </a:pPr>
              <a:t>26-04-2019</a:t>
            </a:fld>
            <a:endParaRPr lang="pt-PT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739C8324-8B27-4AC7-AEDE-4D2CF244DB4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9" name="Rectangle 9">
            <a:extLst>
              <a:ext uri="{FF2B5EF4-FFF2-40B4-BE49-F238E27FC236}">
                <a16:creationId xmlns:a16="http://schemas.microsoft.com/office/drawing/2014/main" id="{7AAE39CB-4146-421E-9231-DA502479682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11F506-1D1E-4383-B2F1-A25737772C1E}" type="slidenum">
              <a:rPr lang="en-US" altLang="pt-PT"/>
              <a:pPr>
                <a:defRPr/>
              </a:pPr>
              <a:t>‹nº›</a:t>
            </a:fld>
            <a:endParaRPr lang="en-US" altLang="pt-PT"/>
          </a:p>
        </p:txBody>
      </p:sp>
    </p:spTree>
    <p:extLst>
      <p:ext uri="{BB962C8B-B14F-4D97-AF65-F5344CB8AC3E}">
        <p14:creationId xmlns:p14="http://schemas.microsoft.com/office/powerpoint/2010/main" val="36924324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Rectangle 7">
            <a:extLst>
              <a:ext uri="{FF2B5EF4-FFF2-40B4-BE49-F238E27FC236}">
                <a16:creationId xmlns:a16="http://schemas.microsoft.com/office/drawing/2014/main" id="{720FB835-3391-444E-AB80-E0E3E05C4B2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295C95-5C4E-4A7D-84CD-9C9E9CAC7322}" type="datetime1">
              <a:rPr lang="pt-PT"/>
              <a:pPr>
                <a:defRPr/>
              </a:pPr>
              <a:t>26-04-2019</a:t>
            </a:fld>
            <a:endParaRPr lang="pt-PT"/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0F308669-AC28-41D7-B15F-6F83ABE6A92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9">
            <a:extLst>
              <a:ext uri="{FF2B5EF4-FFF2-40B4-BE49-F238E27FC236}">
                <a16:creationId xmlns:a16="http://schemas.microsoft.com/office/drawing/2014/main" id="{AABCCF4B-4652-4397-B52D-1EACDFA8CB1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6DC194-F2A9-4239-A0E6-A3513F358CB3}" type="slidenum">
              <a:rPr lang="en-US" altLang="pt-PT"/>
              <a:pPr>
                <a:defRPr/>
              </a:pPr>
              <a:t>‹nº›</a:t>
            </a:fld>
            <a:endParaRPr lang="en-US" altLang="pt-PT"/>
          </a:p>
        </p:txBody>
      </p:sp>
    </p:spTree>
    <p:extLst>
      <p:ext uri="{BB962C8B-B14F-4D97-AF65-F5344CB8AC3E}">
        <p14:creationId xmlns:p14="http://schemas.microsoft.com/office/powerpoint/2010/main" val="14023909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>
            <a:extLst>
              <a:ext uri="{FF2B5EF4-FFF2-40B4-BE49-F238E27FC236}">
                <a16:creationId xmlns:a16="http://schemas.microsoft.com/office/drawing/2014/main" id="{831F4204-85D8-49CE-954E-D04721B35F6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9BA790-1689-40AD-A55B-323DC4EBF773}" type="datetime1">
              <a:rPr lang="pt-PT"/>
              <a:pPr>
                <a:defRPr/>
              </a:pPr>
              <a:t>26-04-2019</a:t>
            </a:fld>
            <a:endParaRPr lang="pt-PT"/>
          </a:p>
        </p:txBody>
      </p:sp>
      <p:sp>
        <p:nvSpPr>
          <p:cNvPr id="3" name="Rectangle 8">
            <a:extLst>
              <a:ext uri="{FF2B5EF4-FFF2-40B4-BE49-F238E27FC236}">
                <a16:creationId xmlns:a16="http://schemas.microsoft.com/office/drawing/2014/main" id="{1F484B58-91FD-44F1-B1A3-9BD8E4F69D7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" name="Rectangle 9">
            <a:extLst>
              <a:ext uri="{FF2B5EF4-FFF2-40B4-BE49-F238E27FC236}">
                <a16:creationId xmlns:a16="http://schemas.microsoft.com/office/drawing/2014/main" id="{7C6ECA8F-A20F-4DF7-8368-DDA717CFB05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9E4BEF-79F7-4D3D-AE01-7783CEA2DF25}" type="slidenum">
              <a:rPr lang="en-US" altLang="pt-PT"/>
              <a:pPr>
                <a:defRPr/>
              </a:pPr>
              <a:t>‹nº›</a:t>
            </a:fld>
            <a:endParaRPr lang="en-US" altLang="pt-PT"/>
          </a:p>
        </p:txBody>
      </p:sp>
    </p:spTree>
    <p:extLst>
      <p:ext uri="{BB962C8B-B14F-4D97-AF65-F5344CB8AC3E}">
        <p14:creationId xmlns:p14="http://schemas.microsoft.com/office/powerpoint/2010/main" val="12749696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731DD430-B3F3-4416-B116-5576BEAA690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382F87-D10F-4F1C-8B65-5208734AD074}" type="datetime1">
              <a:rPr lang="pt-PT"/>
              <a:pPr>
                <a:defRPr/>
              </a:pPr>
              <a:t>26-04-2019</a:t>
            </a:fld>
            <a:endParaRPr lang="pt-PT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F76AD493-DB95-43B2-B2FE-2B77450BA79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Rectangle 9">
            <a:extLst>
              <a:ext uri="{FF2B5EF4-FFF2-40B4-BE49-F238E27FC236}">
                <a16:creationId xmlns:a16="http://schemas.microsoft.com/office/drawing/2014/main" id="{84E571DA-16F3-4219-AC5B-D73229F2745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23676C-C723-46B0-A503-821B131C74E1}" type="slidenum">
              <a:rPr lang="en-US" altLang="pt-PT"/>
              <a:pPr>
                <a:defRPr/>
              </a:pPr>
              <a:t>‹nº›</a:t>
            </a:fld>
            <a:endParaRPr lang="en-US" altLang="pt-PT"/>
          </a:p>
        </p:txBody>
      </p:sp>
    </p:spTree>
    <p:extLst>
      <p:ext uri="{BB962C8B-B14F-4D97-AF65-F5344CB8AC3E}">
        <p14:creationId xmlns:p14="http://schemas.microsoft.com/office/powerpoint/2010/main" val="11501011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PT" noProof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C8AC5731-F362-4F2A-9ADA-4F596087078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A00BC1-1960-400E-92FE-0743CCDEA261}" type="datetime1">
              <a:rPr lang="pt-PT"/>
              <a:pPr>
                <a:defRPr/>
              </a:pPr>
              <a:t>26-04-2019</a:t>
            </a:fld>
            <a:endParaRPr lang="pt-PT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68055B1F-C8A4-4F83-A888-12461C662F4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Rectangle 9">
            <a:extLst>
              <a:ext uri="{FF2B5EF4-FFF2-40B4-BE49-F238E27FC236}">
                <a16:creationId xmlns:a16="http://schemas.microsoft.com/office/drawing/2014/main" id="{B3EA5CBB-3701-406B-9175-48ED4CFD196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97172C-D5AA-4D01-ADCE-24992A1E1A6A}" type="slidenum">
              <a:rPr lang="en-US" altLang="pt-PT"/>
              <a:pPr>
                <a:defRPr/>
              </a:pPr>
              <a:t>‹nº›</a:t>
            </a:fld>
            <a:endParaRPr lang="en-US" altLang="pt-PT"/>
          </a:p>
        </p:txBody>
      </p:sp>
    </p:spTree>
    <p:extLst>
      <p:ext uri="{BB962C8B-B14F-4D97-AF65-F5344CB8AC3E}">
        <p14:creationId xmlns:p14="http://schemas.microsoft.com/office/powerpoint/2010/main" val="23190200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9F4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B27B69F4-86CC-4C88-8DBA-5DB87971166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1279525" y="685800"/>
            <a:ext cx="7086600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pt-PT"/>
              <a:t>Clique para editar o estilo do título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47F64E26-08F7-42A3-869B-B4C9E276FDC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1279525" y="1600200"/>
            <a:ext cx="5257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pt-PT"/>
              <a:t>Clique para editar os estilos de texto do modelo global</a:t>
            </a:r>
          </a:p>
          <a:p>
            <a:pPr lvl="1"/>
            <a:r>
              <a:rPr lang="en-US" altLang="pt-PT"/>
              <a:t>Segundo nível</a:t>
            </a:r>
          </a:p>
          <a:p>
            <a:pPr lvl="2"/>
            <a:r>
              <a:rPr lang="en-US" altLang="pt-PT"/>
              <a:t>Terceiro nível</a:t>
            </a:r>
          </a:p>
          <a:p>
            <a:pPr lvl="3"/>
            <a:r>
              <a:rPr lang="en-US" altLang="pt-PT"/>
              <a:t>Quarto nível</a:t>
            </a:r>
          </a:p>
          <a:p>
            <a:pPr lvl="4"/>
            <a:r>
              <a:rPr lang="en-US" altLang="pt-PT"/>
              <a:t>Quinto nível</a:t>
            </a:r>
          </a:p>
        </p:txBody>
      </p:sp>
      <p:sp>
        <p:nvSpPr>
          <p:cNvPr id="1031" name="Rectangle 7">
            <a:extLst>
              <a:ext uri="{FF2B5EF4-FFF2-40B4-BE49-F238E27FC236}">
                <a16:creationId xmlns:a16="http://schemas.microsoft.com/office/drawing/2014/main" id="{345BB287-20B6-46F1-A9B4-2BFEDB102188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429375"/>
            <a:ext cx="21336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Century Gothic" pitchFamily="34" charset="0"/>
              </a:defRPr>
            </a:lvl1pPr>
          </a:lstStyle>
          <a:p>
            <a:pPr>
              <a:defRPr/>
            </a:pPr>
            <a:fld id="{8DD74AAE-69D0-42EE-A845-A81FDFA365E0}" type="datetime1">
              <a:rPr lang="pt-PT"/>
              <a:pPr>
                <a:defRPr/>
              </a:pPr>
              <a:t>26-04-2019</a:t>
            </a:fld>
            <a:endParaRPr lang="pt-PT"/>
          </a:p>
        </p:txBody>
      </p:sp>
      <p:sp>
        <p:nvSpPr>
          <p:cNvPr id="1032" name="Rectangle 8">
            <a:extLst>
              <a:ext uri="{FF2B5EF4-FFF2-40B4-BE49-F238E27FC236}">
                <a16:creationId xmlns:a16="http://schemas.microsoft.com/office/drawing/2014/main" id="{17B6D672-68F4-4A42-BCF1-A89BB0071FBB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29375"/>
            <a:ext cx="28956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latin typeface="Century Gothic" pitchFamily="34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1033" name="Rectangle 9">
            <a:extLst>
              <a:ext uri="{FF2B5EF4-FFF2-40B4-BE49-F238E27FC236}">
                <a16:creationId xmlns:a16="http://schemas.microsoft.com/office/drawing/2014/main" id="{FA93D75F-A27A-4954-92AC-CA2260A6AAB8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29375"/>
            <a:ext cx="21336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entury Gothic" panose="020B0502020202020204" pitchFamily="34" charset="0"/>
              </a:defRPr>
            </a:lvl1pPr>
          </a:lstStyle>
          <a:p>
            <a:pPr>
              <a:defRPr/>
            </a:pPr>
            <a:fld id="{508A178F-4606-42EB-9FE3-732B2B14B216}" type="slidenum">
              <a:rPr lang="en-US" altLang="pt-PT"/>
              <a:pPr>
                <a:defRPr/>
              </a:pPr>
              <a:t>‹nº›</a:t>
            </a:fld>
            <a:endParaRPr lang="en-US" alt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ransition spd="slow">
    <p:pull dir="r"/>
  </p:transition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DC3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Marcador de Posição do Título 1">
            <a:extLst>
              <a:ext uri="{FF2B5EF4-FFF2-40B4-BE49-F238E27FC236}">
                <a16:creationId xmlns:a16="http://schemas.microsoft.com/office/drawing/2014/main" id="{AFFA7E06-AA98-45A9-83D3-B690530163C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-PT" altLang="pt-PT"/>
              <a:t>Clique para editar o estilo de título do Modelo Global</a:t>
            </a:r>
          </a:p>
        </p:txBody>
      </p:sp>
      <p:sp>
        <p:nvSpPr>
          <p:cNvPr id="2051" name="Marcador de Posição do Texto 2">
            <a:extLst>
              <a:ext uri="{FF2B5EF4-FFF2-40B4-BE49-F238E27FC236}">
                <a16:creationId xmlns:a16="http://schemas.microsoft.com/office/drawing/2014/main" id="{709BA001-5D56-4F34-AA33-9A1B3BC665A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altLang="pt-PT"/>
              <a:t>Editar os estilos de texto do Modelo Global</a:t>
            </a:r>
          </a:p>
          <a:p>
            <a:pPr lvl="1"/>
            <a:r>
              <a:rPr lang="pt-PT" altLang="pt-PT"/>
              <a:t>Segundo nível</a:t>
            </a:r>
          </a:p>
          <a:p>
            <a:pPr lvl="2"/>
            <a:r>
              <a:rPr lang="pt-PT" altLang="pt-PT"/>
              <a:t>Terceiro nível</a:t>
            </a:r>
          </a:p>
          <a:p>
            <a:pPr lvl="3"/>
            <a:r>
              <a:rPr lang="pt-PT" altLang="pt-PT"/>
              <a:t>Quarto nível</a:t>
            </a:r>
          </a:p>
          <a:p>
            <a:pPr lvl="4"/>
            <a:r>
              <a:rPr lang="pt-PT" altLang="pt-PT"/>
              <a:t>Quinto nível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D3501849-8384-472F-BA66-5BE43541A04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F5401300-4DF6-49D7-8B58-A56E4DB72F47}" type="datetime1">
              <a:rPr lang="pt-PT"/>
              <a:pPr>
                <a:defRPr/>
              </a:pPr>
              <a:t>26-04-2019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ABF89477-1DF1-4841-BD68-04393AA0238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844A71A6-D124-4C49-A328-2472AE6C83B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D4F2911-57B9-4660-B041-4538EDD84EA1}" type="slidenum">
              <a:rPr lang="en-US" altLang="pt-PT"/>
              <a:pPr>
                <a:defRPr/>
              </a:pPr>
              <a:t>‹nº›</a:t>
            </a:fld>
            <a:endParaRPr lang="en-US" alt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0" r:id="rId1"/>
    <p:sldLayoutId id="2147483841" r:id="rId2"/>
    <p:sldLayoutId id="2147483842" r:id="rId3"/>
    <p:sldLayoutId id="2147483843" r:id="rId4"/>
    <p:sldLayoutId id="2147483844" r:id="rId5"/>
    <p:sldLayoutId id="2147483845" r:id="rId6"/>
    <p:sldLayoutId id="2147483846" r:id="rId7"/>
    <p:sldLayoutId id="2147483847" r:id="rId8"/>
    <p:sldLayoutId id="2147483848" r:id="rId9"/>
    <p:sldLayoutId id="2147483849" r:id="rId10"/>
    <p:sldLayoutId id="2147483850" r:id="rId11"/>
  </p:sldLayoutIdLst>
  <p:transition spd="slow">
    <p:pull dir="r"/>
  </p:transition>
  <p:hf hdr="0" dt="0"/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anjoaninas.pt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hyperlink" Target="http://pt.wikipedia.org/wiki/Imagem:PedroI-retrato.jpg" TargetMode="Externa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3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acebook.com/EuSouDaIlhaTerceira/videos/1571289226242056/" TargetMode="External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culturacores.azores.gov.pt/ea/pesquisa/default.aspx?id=9273" TargetMode="External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arqnet.pt/portal/portugal/temashistoria/maria2.html" TargetMode="External"/><Relationship Id="rId13" Type="http://schemas.openxmlformats.org/officeDocument/2006/relationships/hyperlink" Target="https://www.google.pt/search?q=bras%C3%A3o+da+cidade+de+angra+do+hero%C3%ADsmo&amp;client=firefox-b&amp;dcr=0&amp;source=lnms&amp;tbm=isch&amp;sa=X&amp;ved=0ahUKEwjWt9nN36vZAhW" TargetMode="External"/><Relationship Id="rId3" Type="http://schemas.openxmlformats.org/officeDocument/2006/relationships/hyperlink" Target="https://geneall.net/pt/nome/55103/jose-quintino-dias-1-barao-de-monte-brasil/" TargetMode="External"/><Relationship Id="rId7" Type="http://schemas.openxmlformats.org/officeDocument/2006/relationships/hyperlink" Target="http://www.arqnet.pt/dicionario/terceira1d.html" TargetMode="External"/><Relationship Id="rId12" Type="http://schemas.openxmlformats.org/officeDocument/2006/relationships/hyperlink" Target="http://www.culturacores.azores.gov.pt/ea/pesquisa/Default.aspx?id=9016" TargetMode="External"/><Relationship Id="rId2" Type="http://schemas.openxmlformats.org/officeDocument/2006/relationships/hyperlink" Target="https://www.sanjoaninas.pt/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s://www.infoescola.com/biografias/dom-pedro-i/" TargetMode="External"/><Relationship Id="rId11" Type="http://schemas.openxmlformats.org/officeDocument/2006/relationships/hyperlink" Target="https://www.parlamento.pt/Parlamento/PublishingImages/constitucionalismo/Imagens_grandes/bandeira_monarquia.jpg" TargetMode="External"/><Relationship Id="rId5" Type="http://schemas.openxmlformats.org/officeDocument/2006/relationships/hyperlink" Target="https://www.google.pt/search?q=pico+da+memoria+angra+do+heroismo&amp;client=firefox-b&amp;dcr=0&amp;source=lnms&amp;tbm=isch&amp;sa=X&amp;ved=0ahUKEwirl" TargetMode="External"/><Relationship Id="rId15" Type="http://schemas.openxmlformats.org/officeDocument/2006/relationships/image" Target="../media/image33.jpeg"/><Relationship Id="rId10" Type="http://schemas.openxmlformats.org/officeDocument/2006/relationships/hyperlink" Target="http://www.dpedroiv.parquesdesintra.pt/cronologia/1829/agosto/11/batalha-da-vila-praia-na-ilha-terceira--acores/96" TargetMode="External"/><Relationship Id="rId4" Type="http://schemas.openxmlformats.org/officeDocument/2006/relationships/hyperlink" Target="http://www.azores.gov.pt/Portal/pt/entidades/pgra/livres/Pal%C3%A1cios+da+Presid%C3%AAncia.htm" TargetMode="External"/><Relationship Id="rId9" Type="http://schemas.openxmlformats.org/officeDocument/2006/relationships/hyperlink" Target="http://www.cmah.pt/municipio/camara/brasao.php" TargetMode="External"/><Relationship Id="rId14" Type="http://schemas.openxmlformats.org/officeDocument/2006/relationships/hyperlink" Target="https://www.google.pt/search?client=firefoxb&amp;dcr=0&amp;biw=1366&amp;bih=631&amp;tbm=isch&amp;sa=1&amp;ei=D22cWrj7LoXxUMaSoqgL&amp;q=azulejos+esta%C3%A7%C3%A3o+de+comboios+de+sines&amp;oq=azulejos+esta%C3%A7%C3%A3o+de+comboios+de+sines&amp;gs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0032CCF-A5A1-4B50-A423-D933137CEA5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7768" y="404663"/>
            <a:ext cx="8748464" cy="647649"/>
          </a:xfrm>
          <a:extLst/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PT" sz="40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História, Geografia e Cultura dos Açores</a:t>
            </a:r>
            <a:endParaRPr lang="pt-PT" sz="40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123" name="Subtítulo 2">
            <a:extLst>
              <a:ext uri="{FF2B5EF4-FFF2-40B4-BE49-F238E27FC236}">
                <a16:creationId xmlns:a16="http://schemas.microsoft.com/office/drawing/2014/main" id="{D512F69F-38FD-407F-84B4-E7396F18745E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217488" y="2349500"/>
            <a:ext cx="8728075" cy="1655763"/>
          </a:xfrm>
        </p:spPr>
        <p:txBody>
          <a:bodyPr/>
          <a:lstStyle/>
          <a:p>
            <a:pPr eaLnBrk="1" hangingPunct="1"/>
            <a:r>
              <a:rPr lang="pt-PT" altLang="pt-PT" sz="2800" b="1">
                <a:solidFill>
                  <a:srgbClr val="002060"/>
                </a:solidFill>
              </a:rPr>
              <a:t>Tema3</a:t>
            </a:r>
            <a:r>
              <a:rPr lang="pt-PT" altLang="pt-PT" sz="2400">
                <a:solidFill>
                  <a:srgbClr val="002060"/>
                </a:solidFill>
              </a:rPr>
              <a:t>_</a:t>
            </a:r>
            <a:r>
              <a:rPr lang="pt-PT" altLang="pt-PT" sz="2400" b="1">
                <a:solidFill>
                  <a:srgbClr val="002060"/>
                </a:solidFill>
              </a:rPr>
              <a:t>OS AÇORES NA CONTEMPORANEIDADE: POLÍTICA E ADMINISTRAÇÃO</a:t>
            </a:r>
          </a:p>
          <a:p>
            <a:pPr eaLnBrk="1" hangingPunct="1"/>
            <a:r>
              <a:rPr lang="pt-PT" altLang="pt-PT" sz="2400" b="1">
                <a:solidFill>
                  <a:srgbClr val="002060"/>
                </a:solidFill>
              </a:rPr>
              <a:t>3.1 - O processo de implantação do Liberalismo em Portugal: o papel dos Açores</a:t>
            </a:r>
          </a:p>
        </p:txBody>
      </p:sp>
      <p:sp>
        <p:nvSpPr>
          <p:cNvPr id="4" name="Marcador de Posição do Número do Diapositivo 3">
            <a:extLst>
              <a:ext uri="{FF2B5EF4-FFF2-40B4-BE49-F238E27FC236}">
                <a16:creationId xmlns:a16="http://schemas.microsoft.com/office/drawing/2014/main" id="{9FFCF6A3-4338-4415-A966-F45ACDF3EF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708400" y="6270625"/>
            <a:ext cx="5237163" cy="365125"/>
          </a:xfrm>
        </p:spPr>
        <p:txBody>
          <a:bodyPr/>
          <a:lstStyle/>
          <a:p>
            <a:pPr>
              <a:defRPr/>
            </a:pPr>
            <a:r>
              <a:rPr lang="en-US" altLang="pt-PT" sz="2000" b="1" dirty="0">
                <a:solidFill>
                  <a:srgbClr val="002060"/>
                </a:solidFill>
                <a:latin typeface="+mn-lt"/>
              </a:rPr>
              <a:t>Docentes: Joaquina Novo e </a:t>
            </a:r>
            <a:r>
              <a:rPr lang="en-US" altLang="pt-PT" sz="2000" b="1" dirty="0" err="1">
                <a:solidFill>
                  <a:srgbClr val="002060"/>
                </a:solidFill>
                <a:latin typeface="+mn-lt"/>
              </a:rPr>
              <a:t>Eugénia</a:t>
            </a:r>
            <a:r>
              <a:rPr lang="en-US" altLang="pt-PT" sz="2000" b="1" dirty="0">
                <a:solidFill>
                  <a:srgbClr val="002060"/>
                </a:solidFill>
                <a:latin typeface="+mn-lt"/>
              </a:rPr>
              <a:t> Pimentel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A13D7D32-44A8-4C53-9DDA-33C388AF24E0}"/>
              </a:ext>
            </a:extLst>
          </p:cNvPr>
          <p:cNvSpPr txBox="1"/>
          <p:nvPr/>
        </p:nvSpPr>
        <p:spPr>
          <a:xfrm>
            <a:off x="269875" y="6270625"/>
            <a:ext cx="3438525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pt-PT" sz="2000" b="1" dirty="0">
                <a:solidFill>
                  <a:srgbClr val="002060"/>
                </a:solidFill>
                <a:latin typeface="+mn-lt"/>
              </a:rPr>
              <a:t>Fevereiro de 2018</a:t>
            </a:r>
          </a:p>
        </p:txBody>
      </p:sp>
    </p:spTree>
  </p:cSld>
  <p:clrMapOvr>
    <a:masterClrMapping/>
  </p:clrMapOvr>
  <p:transition spd="slow">
    <p:pull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6">
            <a:extLst>
              <a:ext uri="{FF2B5EF4-FFF2-40B4-BE49-F238E27FC236}">
                <a16:creationId xmlns:a16="http://schemas.microsoft.com/office/drawing/2014/main" id="{1E017F43-F8D4-4BE9-A7CD-6661D42B5D3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53B88D1-5BF1-4411-A4DD-D236A4111463}" type="slidenum">
              <a:rPr lang="en-US" altLang="pt-PT" sz="1200" smtClean="0">
                <a:latin typeface="Century Gothic" panose="020B0502020202020204" pitchFamily="34" charset="0"/>
              </a:rPr>
              <a:pPr/>
              <a:t>10</a:t>
            </a:fld>
            <a:endParaRPr lang="en-US" altLang="pt-PT" sz="1200">
              <a:latin typeface="Century Gothic" panose="020B0502020202020204" pitchFamily="34" charset="0"/>
            </a:endParaRPr>
          </a:p>
        </p:txBody>
      </p:sp>
      <p:pic>
        <p:nvPicPr>
          <p:cNvPr id="37901" name="Picture 13" descr="phmiguel">
            <a:extLst>
              <a:ext uri="{FF2B5EF4-FFF2-40B4-BE49-F238E27FC236}">
                <a16:creationId xmlns:a16="http://schemas.microsoft.com/office/drawing/2014/main" id="{E5C22633-7B54-4458-ACB8-60599BB960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8363" y="3397250"/>
            <a:ext cx="1895475" cy="287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7" name="Oval 14">
            <a:extLst>
              <a:ext uri="{FF2B5EF4-FFF2-40B4-BE49-F238E27FC236}">
                <a16:creationId xmlns:a16="http://schemas.microsoft.com/office/drawing/2014/main" id="{3B39B013-69D9-4A6F-A05E-0F938BEAD4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2175" y="3619500"/>
            <a:ext cx="1766888" cy="2487613"/>
          </a:xfrm>
          <a:prstGeom prst="ellipse">
            <a:avLst/>
          </a:prstGeom>
          <a:solidFill>
            <a:srgbClr val="BBE0E3">
              <a:alpha val="5882"/>
            </a:srgbClr>
          </a:solidFill>
          <a:ln w="9525">
            <a:solidFill>
              <a:srgbClr val="FFCC66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pt-PT" altLang="pt-PT"/>
          </a:p>
        </p:txBody>
      </p:sp>
      <p:sp>
        <p:nvSpPr>
          <p:cNvPr id="37903" name="Text Box 15">
            <a:extLst>
              <a:ext uri="{FF2B5EF4-FFF2-40B4-BE49-F238E27FC236}">
                <a16:creationId xmlns:a16="http://schemas.microsoft.com/office/drawing/2014/main" id="{32167EA8-6B05-4290-A457-919D2D4D29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51250" y="6276975"/>
            <a:ext cx="1408113" cy="261938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PT" altLang="pt-PT" sz="1100" b="1">
                <a:solidFill>
                  <a:srgbClr val="002060"/>
                </a:solidFill>
              </a:rPr>
              <a:t>D. Miguel</a:t>
            </a:r>
          </a:p>
        </p:txBody>
      </p:sp>
      <p:sp>
        <p:nvSpPr>
          <p:cNvPr id="19" name="Rectangle 10">
            <a:extLst>
              <a:ext uri="{FF2B5EF4-FFF2-40B4-BE49-F238E27FC236}">
                <a16:creationId xmlns:a16="http://schemas.microsoft.com/office/drawing/2014/main" id="{9AE500BD-7DF6-4827-A77A-CF00AF864F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5813" y="862013"/>
            <a:ext cx="7458075" cy="1182687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2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pt-PT" altLang="pt-PT" dirty="0"/>
              <a:t>A monarquia constitucional começou a ser ameaçada por </a:t>
            </a:r>
            <a:r>
              <a:rPr lang="pt-PT" altLang="pt-PT" dirty="0">
                <a:solidFill>
                  <a:srgbClr val="FF0000"/>
                </a:solidFill>
              </a:rPr>
              <a:t>insurreições</a:t>
            </a:r>
          </a:p>
          <a:p>
            <a:pPr algn="ctr" eaLnBrk="1" hangingPunct="1">
              <a:defRPr/>
            </a:pPr>
            <a:r>
              <a:rPr lang="pt-PT" altLang="pt-PT" dirty="0">
                <a:solidFill>
                  <a:srgbClr val="FF0000"/>
                </a:solidFill>
              </a:rPr>
              <a:t> absolutistas</a:t>
            </a:r>
            <a:r>
              <a:rPr lang="pt-PT" altLang="pt-PT" dirty="0"/>
              <a:t> chefiadas por D. </a:t>
            </a:r>
            <a:r>
              <a:rPr lang="pt-PT" altLang="pt-PT" dirty="0">
                <a:solidFill>
                  <a:srgbClr val="FF0000"/>
                </a:solidFill>
              </a:rPr>
              <a:t>Miguel</a:t>
            </a:r>
            <a:r>
              <a:rPr lang="pt-PT" altLang="pt-PT" dirty="0"/>
              <a:t>, filho mais novo de D. João VI:</a:t>
            </a:r>
          </a:p>
          <a:p>
            <a:pPr algn="ctr" eaLnBrk="1" hangingPunct="1">
              <a:defRPr/>
            </a:pPr>
            <a:endParaRPr lang="pt-PT" altLang="pt-PT" sz="1200" dirty="0"/>
          </a:p>
        </p:txBody>
      </p:sp>
      <p:sp>
        <p:nvSpPr>
          <p:cNvPr id="24" name="Rectangle 2">
            <a:extLst>
              <a:ext uri="{FF2B5EF4-FFF2-40B4-BE49-F238E27FC236}">
                <a16:creationId xmlns:a16="http://schemas.microsoft.com/office/drawing/2014/main" id="{7A3487F2-5A96-415E-B4AF-E522BCF617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5813" y="252413"/>
            <a:ext cx="7253287" cy="4397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pt-PT" altLang="pt-PT" sz="3200" b="1" dirty="0">
                <a:solidFill>
                  <a:srgbClr val="002060"/>
                </a:solidFill>
                <a:latin typeface="+mn-lt"/>
              </a:rPr>
              <a:t>Evolução política…</a:t>
            </a:r>
          </a:p>
        </p:txBody>
      </p:sp>
      <p:sp>
        <p:nvSpPr>
          <p:cNvPr id="10" name="Oval 8">
            <a:extLst>
              <a:ext uri="{FF2B5EF4-FFF2-40B4-BE49-F238E27FC236}">
                <a16:creationId xmlns:a16="http://schemas.microsoft.com/office/drawing/2014/main" id="{4364CDF8-6DFB-4BA5-9C6A-141ECB146F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6413" y="2219325"/>
            <a:ext cx="2301875" cy="2001838"/>
          </a:xfrm>
          <a:prstGeom prst="ellipse">
            <a:avLst/>
          </a:prstGeom>
          <a:solidFill>
            <a:schemeClr val="bg1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pt-PT" altLang="pt-PT" b="1"/>
              <a:t>1823: </a:t>
            </a:r>
            <a:r>
              <a:rPr lang="pt-PT" altLang="pt-PT" b="1">
                <a:solidFill>
                  <a:srgbClr val="FF0000"/>
                </a:solidFill>
              </a:rPr>
              <a:t>Vilafrancada</a:t>
            </a:r>
          </a:p>
        </p:txBody>
      </p:sp>
      <p:sp>
        <p:nvSpPr>
          <p:cNvPr id="11" name="Oval 8">
            <a:extLst>
              <a:ext uri="{FF2B5EF4-FFF2-40B4-BE49-F238E27FC236}">
                <a16:creationId xmlns:a16="http://schemas.microsoft.com/office/drawing/2014/main" id="{156C83C8-C6ED-4B17-8EBA-99AEDF163E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03913" y="2317750"/>
            <a:ext cx="2303462" cy="21590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pt-PT" altLang="pt-PT" b="1"/>
              <a:t>1824: </a:t>
            </a:r>
            <a:r>
              <a:rPr lang="pt-PT" altLang="pt-PT" b="1">
                <a:solidFill>
                  <a:srgbClr val="FF0000"/>
                </a:solidFill>
              </a:rPr>
              <a:t>Abrilada</a:t>
            </a:r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6" dur="2000"/>
                                        <p:tgtEl>
                                          <p:spTgt spid="37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3" dur="2000"/>
                                        <p:tgtEl>
                                          <p:spTgt spid="379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7" grpId="0" animBg="1"/>
      <p:bldP spid="37903" grpId="0" animBg="1"/>
      <p:bldP spid="19" grpId="0" animBg="1"/>
      <p:bldP spid="24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Posição do Número do Diapositivo 4">
            <a:extLst>
              <a:ext uri="{FF2B5EF4-FFF2-40B4-BE49-F238E27FC236}">
                <a16:creationId xmlns:a16="http://schemas.microsoft.com/office/drawing/2014/main" id="{3928B1E2-77A5-4AB9-9C16-A5820EB48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2A11A39-7D40-45F3-84AD-51C6167E5E49}" type="slidenum">
              <a:rPr lang="en-US" altLang="pt-PT" smtClean="0"/>
              <a:pPr>
                <a:defRPr/>
              </a:pPr>
              <a:t>11</a:t>
            </a:fld>
            <a:endParaRPr lang="en-US" altLang="pt-PT"/>
          </a:p>
        </p:txBody>
      </p:sp>
      <p:sp>
        <p:nvSpPr>
          <p:cNvPr id="6" name="Oval 4">
            <a:extLst>
              <a:ext uri="{FF2B5EF4-FFF2-40B4-BE49-F238E27FC236}">
                <a16:creationId xmlns:a16="http://schemas.microsoft.com/office/drawing/2014/main" id="{32AE84CE-1125-444B-9198-DFC8DA0F48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36963" y="1020763"/>
            <a:ext cx="1368425" cy="1033462"/>
          </a:xfrm>
          <a:prstGeom prst="ellipse">
            <a:avLst/>
          </a:prstGeom>
          <a:solidFill>
            <a:schemeClr val="bg1"/>
          </a:solidFill>
          <a:ln w="9525">
            <a:solidFill>
              <a:srgbClr val="993300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pt-PT" altLang="pt-PT" b="1">
                <a:solidFill>
                  <a:srgbClr val="FF0000"/>
                </a:solidFill>
              </a:rPr>
              <a:t>1826</a:t>
            </a:r>
          </a:p>
        </p:txBody>
      </p:sp>
      <p:sp>
        <p:nvSpPr>
          <p:cNvPr id="7" name="Line 5">
            <a:extLst>
              <a:ext uri="{FF2B5EF4-FFF2-40B4-BE49-F238E27FC236}">
                <a16:creationId xmlns:a16="http://schemas.microsoft.com/office/drawing/2014/main" id="{05EC92A2-B6EB-426E-AD92-4853EAF97902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771650" y="1581150"/>
            <a:ext cx="1809750" cy="5381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8" name="Line 9">
            <a:extLst>
              <a:ext uri="{FF2B5EF4-FFF2-40B4-BE49-F238E27FC236}">
                <a16:creationId xmlns:a16="http://schemas.microsoft.com/office/drawing/2014/main" id="{E41AA0AD-B0A9-400F-A836-17AE199890B5}"/>
              </a:ext>
            </a:extLst>
          </p:cNvPr>
          <p:cNvSpPr>
            <a:spLocks noChangeShapeType="1"/>
          </p:cNvSpPr>
          <p:nvPr/>
        </p:nvSpPr>
        <p:spPr bwMode="auto">
          <a:xfrm>
            <a:off x="4991100" y="1581150"/>
            <a:ext cx="1776413" cy="6238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0EB8B1EF-4C2B-4FE5-B3D2-1485AE86DC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0113" y="2174875"/>
            <a:ext cx="1368425" cy="431800"/>
          </a:xfrm>
          <a:prstGeom prst="rect">
            <a:avLst/>
          </a:prstGeom>
          <a:solidFill>
            <a:schemeClr val="bg1"/>
          </a:solidFill>
          <a:ln w="9525">
            <a:solidFill>
              <a:srgbClr val="9933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pt-PT" altLang="pt-PT" sz="1400" dirty="0"/>
              <a:t>Morre D. João VI.</a:t>
            </a:r>
          </a:p>
        </p:txBody>
      </p:sp>
      <p:sp>
        <p:nvSpPr>
          <p:cNvPr id="10" name="Line 7">
            <a:extLst>
              <a:ext uri="{FF2B5EF4-FFF2-40B4-BE49-F238E27FC236}">
                <a16:creationId xmlns:a16="http://schemas.microsoft.com/office/drawing/2014/main" id="{42F919A0-2963-444B-9B8F-56C37631F075}"/>
              </a:ext>
            </a:extLst>
          </p:cNvPr>
          <p:cNvSpPr>
            <a:spLocks noChangeShapeType="1"/>
          </p:cNvSpPr>
          <p:nvPr/>
        </p:nvSpPr>
        <p:spPr bwMode="auto">
          <a:xfrm>
            <a:off x="4308475" y="2054225"/>
            <a:ext cx="11113" cy="796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1" name="Rectangle 8">
            <a:extLst>
              <a:ext uri="{FF2B5EF4-FFF2-40B4-BE49-F238E27FC236}">
                <a16:creationId xmlns:a16="http://schemas.microsoft.com/office/drawing/2014/main" id="{2B56DCFF-3FE1-488B-803B-48716786E5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14688" y="2903538"/>
            <a:ext cx="2520950" cy="720725"/>
          </a:xfrm>
          <a:prstGeom prst="rect">
            <a:avLst/>
          </a:prstGeom>
          <a:solidFill>
            <a:schemeClr val="bg1"/>
          </a:solidFill>
          <a:ln w="9525">
            <a:solidFill>
              <a:srgbClr val="9933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pt-PT" altLang="pt-PT" sz="1400"/>
              <a:t>Sucede-lhe seu filho </a:t>
            </a:r>
            <a:r>
              <a:rPr lang="pt-PT" altLang="pt-PT" sz="1400">
                <a:solidFill>
                  <a:srgbClr val="FF0000"/>
                </a:solidFill>
              </a:rPr>
              <a:t>D. Pedro</a:t>
            </a:r>
          </a:p>
          <a:p>
            <a:pPr algn="ctr" eaLnBrk="1" hangingPunct="1"/>
            <a:r>
              <a:rPr lang="pt-PT" altLang="pt-PT" sz="1400">
                <a:solidFill>
                  <a:srgbClr val="FF0000"/>
                </a:solidFill>
              </a:rPr>
              <a:t>IV</a:t>
            </a:r>
            <a:r>
              <a:rPr lang="pt-PT" altLang="pt-PT" sz="1400"/>
              <a:t>, Imperador do Brasil. </a:t>
            </a:r>
          </a:p>
          <a:p>
            <a:pPr algn="ctr" eaLnBrk="1" hangingPunct="1"/>
            <a:r>
              <a:rPr lang="pt-PT" altLang="pt-PT" sz="1400"/>
              <a:t>Desejou não sair do Brasil.</a:t>
            </a:r>
          </a:p>
        </p:txBody>
      </p:sp>
      <p:sp>
        <p:nvSpPr>
          <p:cNvPr id="12" name="Rectangle 10">
            <a:extLst>
              <a:ext uri="{FF2B5EF4-FFF2-40B4-BE49-F238E27FC236}">
                <a16:creationId xmlns:a16="http://schemas.microsoft.com/office/drawing/2014/main" id="{7241CCE0-689B-43D7-9025-73F5CC8347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29313" y="2246313"/>
            <a:ext cx="2724150" cy="731837"/>
          </a:xfrm>
          <a:prstGeom prst="rect">
            <a:avLst/>
          </a:prstGeom>
          <a:solidFill>
            <a:schemeClr val="bg1"/>
          </a:solidFill>
          <a:ln w="9525">
            <a:solidFill>
              <a:srgbClr val="9933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pt-PT" altLang="pt-PT" sz="1400" dirty="0">
                <a:solidFill>
                  <a:srgbClr val="FF0000"/>
                </a:solidFill>
              </a:rPr>
              <a:t>D. Miguel </a:t>
            </a:r>
            <a:r>
              <a:rPr lang="pt-PT" altLang="pt-PT" sz="1400" dirty="0"/>
              <a:t>governa como</a:t>
            </a:r>
          </a:p>
          <a:p>
            <a:pPr algn="ctr" eaLnBrk="1" hangingPunct="1"/>
            <a:r>
              <a:rPr lang="pt-PT" altLang="pt-PT" sz="1400" dirty="0">
                <a:solidFill>
                  <a:srgbClr val="FF0000"/>
                </a:solidFill>
              </a:rPr>
              <a:t>regente</a:t>
            </a:r>
            <a:r>
              <a:rPr lang="pt-PT" altLang="pt-PT" sz="1400" dirty="0"/>
              <a:t>, aceitando as</a:t>
            </a:r>
          </a:p>
          <a:p>
            <a:pPr algn="ctr" eaLnBrk="1" hangingPunct="1"/>
            <a:r>
              <a:rPr lang="pt-PT" altLang="pt-PT" sz="1400" dirty="0"/>
              <a:t>condições impostas por D. Pedro.</a:t>
            </a:r>
            <a:endParaRPr lang="pt-PT" altLang="pt-PT" sz="1200" dirty="0"/>
          </a:p>
        </p:txBody>
      </p:sp>
      <p:sp>
        <p:nvSpPr>
          <p:cNvPr id="13" name="Oval 11">
            <a:extLst>
              <a:ext uri="{FF2B5EF4-FFF2-40B4-BE49-F238E27FC236}">
                <a16:creationId xmlns:a16="http://schemas.microsoft.com/office/drawing/2014/main" id="{11D2A9A3-977F-455A-A0A4-ADA1D51D17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1400" y="3822700"/>
            <a:ext cx="1727200" cy="966788"/>
          </a:xfrm>
          <a:prstGeom prst="ellipse">
            <a:avLst/>
          </a:prstGeom>
          <a:solidFill>
            <a:schemeClr val="bg1"/>
          </a:solidFill>
          <a:ln w="9525">
            <a:solidFill>
              <a:srgbClr val="993300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pt-PT" altLang="pt-PT" b="1">
                <a:solidFill>
                  <a:srgbClr val="FF0000"/>
                </a:solidFill>
              </a:rPr>
              <a:t>1828</a:t>
            </a:r>
          </a:p>
        </p:txBody>
      </p:sp>
      <p:sp>
        <p:nvSpPr>
          <p:cNvPr id="14" name="Rectangle 2">
            <a:extLst>
              <a:ext uri="{FF2B5EF4-FFF2-40B4-BE49-F238E27FC236}">
                <a16:creationId xmlns:a16="http://schemas.microsoft.com/office/drawing/2014/main" id="{182AEB41-601A-46E1-8160-6E6C3B7633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33475" y="196850"/>
            <a:ext cx="7253288" cy="4397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pt-PT" altLang="pt-PT" sz="3200" b="1" dirty="0">
                <a:solidFill>
                  <a:srgbClr val="002060"/>
                </a:solidFill>
                <a:latin typeface="+mn-lt"/>
              </a:rPr>
              <a:t>Evolução política…</a:t>
            </a:r>
          </a:p>
        </p:txBody>
      </p:sp>
      <p:sp>
        <p:nvSpPr>
          <p:cNvPr id="15" name="Line 16">
            <a:extLst>
              <a:ext uri="{FF2B5EF4-FFF2-40B4-BE49-F238E27FC236}">
                <a16:creationId xmlns:a16="http://schemas.microsoft.com/office/drawing/2014/main" id="{FCEE438E-181F-44AE-8830-E4ED1BCF9E61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862138" y="4408488"/>
            <a:ext cx="1727200" cy="4191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6" name="Rectangle 17">
            <a:extLst>
              <a:ext uri="{FF2B5EF4-FFF2-40B4-BE49-F238E27FC236}">
                <a16:creationId xmlns:a16="http://schemas.microsoft.com/office/drawing/2014/main" id="{F0D7628B-7912-4B6B-8373-E5A7905DA7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1575" y="4886325"/>
            <a:ext cx="1809750" cy="576263"/>
          </a:xfrm>
          <a:prstGeom prst="rect">
            <a:avLst/>
          </a:prstGeom>
          <a:solidFill>
            <a:srgbClr val="DDDDDD"/>
          </a:solidFill>
          <a:ln w="952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pt-PT" altLang="pt-PT" sz="1400" dirty="0">
                <a:solidFill>
                  <a:srgbClr val="FF0000"/>
                </a:solidFill>
              </a:rPr>
              <a:t>D. Miguel </a:t>
            </a:r>
            <a:r>
              <a:rPr lang="pt-PT" altLang="pt-PT" sz="1400" dirty="0"/>
              <a:t>dissolve</a:t>
            </a:r>
          </a:p>
          <a:p>
            <a:pPr algn="ctr" eaLnBrk="1" hangingPunct="1">
              <a:defRPr/>
            </a:pPr>
            <a:r>
              <a:rPr lang="pt-PT" altLang="pt-PT" sz="1400" dirty="0"/>
              <a:t>as Cortes Liberais.</a:t>
            </a:r>
          </a:p>
        </p:txBody>
      </p:sp>
      <p:sp>
        <p:nvSpPr>
          <p:cNvPr id="17" name="Line 19">
            <a:extLst>
              <a:ext uri="{FF2B5EF4-FFF2-40B4-BE49-F238E27FC236}">
                <a16:creationId xmlns:a16="http://schemas.microsoft.com/office/drawing/2014/main" id="{67680DF0-09EC-4253-A5D9-16E837E46AB5}"/>
              </a:ext>
            </a:extLst>
          </p:cNvPr>
          <p:cNvSpPr>
            <a:spLocks noChangeShapeType="1"/>
          </p:cNvSpPr>
          <p:nvPr/>
        </p:nvSpPr>
        <p:spPr bwMode="auto">
          <a:xfrm>
            <a:off x="5308600" y="4408488"/>
            <a:ext cx="1646238" cy="4191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8" name="Rectangle 18">
            <a:extLst>
              <a:ext uri="{FF2B5EF4-FFF2-40B4-BE49-F238E27FC236}">
                <a16:creationId xmlns:a16="http://schemas.microsoft.com/office/drawing/2014/main" id="{6015D7AA-B644-4641-9364-C0C2066DD7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62700" y="4886325"/>
            <a:ext cx="1512888" cy="576263"/>
          </a:xfrm>
          <a:prstGeom prst="rect">
            <a:avLst/>
          </a:prstGeom>
          <a:solidFill>
            <a:srgbClr val="DDDDDD"/>
          </a:solidFill>
          <a:ln w="952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pt-PT" altLang="pt-PT" sz="1400" dirty="0"/>
              <a:t>Aclamou-se</a:t>
            </a:r>
          </a:p>
          <a:p>
            <a:pPr algn="ctr" eaLnBrk="1" hangingPunct="1">
              <a:defRPr/>
            </a:pPr>
            <a:r>
              <a:rPr lang="pt-PT" altLang="pt-PT" sz="1400" dirty="0">
                <a:solidFill>
                  <a:srgbClr val="FF0000"/>
                </a:solidFill>
              </a:rPr>
              <a:t>rei absoluto.</a:t>
            </a:r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6" grpId="0" animBg="1"/>
      <p:bldP spid="1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Rectangle 3">
            <a:extLst>
              <a:ext uri="{FF2B5EF4-FFF2-40B4-BE49-F238E27FC236}">
                <a16:creationId xmlns:a16="http://schemas.microsoft.com/office/drawing/2014/main" id="{015F8C92-62E4-46D8-A823-DFCA73A26BAE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919163" y="1181100"/>
            <a:ext cx="7469187" cy="78581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pt-PT" altLang="pt-PT" b="1">
                <a:solidFill>
                  <a:srgbClr val="002060"/>
                </a:solidFill>
              </a:rPr>
              <a:t>Portugal dividiu-se em dois grupos rivais que se confrontavam.</a:t>
            </a:r>
          </a:p>
          <a:p>
            <a:pPr eaLnBrk="1" hangingPunct="1">
              <a:buFontTx/>
              <a:buNone/>
            </a:pPr>
            <a:endParaRPr lang="pt-PT" altLang="pt-PT" b="1">
              <a:solidFill>
                <a:srgbClr val="002060"/>
              </a:solidFill>
            </a:endParaRPr>
          </a:p>
        </p:txBody>
      </p:sp>
      <p:sp>
        <p:nvSpPr>
          <p:cNvPr id="16387" name="Rectangle 6">
            <a:extLst>
              <a:ext uri="{FF2B5EF4-FFF2-40B4-BE49-F238E27FC236}">
                <a16:creationId xmlns:a16="http://schemas.microsoft.com/office/drawing/2014/main" id="{AAF29BF7-E675-4A36-A9C1-C081484FFC3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BA05763-33BE-4FB4-A2B8-216D2AFF2107}" type="slidenum">
              <a:rPr lang="en-US" altLang="pt-PT" sz="1200" smtClean="0">
                <a:latin typeface="Century Gothic" panose="020B0502020202020204" pitchFamily="34" charset="0"/>
              </a:rPr>
              <a:pPr/>
              <a:t>12</a:t>
            </a:fld>
            <a:endParaRPr lang="en-US" altLang="pt-PT" sz="1200">
              <a:latin typeface="Century Gothic" panose="020B0502020202020204" pitchFamily="34" charset="0"/>
            </a:endParaRPr>
          </a:p>
        </p:txBody>
      </p:sp>
      <p:sp>
        <p:nvSpPr>
          <p:cNvPr id="39940" name="AutoShape 4">
            <a:extLst>
              <a:ext uri="{FF2B5EF4-FFF2-40B4-BE49-F238E27FC236}">
                <a16:creationId xmlns:a16="http://schemas.microsoft.com/office/drawing/2014/main" id="{65204DD7-8C66-466A-9B25-36A9ECC3ED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8675" y="1966913"/>
            <a:ext cx="2232025" cy="1081087"/>
          </a:xfrm>
          <a:prstGeom prst="horizontalScroll">
            <a:avLst>
              <a:gd name="adj" fmla="val 12500"/>
            </a:avLst>
          </a:prstGeom>
          <a:solidFill>
            <a:schemeClr val="bg1"/>
          </a:solidFill>
          <a:ln w="12700">
            <a:solidFill>
              <a:srgbClr val="002060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pt-PT" altLang="pt-PT" b="1"/>
              <a:t>Os Liberais</a:t>
            </a:r>
          </a:p>
        </p:txBody>
      </p:sp>
      <p:sp>
        <p:nvSpPr>
          <p:cNvPr id="39941" name="AutoShape 5">
            <a:extLst>
              <a:ext uri="{FF2B5EF4-FFF2-40B4-BE49-F238E27FC236}">
                <a16:creationId xmlns:a16="http://schemas.microsoft.com/office/drawing/2014/main" id="{9E29EE10-60FC-43C3-8C0A-7572A388BF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80063" y="1966913"/>
            <a:ext cx="2376487" cy="1223962"/>
          </a:xfrm>
          <a:prstGeom prst="horizontalScroll">
            <a:avLst>
              <a:gd name="adj" fmla="val 12500"/>
            </a:avLst>
          </a:prstGeom>
          <a:solidFill>
            <a:srgbClr val="DDDDDD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pt-PT" altLang="pt-PT" b="1"/>
              <a:t>Os Absolutistas</a:t>
            </a:r>
          </a:p>
        </p:txBody>
      </p:sp>
      <p:sp>
        <p:nvSpPr>
          <p:cNvPr id="15" name="Rectangle 2">
            <a:extLst>
              <a:ext uri="{FF2B5EF4-FFF2-40B4-BE49-F238E27FC236}">
                <a16:creationId xmlns:a16="http://schemas.microsoft.com/office/drawing/2014/main" id="{4402F634-6362-4392-ABEC-F7A0B9F62F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9163" y="392113"/>
            <a:ext cx="7253287" cy="4413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pt-PT" altLang="pt-PT" sz="3200" b="1" dirty="0">
                <a:solidFill>
                  <a:srgbClr val="002060"/>
                </a:solidFill>
                <a:latin typeface="+mn-lt"/>
              </a:rPr>
              <a:t>Evolução política…</a:t>
            </a:r>
          </a:p>
        </p:txBody>
      </p:sp>
      <p:pic>
        <p:nvPicPr>
          <p:cNvPr id="16" name="Picture 4">
            <a:extLst>
              <a:ext uri="{FF2B5EF4-FFF2-40B4-BE49-F238E27FC236}">
                <a16:creationId xmlns:a16="http://schemas.microsoft.com/office/drawing/2014/main" id="{2769538C-1A64-4D2D-9379-48BAF72DB1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29" t="6908" r="5788"/>
          <a:stretch>
            <a:fillRect/>
          </a:stretch>
        </p:blipFill>
        <p:spPr bwMode="auto">
          <a:xfrm>
            <a:off x="1744663" y="3357563"/>
            <a:ext cx="4713287" cy="2992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Retângulo 4">
            <a:extLst>
              <a:ext uri="{FF2B5EF4-FFF2-40B4-BE49-F238E27FC236}">
                <a16:creationId xmlns:a16="http://schemas.microsoft.com/office/drawing/2014/main" id="{EC160F26-587E-46C0-BBDD-4879473345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8675" y="6353175"/>
            <a:ext cx="76485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pt-PT" altLang="pt-PT" sz="1000" b="1">
                <a:solidFill>
                  <a:srgbClr val="002060"/>
                </a:solidFill>
              </a:rPr>
              <a:t>Caricatura representando D. Pedro IV e D. Miguel disputando a coroa portuguesa, por Honoré Daumier, 1833.</a:t>
            </a:r>
          </a:p>
          <a:p>
            <a:endParaRPr lang="pt-PT" altLang="pt-PT" sz="80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9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9" grpId="0" build="p"/>
      <p:bldP spid="39940" grpId="0" animBg="1"/>
      <p:bldP spid="39941" grpId="0" animBg="1"/>
      <p:bldP spid="15" grpId="0" animBg="1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6">
            <a:extLst>
              <a:ext uri="{FF2B5EF4-FFF2-40B4-BE49-F238E27FC236}">
                <a16:creationId xmlns:a16="http://schemas.microsoft.com/office/drawing/2014/main" id="{E88D952C-2264-4332-825F-C45A433F57F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DF15133-67F0-4274-8F4C-5C0B7F292A64}" type="slidenum">
              <a:rPr lang="en-US" altLang="pt-PT" sz="1200" smtClean="0">
                <a:latin typeface="Century Gothic" panose="020B0502020202020204" pitchFamily="34" charset="0"/>
              </a:rPr>
              <a:pPr/>
              <a:t>13</a:t>
            </a:fld>
            <a:endParaRPr lang="en-US" altLang="pt-PT" sz="1200">
              <a:latin typeface="Century Gothic" panose="020B0502020202020204" pitchFamily="34" charset="0"/>
            </a:endParaRPr>
          </a:p>
        </p:txBody>
      </p:sp>
      <p:sp>
        <p:nvSpPr>
          <p:cNvPr id="15" name="Rectangle 2">
            <a:extLst>
              <a:ext uri="{FF2B5EF4-FFF2-40B4-BE49-F238E27FC236}">
                <a16:creationId xmlns:a16="http://schemas.microsoft.com/office/drawing/2014/main" id="{9F4414B0-E38D-45B2-8027-EF3C5A7F23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4563" y="180975"/>
            <a:ext cx="7253287" cy="4397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algn="ctr" eaLnBrk="1" fontAlgn="auto" hangingPunct="1">
              <a:spcAft>
                <a:spcPts val="0"/>
              </a:spcAft>
              <a:defRPr/>
            </a:pPr>
            <a:r>
              <a:rPr lang="pt-PT" altLang="pt-PT" sz="3200" b="1" dirty="0">
                <a:solidFill>
                  <a:srgbClr val="002060"/>
                </a:solidFill>
                <a:latin typeface="+mn-lt"/>
              </a:rPr>
              <a:t>A Guerra Civil – 1832/1834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3D442FE0-4291-43A9-B293-FE97A08A0C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31913" y="4530725"/>
            <a:ext cx="5821362" cy="1384300"/>
          </a:xfrm>
          <a:prstGeom prst="rect">
            <a:avLst/>
          </a:prstGeom>
          <a:solidFill>
            <a:schemeClr val="bg1"/>
          </a:solidFill>
          <a:ln w="9525">
            <a:solidFill>
              <a:srgbClr val="9933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pt-PT" altLang="pt-PT" sz="2800" b="1" dirty="0">
              <a:solidFill>
                <a:srgbClr val="FF0000"/>
              </a:solidFill>
            </a:endParaRPr>
          </a:p>
          <a:p>
            <a:pPr algn="ctr"/>
            <a:r>
              <a:rPr lang="pt-PT" altLang="pt-PT" sz="2800" b="1" dirty="0">
                <a:solidFill>
                  <a:srgbClr val="FF0000"/>
                </a:solidFill>
              </a:rPr>
              <a:t>…Espalhando o terror pelo país.</a:t>
            </a:r>
          </a:p>
          <a:p>
            <a:pPr algn="ctr"/>
            <a:endParaRPr lang="pt-PT" altLang="pt-PT" sz="2800" b="1" dirty="0">
              <a:solidFill>
                <a:srgbClr val="FF0000"/>
              </a:solidFill>
            </a:endParaRPr>
          </a:p>
        </p:txBody>
      </p:sp>
      <p:sp>
        <p:nvSpPr>
          <p:cNvPr id="18" name="CaixaDeTexto 17">
            <a:extLst>
              <a:ext uri="{FF2B5EF4-FFF2-40B4-BE49-F238E27FC236}">
                <a16:creationId xmlns:a16="http://schemas.microsoft.com/office/drawing/2014/main" id="{40020839-9647-4E34-A878-054E494B63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5650" y="1165225"/>
            <a:ext cx="7253288" cy="1630363"/>
          </a:xfrm>
          <a:prstGeom prst="rect">
            <a:avLst/>
          </a:prstGeom>
          <a:solidFill>
            <a:schemeClr val="bg1"/>
          </a:solidFill>
          <a:ln w="9525">
            <a:solidFill>
              <a:srgbClr val="9933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/>
            <a:endParaRPr lang="pt-PT" altLang="pt-PT" sz="2000" dirty="0"/>
          </a:p>
          <a:p>
            <a:pPr algn="just"/>
            <a:r>
              <a:rPr lang="pt-PT" altLang="pt-PT" sz="2000" dirty="0"/>
              <a:t>Na sequência das</a:t>
            </a:r>
            <a:r>
              <a:rPr lang="pt-PT" altLang="pt-PT" sz="2000" b="1" dirty="0"/>
              <a:t> </a:t>
            </a:r>
            <a:r>
              <a:rPr lang="pt-PT" altLang="pt-PT" sz="2000" b="1" dirty="0">
                <a:solidFill>
                  <a:srgbClr val="FF0000"/>
                </a:solidFill>
              </a:rPr>
              <a:t>lutas</a:t>
            </a:r>
            <a:r>
              <a:rPr lang="pt-PT" altLang="pt-PT" sz="2000" dirty="0"/>
              <a:t> entre </a:t>
            </a:r>
            <a:r>
              <a:rPr lang="pt-PT" altLang="pt-PT" sz="2000" b="1" dirty="0">
                <a:solidFill>
                  <a:srgbClr val="FF0000"/>
                </a:solidFill>
              </a:rPr>
              <a:t>absolutistas e liberais</a:t>
            </a:r>
            <a:r>
              <a:rPr lang="pt-PT" altLang="pt-PT" sz="2000" dirty="0"/>
              <a:t>, são efetuadas perseguições, prisões e deportações. Muitos </a:t>
            </a:r>
            <a:r>
              <a:rPr lang="pt-PT" altLang="pt-PT" sz="2000" b="1" dirty="0">
                <a:solidFill>
                  <a:srgbClr val="FF0000"/>
                </a:solidFill>
              </a:rPr>
              <a:t>liberais</a:t>
            </a:r>
            <a:r>
              <a:rPr lang="pt-PT" altLang="pt-PT" sz="2000" dirty="0"/>
              <a:t> foram para o </a:t>
            </a:r>
            <a:r>
              <a:rPr lang="pt-PT" altLang="pt-PT" sz="2000" b="1" dirty="0">
                <a:solidFill>
                  <a:srgbClr val="FF0000"/>
                </a:solidFill>
              </a:rPr>
              <a:t>estrangeiro</a:t>
            </a:r>
            <a:r>
              <a:rPr lang="pt-PT" altLang="pt-PT" sz="2000" b="1" dirty="0"/>
              <a:t> </a:t>
            </a:r>
            <a:r>
              <a:rPr lang="pt-PT" altLang="pt-PT" sz="2000" dirty="0"/>
              <a:t>e vieram para os </a:t>
            </a:r>
            <a:r>
              <a:rPr lang="pt-PT" altLang="pt-PT" sz="2000" b="1" dirty="0">
                <a:solidFill>
                  <a:srgbClr val="FF0000"/>
                </a:solidFill>
              </a:rPr>
              <a:t>Açores</a:t>
            </a:r>
            <a:r>
              <a:rPr lang="pt-PT" altLang="pt-PT" sz="2000" dirty="0"/>
              <a:t>. </a:t>
            </a:r>
          </a:p>
          <a:p>
            <a:pPr algn="just"/>
            <a:endParaRPr lang="pt-PT" altLang="pt-PT" sz="2000" dirty="0"/>
          </a:p>
        </p:txBody>
      </p:sp>
      <p:sp>
        <p:nvSpPr>
          <p:cNvPr id="41025" name="Oval 65">
            <a:extLst>
              <a:ext uri="{FF2B5EF4-FFF2-40B4-BE49-F238E27FC236}">
                <a16:creationId xmlns:a16="http://schemas.microsoft.com/office/drawing/2014/main" id="{BA2413D8-EB7C-4CEC-B632-7C9E3323DB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5525" y="793750"/>
            <a:ext cx="6983413" cy="3295650"/>
          </a:xfrm>
          <a:prstGeom prst="ellipse">
            <a:avLst/>
          </a:prstGeom>
          <a:solidFill>
            <a:schemeClr val="bg1"/>
          </a:solidFill>
          <a:ln w="9525">
            <a:solidFill>
              <a:srgbClr val="993300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25000"/>
              </a:lnSpc>
            </a:pPr>
            <a:r>
              <a:rPr lang="pt-PT" altLang="pt-PT" sz="2000" dirty="0"/>
              <a:t>Em</a:t>
            </a:r>
            <a:r>
              <a:rPr lang="pt-PT" altLang="pt-PT" sz="2000" b="1" dirty="0">
                <a:solidFill>
                  <a:srgbClr val="FF0000"/>
                </a:solidFill>
              </a:rPr>
              <a:t> 1832</a:t>
            </a:r>
            <a:r>
              <a:rPr lang="pt-PT" altLang="pt-PT" sz="2000" dirty="0"/>
              <a:t>, o país mergulha</a:t>
            </a:r>
          </a:p>
          <a:p>
            <a:pPr algn="ctr" eaLnBrk="1" hangingPunct="1">
              <a:lnSpc>
                <a:spcPct val="125000"/>
              </a:lnSpc>
            </a:pPr>
            <a:r>
              <a:rPr lang="pt-PT" altLang="pt-PT" sz="2000" dirty="0"/>
              <a:t> numa </a:t>
            </a:r>
            <a:r>
              <a:rPr lang="pt-PT" altLang="pt-PT" sz="2000" b="1" dirty="0">
                <a:solidFill>
                  <a:srgbClr val="FF0000"/>
                </a:solidFill>
              </a:rPr>
              <a:t>guerra civil, </a:t>
            </a:r>
            <a:r>
              <a:rPr lang="pt-PT" altLang="pt-PT" sz="2000" dirty="0"/>
              <a:t>pondo em confronto</a:t>
            </a:r>
          </a:p>
          <a:p>
            <a:pPr algn="ctr" eaLnBrk="1" hangingPunct="1">
              <a:lnSpc>
                <a:spcPct val="125000"/>
              </a:lnSpc>
            </a:pPr>
            <a:r>
              <a:rPr lang="pt-PT" altLang="pt-PT" sz="2000" b="1" dirty="0"/>
              <a:t> </a:t>
            </a:r>
            <a:r>
              <a:rPr lang="pt-PT" altLang="pt-PT" sz="2000" b="1" dirty="0">
                <a:solidFill>
                  <a:srgbClr val="FF0000"/>
                </a:solidFill>
              </a:rPr>
              <a:t>cidadãos do mesmo país. </a:t>
            </a:r>
            <a:r>
              <a:rPr lang="pt-PT" altLang="pt-PT" sz="2000" dirty="0"/>
              <a:t>Essa guerra irá</a:t>
            </a:r>
          </a:p>
          <a:p>
            <a:pPr algn="ctr" eaLnBrk="1" hangingPunct="1">
              <a:lnSpc>
                <a:spcPct val="125000"/>
              </a:lnSpc>
            </a:pPr>
            <a:r>
              <a:rPr lang="pt-PT" altLang="pt-PT" sz="2000" dirty="0"/>
              <a:t>prolongar-se até </a:t>
            </a:r>
            <a:r>
              <a:rPr lang="pt-PT" altLang="pt-PT" sz="2000" b="1" dirty="0">
                <a:solidFill>
                  <a:srgbClr val="FF0000"/>
                </a:solidFill>
              </a:rPr>
              <a:t>1834</a:t>
            </a:r>
            <a:r>
              <a:rPr lang="pt-PT" altLang="pt-PT" sz="2000" b="1" dirty="0"/>
              <a:t>.</a:t>
            </a:r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4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8" grpId="0" animBg="1"/>
      <p:bldP spid="18" grpId="0" animBg="1"/>
      <p:bldP spid="18" grpId="1" animBg="1"/>
      <p:bldP spid="4102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>
            <a:extLst>
              <a:ext uri="{FF2B5EF4-FFF2-40B4-BE49-F238E27FC236}">
                <a16:creationId xmlns:a16="http://schemas.microsoft.com/office/drawing/2014/main" id="{3652F263-AA4C-4964-9CC6-3118B34E53AC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1027113" y="474663"/>
            <a:ext cx="7086600" cy="731837"/>
          </a:xfrm>
          <a:ln>
            <a:solidFill>
              <a:srgbClr val="002060"/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pt-PT" altLang="pt-PT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 papel dos  Açores…</a:t>
            </a:r>
          </a:p>
        </p:txBody>
      </p:sp>
      <p:sp>
        <p:nvSpPr>
          <p:cNvPr id="18435" name="Rectangle 6">
            <a:extLst>
              <a:ext uri="{FF2B5EF4-FFF2-40B4-BE49-F238E27FC236}">
                <a16:creationId xmlns:a16="http://schemas.microsoft.com/office/drawing/2014/main" id="{0AF1EB58-E059-4CFE-A660-38DC7A90F1F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45D8E9C-A913-4DD0-93D5-92C1B49279A2}" type="slidenum">
              <a:rPr lang="en-US" altLang="pt-PT" sz="1200" smtClean="0">
                <a:latin typeface="Century Gothic" panose="020B0502020202020204" pitchFamily="34" charset="0"/>
              </a:rPr>
              <a:pPr/>
              <a:t>14</a:t>
            </a:fld>
            <a:endParaRPr lang="en-US" altLang="pt-PT" sz="1200">
              <a:latin typeface="Century Gothic" panose="020B0502020202020204" pitchFamily="34" charset="0"/>
            </a:endParaRPr>
          </a:p>
        </p:txBody>
      </p:sp>
      <p:sp>
        <p:nvSpPr>
          <p:cNvPr id="6" name="Oval 9">
            <a:extLst>
              <a:ext uri="{FF2B5EF4-FFF2-40B4-BE49-F238E27FC236}">
                <a16:creationId xmlns:a16="http://schemas.microsoft.com/office/drawing/2014/main" id="{ADA91417-36AB-4FE8-A481-FDB9EAD964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5288" y="1341438"/>
            <a:ext cx="4175125" cy="247332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pt-PT" altLang="pt-PT"/>
              <a:t>Os </a:t>
            </a:r>
            <a:r>
              <a:rPr lang="pt-PT" altLang="pt-PT" b="1">
                <a:solidFill>
                  <a:srgbClr val="FF0000"/>
                </a:solidFill>
              </a:rPr>
              <a:t>Açores </a:t>
            </a:r>
            <a:r>
              <a:rPr lang="pt-PT" altLang="pt-PT"/>
              <a:t>tornam-se  </a:t>
            </a:r>
            <a:r>
              <a:rPr lang="pt-PT" altLang="pt-PT" b="1">
                <a:solidFill>
                  <a:srgbClr val="FF0000"/>
                </a:solidFill>
              </a:rPr>
              <a:t>palco</a:t>
            </a:r>
          </a:p>
          <a:p>
            <a:pPr algn="ctr" eaLnBrk="1" hangingPunct="1"/>
            <a:r>
              <a:rPr lang="pt-PT" altLang="pt-PT" b="1"/>
              <a:t> </a:t>
            </a:r>
            <a:r>
              <a:rPr lang="pt-PT" altLang="pt-PT"/>
              <a:t>de acontecimentos decisivos</a:t>
            </a:r>
            <a:r>
              <a:rPr lang="pt-PT" altLang="pt-PT" b="1"/>
              <a:t> </a:t>
            </a:r>
          </a:p>
          <a:p>
            <a:pPr algn="ctr" eaLnBrk="1" hangingPunct="1"/>
            <a:r>
              <a:rPr lang="pt-PT" altLang="pt-PT" b="1">
                <a:solidFill>
                  <a:srgbClr val="FF0000"/>
                </a:solidFill>
              </a:rPr>
              <a:t>para o triunfo do Liberalismo</a:t>
            </a:r>
            <a:r>
              <a:rPr lang="pt-PT" altLang="pt-PT" b="1"/>
              <a:t> ...</a:t>
            </a:r>
          </a:p>
          <a:p>
            <a:pPr algn="ctr" eaLnBrk="1" hangingPunct="1"/>
            <a:r>
              <a:rPr lang="pt-PT" altLang="pt-PT" b="1">
                <a:solidFill>
                  <a:srgbClr val="FF0000"/>
                </a:solidFill>
              </a:rPr>
              <a:t> </a:t>
            </a:r>
            <a:endParaRPr lang="pt-PT" altLang="pt-PT" b="1"/>
          </a:p>
        </p:txBody>
      </p:sp>
      <p:sp>
        <p:nvSpPr>
          <p:cNvPr id="7" name="Oval 9">
            <a:extLst>
              <a:ext uri="{FF2B5EF4-FFF2-40B4-BE49-F238E27FC236}">
                <a16:creationId xmlns:a16="http://schemas.microsoft.com/office/drawing/2014/main" id="{1937FF6B-77CC-407C-88BD-C34C23C543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79838" y="3017838"/>
            <a:ext cx="5087937" cy="3338512"/>
          </a:xfrm>
          <a:prstGeom prst="ellipse">
            <a:avLst/>
          </a:prstGeom>
          <a:solidFill>
            <a:schemeClr val="bg1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pt-PT" altLang="pt-PT" dirty="0"/>
              <a:t>Serão um espaço de</a:t>
            </a:r>
          </a:p>
          <a:p>
            <a:pPr algn="ctr" eaLnBrk="1" hangingPunct="1">
              <a:defRPr/>
            </a:pPr>
            <a:r>
              <a:rPr lang="pt-PT" altLang="pt-PT" dirty="0"/>
              <a:t> </a:t>
            </a:r>
            <a:r>
              <a:rPr lang="pt-PT" altLang="pt-PT" b="1" dirty="0">
                <a:solidFill>
                  <a:srgbClr val="FF0000"/>
                </a:solidFill>
              </a:rPr>
              <a:t>convergência</a:t>
            </a:r>
            <a:r>
              <a:rPr lang="pt-PT" altLang="pt-PT" dirty="0"/>
              <a:t> </a:t>
            </a:r>
          </a:p>
          <a:p>
            <a:pPr algn="ctr" eaLnBrk="1" hangingPunct="1">
              <a:defRPr/>
            </a:pPr>
            <a:r>
              <a:rPr lang="pt-PT" altLang="pt-PT" dirty="0"/>
              <a:t>dos </a:t>
            </a:r>
            <a:r>
              <a:rPr lang="pt-PT" altLang="pt-PT" b="1" dirty="0">
                <a:solidFill>
                  <a:srgbClr val="FF0000"/>
                </a:solidFill>
              </a:rPr>
              <a:t>exilados</a:t>
            </a:r>
            <a:r>
              <a:rPr lang="pt-PT" altLang="pt-PT" dirty="0"/>
              <a:t> liberais.</a:t>
            </a:r>
          </a:p>
          <a:p>
            <a:pPr algn="ctr" eaLnBrk="1" hangingPunct="1">
              <a:defRPr/>
            </a:pPr>
            <a:endParaRPr lang="pt-PT" altLang="pt-PT" dirty="0"/>
          </a:p>
          <a:p>
            <a:pPr algn="ctr" eaLnBrk="1" hangingPunct="1">
              <a:defRPr/>
            </a:pPr>
            <a:r>
              <a:rPr lang="pt-PT" altLang="pt-PT" kern="0" dirty="0"/>
              <a:t>Será no arquipélago onde se </a:t>
            </a:r>
          </a:p>
          <a:p>
            <a:pPr algn="ctr" eaLnBrk="1" hangingPunct="1">
              <a:defRPr/>
            </a:pPr>
            <a:r>
              <a:rPr lang="pt-PT" altLang="pt-PT" b="1" kern="0" dirty="0">
                <a:solidFill>
                  <a:srgbClr val="FF0000"/>
                </a:solidFill>
              </a:rPr>
              <a:t>organiza o exército liberal</a:t>
            </a:r>
            <a:endParaRPr lang="pt-PT" altLang="pt-PT" kern="0" dirty="0"/>
          </a:p>
          <a:p>
            <a:pPr algn="ctr" eaLnBrk="1" hangingPunct="1">
              <a:defRPr/>
            </a:pPr>
            <a:r>
              <a:rPr lang="pt-PT" altLang="pt-PT" kern="0" dirty="0"/>
              <a:t> que irá libertar Portugal </a:t>
            </a:r>
          </a:p>
          <a:p>
            <a:pPr algn="ctr" eaLnBrk="1" hangingPunct="1">
              <a:defRPr/>
            </a:pPr>
            <a:r>
              <a:rPr lang="pt-PT" altLang="pt-PT" kern="0" dirty="0"/>
              <a:t>do regime absolutista imposto</a:t>
            </a:r>
          </a:p>
          <a:p>
            <a:pPr algn="ctr" eaLnBrk="1" hangingPunct="1">
              <a:defRPr/>
            </a:pPr>
            <a:r>
              <a:rPr lang="pt-PT" altLang="pt-PT" kern="0" dirty="0"/>
              <a:t> por D. Miguel</a:t>
            </a:r>
            <a:r>
              <a:rPr lang="pt-PT" altLang="pt-PT" b="1" dirty="0"/>
              <a:t> ...</a:t>
            </a:r>
          </a:p>
          <a:p>
            <a:pPr algn="ctr" eaLnBrk="1" hangingPunct="1">
              <a:defRPr/>
            </a:pPr>
            <a:r>
              <a:rPr lang="pt-PT" altLang="pt-PT" b="1" dirty="0">
                <a:solidFill>
                  <a:srgbClr val="FF0000"/>
                </a:solidFill>
              </a:rPr>
              <a:t> </a:t>
            </a:r>
            <a:endParaRPr lang="pt-PT" altLang="pt-PT" b="1" dirty="0"/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>
            <a:extLst>
              <a:ext uri="{FF2B5EF4-FFF2-40B4-BE49-F238E27FC236}">
                <a16:creationId xmlns:a16="http://schemas.microsoft.com/office/drawing/2014/main" id="{DB275784-F646-4C75-9120-AF53E3BD0CA4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534988" y="241300"/>
            <a:ext cx="8074025" cy="685800"/>
          </a:xfrm>
          <a:ln>
            <a:solidFill>
              <a:srgbClr val="002060"/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pt-PT" altLang="pt-PT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Evolução dos acontecimentos nos Açores…</a:t>
            </a:r>
          </a:p>
        </p:txBody>
      </p:sp>
      <p:sp>
        <p:nvSpPr>
          <p:cNvPr id="19459" name="Rectangle 6">
            <a:extLst>
              <a:ext uri="{FF2B5EF4-FFF2-40B4-BE49-F238E27FC236}">
                <a16:creationId xmlns:a16="http://schemas.microsoft.com/office/drawing/2014/main" id="{CEEFD683-F666-4C1A-958E-6A51A6615BE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F7CE5B9-7A80-4620-BE94-F86C13C989D0}" type="slidenum">
              <a:rPr lang="en-US" altLang="pt-PT" sz="1200" smtClean="0">
                <a:latin typeface="Century Gothic" panose="020B0502020202020204" pitchFamily="34" charset="0"/>
              </a:rPr>
              <a:pPr/>
              <a:t>15</a:t>
            </a:fld>
            <a:endParaRPr lang="en-US" altLang="pt-PT" sz="1200">
              <a:latin typeface="Century Gothic" panose="020B0502020202020204" pitchFamily="34" charset="0"/>
            </a:endParaRPr>
          </a:p>
        </p:txBody>
      </p:sp>
      <p:sp>
        <p:nvSpPr>
          <p:cNvPr id="4" name="Retângulo: Cantos Arredondados 3">
            <a:extLst>
              <a:ext uri="{FF2B5EF4-FFF2-40B4-BE49-F238E27FC236}">
                <a16:creationId xmlns:a16="http://schemas.microsoft.com/office/drawing/2014/main" id="{88D427D1-48DD-4DEF-928A-8AF65989708F}"/>
              </a:ext>
            </a:extLst>
          </p:cNvPr>
          <p:cNvSpPr/>
          <p:nvPr/>
        </p:nvSpPr>
        <p:spPr>
          <a:xfrm>
            <a:off x="225425" y="1125538"/>
            <a:ext cx="4356100" cy="3529012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eaLnBrk="1" hangingPunct="1">
              <a:defRPr/>
            </a:pPr>
            <a:r>
              <a:rPr lang="pt-PT" altLang="pt-PT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1810</a:t>
            </a:r>
            <a:r>
              <a:rPr lang="pt-PT" altLang="pt-PT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Chegada dos </a:t>
            </a:r>
            <a:r>
              <a:rPr lang="pt-PT" altLang="pt-PT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Deportados da “Amazonas”</a:t>
            </a:r>
            <a:r>
              <a:rPr lang="pt-PT" altLang="pt-PT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à ilha Terceira.</a:t>
            </a:r>
          </a:p>
          <a:p>
            <a:pPr algn="just" eaLnBrk="1" hangingPunct="1">
              <a:defRPr/>
            </a:pPr>
            <a:r>
              <a:rPr lang="pt-PT" altLang="pt-PT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Eram indivíduos vítimas de perseguições por  defenderem </a:t>
            </a:r>
            <a:r>
              <a:rPr lang="pt-PT" altLang="pt-PT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ideias</a:t>
            </a:r>
            <a:r>
              <a:rPr lang="pt-PT" altLang="pt-PT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“afrancesadas” ou </a:t>
            </a:r>
            <a:r>
              <a:rPr lang="pt-PT" altLang="pt-PT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liberais. </a:t>
            </a:r>
            <a:r>
              <a:rPr lang="pt-PT" altLang="pt-PT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Enfrentaram dificuldades de vária ordem, mas sobreviveram politicamente e acabaram por ter </a:t>
            </a:r>
            <a:r>
              <a:rPr lang="pt-PT" altLang="pt-PT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influência</a:t>
            </a:r>
            <a:r>
              <a:rPr lang="pt-PT" altLang="pt-PT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no desenrolar dos </a:t>
            </a:r>
            <a:r>
              <a:rPr lang="pt-PT" altLang="pt-PT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acontecimentos liberais.</a:t>
            </a:r>
          </a:p>
          <a:p>
            <a:pPr algn="ctr" eaLnBrk="1" hangingPunct="1">
              <a:defRPr/>
            </a:pPr>
            <a:r>
              <a:rPr lang="pt-PT" altLang="pt-PT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  <a:p>
            <a:pPr algn="ctr">
              <a:defRPr/>
            </a:pPr>
            <a:endParaRPr lang="pt-PT" dirty="0"/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9D32E7CC-F2F6-4AA9-81BE-B1D491CA49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7013" y="3906838"/>
            <a:ext cx="4572000" cy="2763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Line 39">
            <a:extLst>
              <a:ext uri="{FF2B5EF4-FFF2-40B4-BE49-F238E27FC236}">
                <a16:creationId xmlns:a16="http://schemas.microsoft.com/office/drawing/2014/main" id="{56D7058F-902F-463C-A99F-C69070ABF3DB}"/>
              </a:ext>
            </a:extLst>
          </p:cNvPr>
          <p:cNvSpPr>
            <a:spLocks noChangeShapeType="1"/>
          </p:cNvSpPr>
          <p:nvPr/>
        </p:nvSpPr>
        <p:spPr bwMode="auto">
          <a:xfrm>
            <a:off x="3563938" y="1674813"/>
            <a:ext cx="1944687" cy="3529012"/>
          </a:xfrm>
          <a:prstGeom prst="line">
            <a:avLst/>
          </a:prstGeom>
          <a:noFill/>
          <a:ln w="28575" cap="rnd">
            <a:solidFill>
              <a:srgbClr val="FF0000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Posição do Número do Diapositivo 4">
            <a:extLst>
              <a:ext uri="{FF2B5EF4-FFF2-40B4-BE49-F238E27FC236}">
                <a16:creationId xmlns:a16="http://schemas.microsoft.com/office/drawing/2014/main" id="{388BE616-F369-4E9F-95EB-C70991D834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FD3076-8EE4-468E-908D-CA6331756828}" type="slidenum">
              <a:rPr lang="en-US" altLang="pt-PT" smtClean="0"/>
              <a:pPr>
                <a:defRPr/>
              </a:pPr>
              <a:t>16</a:t>
            </a:fld>
            <a:endParaRPr lang="en-US" altLang="pt-PT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41C06D41-A563-4B3E-AE8D-037FCB305D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4988" y="241300"/>
            <a:ext cx="8074025" cy="685800"/>
          </a:xfrm>
          <a:prstGeom prst="rect">
            <a:avLst/>
          </a:prstGeom>
          <a:noFill/>
          <a:ln>
            <a:solidFill>
              <a:srgbClr val="00206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>
              <a:defRPr/>
            </a:pPr>
            <a:r>
              <a:rPr lang="pt-PT" altLang="pt-PT" sz="28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Evolução dos acontecimentos nos Açores…</a:t>
            </a:r>
            <a:endParaRPr lang="pt-PT" altLang="pt-PT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Retângulo: Cantos Arredondados 7">
            <a:extLst>
              <a:ext uri="{FF2B5EF4-FFF2-40B4-BE49-F238E27FC236}">
                <a16:creationId xmlns:a16="http://schemas.microsoft.com/office/drawing/2014/main" id="{2ADC755F-FCB4-4936-83AF-4D8F153DE02E}"/>
              </a:ext>
            </a:extLst>
          </p:cNvPr>
          <p:cNvSpPr/>
          <p:nvPr/>
        </p:nvSpPr>
        <p:spPr>
          <a:xfrm>
            <a:off x="225425" y="1125538"/>
            <a:ext cx="3986213" cy="3382962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eaLnBrk="1" hangingPunct="1">
              <a:defRPr/>
            </a:pPr>
            <a:r>
              <a:rPr lang="pt-PT" altLang="pt-PT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de abril de </a:t>
            </a:r>
            <a:r>
              <a:rPr lang="pt-PT" altLang="pt-PT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1821</a:t>
            </a:r>
            <a:r>
              <a:rPr lang="pt-PT" altLang="pt-PT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pt-PT" altLang="pt-PT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revolta constitucional </a:t>
            </a:r>
            <a:r>
              <a:rPr lang="pt-PT" altLang="pt-PT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 Angra, </a:t>
            </a:r>
            <a:r>
              <a:rPr lang="pt-PT" altLang="pt-PT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apoiada</a:t>
            </a:r>
            <a:r>
              <a:rPr lang="pt-PT" altLang="pt-PT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por diversas personalidades, em especial pelos </a:t>
            </a:r>
            <a:r>
              <a:rPr lang="pt-PT" altLang="pt-PT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deportados da Amazonas</a:t>
            </a:r>
            <a:r>
              <a:rPr lang="pt-PT" altLang="pt-PT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algn="just" eaLnBrk="1" hangingPunct="1">
              <a:defRPr/>
            </a:pPr>
            <a:r>
              <a:rPr lang="pt-PT" altLang="pt-PT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 capitão-general dos Açores (general </a:t>
            </a:r>
            <a:r>
              <a:rPr lang="pt-PT" altLang="pt-PT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Stockler</a:t>
            </a:r>
            <a:r>
              <a:rPr lang="pt-PT" altLang="pt-PT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foi deposto e </a:t>
            </a:r>
            <a:r>
              <a:rPr lang="pt-PT" altLang="pt-PT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foi  constituída </a:t>
            </a:r>
            <a:r>
              <a:rPr lang="pt-PT" altLang="pt-PT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uma </a:t>
            </a:r>
            <a:r>
              <a:rPr lang="pt-PT" altLang="pt-PT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Junta Provisória </a:t>
            </a:r>
            <a:r>
              <a:rPr lang="pt-PT" altLang="pt-PT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para o Governo da Capitania-Geral.</a:t>
            </a:r>
          </a:p>
          <a:p>
            <a:pPr algn="ctr" eaLnBrk="1" hangingPunct="1">
              <a:defRPr/>
            </a:pPr>
            <a:r>
              <a:rPr lang="pt-PT" altLang="pt-PT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...</a:t>
            </a:r>
          </a:p>
          <a:p>
            <a:pPr algn="ctr">
              <a:defRPr/>
            </a:pPr>
            <a:endParaRPr lang="pt-PT" dirty="0"/>
          </a:p>
        </p:txBody>
      </p:sp>
      <p:pic>
        <p:nvPicPr>
          <p:cNvPr id="20485" name="Imagem 9" descr="Uma imagem com texto, recibo&#10;&#10;Descrição gerada com confiança muito alta">
            <a:extLst>
              <a:ext uri="{FF2B5EF4-FFF2-40B4-BE49-F238E27FC236}">
                <a16:creationId xmlns:a16="http://schemas.microsoft.com/office/drawing/2014/main" id="{69F9DC71-1672-4FA3-86E6-8CBEE6F621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4375" y="1106488"/>
            <a:ext cx="3986213" cy="4992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6" name="Retângulo 10">
            <a:extLst>
              <a:ext uri="{FF2B5EF4-FFF2-40B4-BE49-F238E27FC236}">
                <a16:creationId xmlns:a16="http://schemas.microsoft.com/office/drawing/2014/main" id="{A9563C2C-D6C8-44EF-983E-961DA46BC0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35450" y="6218238"/>
            <a:ext cx="47529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pt-PT" altLang="pt-PT" sz="1200">
                <a:cs typeface="Arial" panose="020B0604020202020204" pitchFamily="34" charset="0"/>
              </a:rPr>
              <a:t>Noticia dos acontecimentos ocorridos na ilha Terceira em 1821</a:t>
            </a:r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2048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Posição do Número do Diapositivo 4">
            <a:extLst>
              <a:ext uri="{FF2B5EF4-FFF2-40B4-BE49-F238E27FC236}">
                <a16:creationId xmlns:a16="http://schemas.microsoft.com/office/drawing/2014/main" id="{7BC57865-B0EE-4ED0-B3DB-19B3A313A3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7B8C462-32EB-4215-A62D-27898A92161C}" type="slidenum">
              <a:rPr lang="en-US" altLang="pt-PT" smtClean="0"/>
              <a:pPr>
                <a:defRPr/>
              </a:pPr>
              <a:t>17</a:t>
            </a:fld>
            <a:endParaRPr lang="en-US" altLang="pt-PT"/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3C9E43D2-B8C6-478C-A058-57C5453E45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4988" y="241300"/>
            <a:ext cx="8074025" cy="685800"/>
          </a:xfrm>
          <a:prstGeom prst="rect">
            <a:avLst/>
          </a:prstGeom>
          <a:noFill/>
          <a:ln>
            <a:solidFill>
              <a:srgbClr val="00206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>
              <a:defRPr/>
            </a:pPr>
            <a:r>
              <a:rPr lang="pt-PT" altLang="pt-PT" sz="28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Evolução dos acontecimentos nos Açores…</a:t>
            </a:r>
            <a:endParaRPr lang="pt-PT" altLang="pt-PT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508" name="Retângulo 7">
            <a:extLst>
              <a:ext uri="{FF2B5EF4-FFF2-40B4-BE49-F238E27FC236}">
                <a16:creationId xmlns:a16="http://schemas.microsoft.com/office/drawing/2014/main" id="{E0765054-5F27-4607-860F-011F2DAA4F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57950" y="4549775"/>
            <a:ext cx="4572000" cy="455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endParaRPr lang="pt-PT" altLang="pt-PT" b="1"/>
          </a:p>
        </p:txBody>
      </p:sp>
      <p:sp>
        <p:nvSpPr>
          <p:cNvPr id="8" name="Retângulo: Cantos Arredondados 7">
            <a:extLst>
              <a:ext uri="{FF2B5EF4-FFF2-40B4-BE49-F238E27FC236}">
                <a16:creationId xmlns:a16="http://schemas.microsoft.com/office/drawing/2014/main" id="{1A0BA147-C76D-4732-936B-96D128CC5147}"/>
              </a:ext>
            </a:extLst>
          </p:cNvPr>
          <p:cNvSpPr/>
          <p:nvPr/>
        </p:nvSpPr>
        <p:spPr>
          <a:xfrm>
            <a:off x="250825" y="1484313"/>
            <a:ext cx="3986213" cy="2935287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eaLnBrk="1" hangingPunct="1">
              <a:defRPr/>
            </a:pPr>
            <a:endParaRPr lang="pt-PT" altLang="pt-PT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eaLnBrk="1" hangingPunct="1">
              <a:defRPr/>
            </a:pPr>
            <a:r>
              <a:rPr lang="pt-PT" altLang="pt-PT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de abril de </a:t>
            </a:r>
            <a:r>
              <a:rPr lang="pt-PT" altLang="pt-PT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1821</a:t>
            </a:r>
            <a:r>
              <a:rPr lang="pt-PT" altLang="pt-PT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Início da </a:t>
            </a:r>
            <a:r>
              <a:rPr lang="pt-PT" altLang="pt-PT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contrarrevolução</a:t>
            </a:r>
            <a:r>
              <a:rPr lang="pt-PT" altLang="pt-PT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em Angra, chefiada por </a:t>
            </a:r>
            <a:r>
              <a:rPr lang="pt-PT" altLang="pt-PT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Stokler</a:t>
            </a:r>
            <a:r>
              <a:rPr lang="pt-PT" altLang="pt-PT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just" eaLnBrk="1" hangingPunct="1">
              <a:defRPr/>
            </a:pPr>
            <a:r>
              <a:rPr lang="pt-PT" altLang="pt-PT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Desde então, inicia-se um período de </a:t>
            </a:r>
            <a:r>
              <a:rPr lang="pt-PT" altLang="pt-PT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perseguições</a:t>
            </a:r>
            <a:r>
              <a:rPr lang="pt-PT" altLang="pt-PT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 </a:t>
            </a:r>
            <a:r>
              <a:rPr lang="pt-PT" altLang="pt-PT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encarceramentos</a:t>
            </a:r>
            <a:r>
              <a:rPr lang="pt-PT" altLang="pt-PT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pessoas suspeitas de professarem ideais </a:t>
            </a:r>
            <a:r>
              <a:rPr lang="pt-PT" altLang="pt-PT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liberais.</a:t>
            </a:r>
          </a:p>
          <a:p>
            <a:pPr algn="ctr" eaLnBrk="1" hangingPunct="1">
              <a:defRPr/>
            </a:pPr>
            <a:r>
              <a:rPr lang="pt-PT" altLang="pt-PT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  <a:p>
            <a:pPr algn="ctr">
              <a:defRPr/>
            </a:pPr>
            <a:endParaRPr lang="pt-PT" dirty="0"/>
          </a:p>
        </p:txBody>
      </p:sp>
      <p:sp>
        <p:nvSpPr>
          <p:cNvPr id="10" name="Retângulo: Cantos Arredondados 9">
            <a:extLst>
              <a:ext uri="{FF2B5EF4-FFF2-40B4-BE49-F238E27FC236}">
                <a16:creationId xmlns:a16="http://schemas.microsoft.com/office/drawing/2014/main" id="{9E47AE5A-BDBF-4C22-9664-25C5F6E41DAA}"/>
              </a:ext>
            </a:extLst>
          </p:cNvPr>
          <p:cNvSpPr/>
          <p:nvPr/>
        </p:nvSpPr>
        <p:spPr>
          <a:xfrm>
            <a:off x="4756150" y="4105275"/>
            <a:ext cx="3986213" cy="1800225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eaLnBrk="1" hangingPunct="1">
              <a:defRPr/>
            </a:pPr>
            <a:r>
              <a:rPr lang="pt-PT" altLang="pt-PT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1828</a:t>
            </a:r>
            <a:r>
              <a:rPr lang="pt-PT" altLang="pt-PT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Aclamação de </a:t>
            </a:r>
            <a:r>
              <a:rPr lang="pt-PT" altLang="pt-PT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D. Miguel </a:t>
            </a:r>
            <a:r>
              <a:rPr lang="pt-PT" altLang="pt-PT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pelos absolutistas na Câmara Municipal de Angra.</a:t>
            </a:r>
          </a:p>
          <a:p>
            <a:pPr algn="ctr" eaLnBrk="1" hangingPunct="1">
              <a:defRPr/>
            </a:pPr>
            <a:r>
              <a:rPr lang="pt-PT" altLang="pt-PT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  <a:p>
            <a:pPr algn="ctr">
              <a:defRPr/>
            </a:pPr>
            <a:endParaRPr lang="pt-PT" dirty="0"/>
          </a:p>
        </p:txBody>
      </p:sp>
      <p:pic>
        <p:nvPicPr>
          <p:cNvPr id="3" name="Imagem 2" descr="Uma imagem com pessoa, propriedade, interior, homem&#10;&#10;Descrição gerada com confiança alta">
            <a:extLst>
              <a:ext uri="{FF2B5EF4-FFF2-40B4-BE49-F238E27FC236}">
                <a16:creationId xmlns:a16="http://schemas.microsoft.com/office/drawing/2014/main" id="{D108CF16-45BB-4C49-AAC5-EDDBF05C41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3575" y="1371600"/>
            <a:ext cx="1997075" cy="183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tângulo 3">
            <a:extLst>
              <a:ext uri="{FF2B5EF4-FFF2-40B4-BE49-F238E27FC236}">
                <a16:creationId xmlns:a16="http://schemas.microsoft.com/office/drawing/2014/main" id="{521C5ED6-7909-4D60-BB28-225E3500CA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43575" y="3282950"/>
            <a:ext cx="1635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pt-PT" altLang="pt-PT" sz="1200"/>
              <a:t>Retrato de D. Miguel.</a:t>
            </a:r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>
            <a:extLst>
              <a:ext uri="{FF2B5EF4-FFF2-40B4-BE49-F238E27FC236}">
                <a16:creationId xmlns:a16="http://schemas.microsoft.com/office/drawing/2014/main" id="{004554A0-E827-4587-BE39-3F4681B88280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557213" y="357188"/>
            <a:ext cx="8075612" cy="515937"/>
          </a:xfrm>
          <a:ln>
            <a:solidFill>
              <a:schemeClr val="accent5">
                <a:lumMod val="50000"/>
              </a:schemeClr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pt-PT" altLang="pt-PT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Evolução dos acontecimentos nos Açores…</a:t>
            </a:r>
          </a:p>
        </p:txBody>
      </p:sp>
      <p:sp>
        <p:nvSpPr>
          <p:cNvPr id="22531" name="Rectangle 6">
            <a:extLst>
              <a:ext uri="{FF2B5EF4-FFF2-40B4-BE49-F238E27FC236}">
                <a16:creationId xmlns:a16="http://schemas.microsoft.com/office/drawing/2014/main" id="{1B2C7DBB-6424-4100-A48D-E4B4E77B428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2039743-1929-4B8D-9857-8C3ABFE78FE2}" type="slidenum">
              <a:rPr lang="en-US" altLang="pt-PT" sz="1200" smtClean="0">
                <a:latin typeface="Century Gothic" panose="020B0502020202020204" pitchFamily="34" charset="0"/>
              </a:rPr>
              <a:pPr/>
              <a:t>18</a:t>
            </a:fld>
            <a:endParaRPr lang="en-US" altLang="pt-PT" sz="1200">
              <a:latin typeface="Century Gothic" panose="020B0502020202020204" pitchFamily="34" charset="0"/>
            </a:endParaRPr>
          </a:p>
        </p:txBody>
      </p:sp>
      <p:pic>
        <p:nvPicPr>
          <p:cNvPr id="6" name="Marcador de Posição da Imagem 6" descr="Teotónio de Ornelas.jpg">
            <a:extLst>
              <a:ext uri="{FF2B5EF4-FFF2-40B4-BE49-F238E27FC236}">
                <a16:creationId xmlns:a16="http://schemas.microsoft.com/office/drawing/2014/main" id="{EB22ECC3-5CE6-4C5B-8456-B066CEECC5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3" b="673"/>
          <a:stretch>
            <a:fillRect/>
          </a:stretch>
        </p:blipFill>
        <p:spPr bwMode="auto">
          <a:xfrm>
            <a:off x="5767388" y="2309813"/>
            <a:ext cx="2747962" cy="342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ítulo 1">
            <a:extLst>
              <a:ext uri="{FF2B5EF4-FFF2-40B4-BE49-F238E27FC236}">
                <a16:creationId xmlns:a16="http://schemas.microsoft.com/office/drawing/2014/main" id="{9CC74877-5BAD-4296-B168-6D457D930C53}"/>
              </a:ext>
            </a:extLst>
          </p:cNvPr>
          <p:cNvSpPr txBox="1">
            <a:spLocks/>
          </p:cNvSpPr>
          <p:nvPr/>
        </p:nvSpPr>
        <p:spPr bwMode="auto">
          <a:xfrm>
            <a:off x="5229225" y="5681663"/>
            <a:ext cx="3421063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>
            <a:normAutofit fontScale="97500"/>
          </a:bodyPr>
          <a:lstStyle>
            <a:lvl1pPr algn="ctr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pt-PT" sz="1100" b="1" dirty="0"/>
              <a:t>Teotónio de Ornelas, retrato</a:t>
            </a:r>
          </a:p>
        </p:txBody>
      </p:sp>
      <p:sp>
        <p:nvSpPr>
          <p:cNvPr id="9" name="Retângulo: Cantos Arredondados 8">
            <a:extLst>
              <a:ext uri="{FF2B5EF4-FFF2-40B4-BE49-F238E27FC236}">
                <a16:creationId xmlns:a16="http://schemas.microsoft.com/office/drawing/2014/main" id="{536148F3-5741-4B3A-9384-7CADD511A715}"/>
              </a:ext>
            </a:extLst>
          </p:cNvPr>
          <p:cNvSpPr/>
          <p:nvPr/>
        </p:nvSpPr>
        <p:spPr>
          <a:xfrm>
            <a:off x="592138" y="1362075"/>
            <a:ext cx="3987800" cy="3425825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eaLnBrk="1" hangingPunct="1">
              <a:defRPr/>
            </a:pPr>
            <a:endParaRPr lang="pt-PT" altLang="pt-PT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eaLnBrk="1" hangingPunct="1">
              <a:defRPr/>
            </a:pPr>
            <a:endParaRPr lang="pt-PT" altLang="pt-PT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eaLnBrk="1" hangingPunct="1">
              <a:defRPr/>
            </a:pPr>
            <a:r>
              <a:rPr lang="pt-PT" altLang="pt-PT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21 de junho de 1828</a:t>
            </a:r>
            <a:endParaRPr lang="pt-PT" altLang="pt-PT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eaLnBrk="1" hangingPunct="1">
              <a:defRPr/>
            </a:pPr>
            <a:endParaRPr lang="pt-PT" altLang="pt-PT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eaLnBrk="1" hangingPunct="1">
              <a:defRPr/>
            </a:pPr>
            <a:r>
              <a:rPr lang="pt-PT" altLang="pt-PT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Revolta</a:t>
            </a:r>
            <a:r>
              <a:rPr lang="pt-PT" altLang="pt-PT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no Castelo de São João Batista e </a:t>
            </a:r>
            <a:r>
              <a:rPr lang="pt-PT" altLang="pt-PT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aclamação de D. Pedro </a:t>
            </a:r>
            <a:r>
              <a:rPr lang="pt-PT" altLang="pt-PT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 de sua filha D. Maria, em conformidade com a Carta Constitucional.</a:t>
            </a:r>
          </a:p>
          <a:p>
            <a:pPr algn="just" eaLnBrk="1" hangingPunct="1">
              <a:defRPr/>
            </a:pPr>
            <a:r>
              <a:rPr lang="pt-PT" altLang="pt-PT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Formação de um </a:t>
            </a:r>
            <a:r>
              <a:rPr lang="pt-PT" altLang="pt-PT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governo interino, </a:t>
            </a:r>
            <a:r>
              <a:rPr lang="pt-PT" altLang="pt-PT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 qual fazia parte </a:t>
            </a:r>
            <a:r>
              <a:rPr lang="pt-PT" altLang="pt-PT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Teotónio de Ornelas Bruges.</a:t>
            </a:r>
          </a:p>
          <a:p>
            <a:pPr algn="ctr" eaLnBrk="1" hangingPunct="1">
              <a:defRPr/>
            </a:pPr>
            <a:r>
              <a:rPr lang="pt-PT" altLang="pt-PT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  <a:p>
            <a:pPr algn="ctr">
              <a:defRPr/>
            </a:pPr>
            <a:endParaRPr lang="pt-PT" dirty="0"/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2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 animBg="1"/>
      <p:bldP spid="8" grpId="0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>
            <a:extLst>
              <a:ext uri="{FF2B5EF4-FFF2-40B4-BE49-F238E27FC236}">
                <a16:creationId xmlns:a16="http://schemas.microsoft.com/office/drawing/2014/main" id="{721202B6-C41B-4298-832F-51E09AE16DE7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47700" y="301625"/>
            <a:ext cx="8075613" cy="646113"/>
          </a:xfrm>
          <a:ln>
            <a:solidFill>
              <a:srgbClr val="002060"/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pt-PT" altLang="pt-PT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Evolução dos acontecimentos nos Açores…</a:t>
            </a:r>
          </a:p>
        </p:txBody>
      </p:sp>
      <p:sp>
        <p:nvSpPr>
          <p:cNvPr id="23555" name="Rectangle 6">
            <a:extLst>
              <a:ext uri="{FF2B5EF4-FFF2-40B4-BE49-F238E27FC236}">
                <a16:creationId xmlns:a16="http://schemas.microsoft.com/office/drawing/2014/main" id="{7E5A664C-1564-4C59-96EA-18559B3812F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AA96E3A-406E-433A-9D99-BB92552C73AC}" type="slidenum">
              <a:rPr lang="en-US" altLang="pt-PT" sz="1200" smtClean="0">
                <a:latin typeface="Century Gothic" panose="020B0502020202020204" pitchFamily="34" charset="0"/>
              </a:rPr>
              <a:pPr/>
              <a:t>19</a:t>
            </a:fld>
            <a:endParaRPr lang="en-US" altLang="pt-PT" sz="1200">
              <a:latin typeface="Century Gothic" panose="020B0502020202020204" pitchFamily="34" charset="0"/>
            </a:endParaRPr>
          </a:p>
        </p:txBody>
      </p:sp>
      <p:sp>
        <p:nvSpPr>
          <p:cNvPr id="9" name="Oval 9">
            <a:extLst>
              <a:ext uri="{FF2B5EF4-FFF2-40B4-BE49-F238E27FC236}">
                <a16:creationId xmlns:a16="http://schemas.microsoft.com/office/drawing/2014/main" id="{E91C35BB-4B5A-4F0B-B39D-1D438B4031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5588" y="1019175"/>
            <a:ext cx="4175125" cy="247332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pt-PT" altLang="pt-PT"/>
              <a:t>4 de outubro de </a:t>
            </a:r>
            <a:r>
              <a:rPr lang="pt-PT" altLang="pt-PT" b="1">
                <a:solidFill>
                  <a:srgbClr val="FF0000"/>
                </a:solidFill>
              </a:rPr>
              <a:t>1828</a:t>
            </a:r>
            <a:r>
              <a:rPr lang="pt-PT" altLang="pt-PT"/>
              <a:t>: </a:t>
            </a:r>
          </a:p>
          <a:p>
            <a:pPr algn="ctr" eaLnBrk="1" hangingPunct="1"/>
            <a:r>
              <a:rPr lang="pt-PT" altLang="pt-PT" b="1">
                <a:solidFill>
                  <a:srgbClr val="FF0000"/>
                </a:solidFill>
              </a:rPr>
              <a:t>Batalha do Pico do Celeiro</a:t>
            </a:r>
            <a:r>
              <a:rPr lang="pt-PT" altLang="pt-PT"/>
              <a:t>-</a:t>
            </a:r>
          </a:p>
          <a:p>
            <a:pPr algn="ctr" eaLnBrk="1" hangingPunct="1"/>
            <a:r>
              <a:rPr lang="pt-PT" altLang="pt-PT"/>
              <a:t>  confronto terrestre entre </a:t>
            </a:r>
          </a:p>
          <a:p>
            <a:pPr algn="ctr" eaLnBrk="1" hangingPunct="1"/>
            <a:r>
              <a:rPr lang="pt-PT" altLang="pt-PT"/>
              <a:t>liberais e absolutistas, </a:t>
            </a:r>
          </a:p>
          <a:p>
            <a:pPr algn="ctr" eaLnBrk="1" hangingPunct="1"/>
            <a:r>
              <a:rPr lang="pt-PT" altLang="pt-PT"/>
              <a:t>verificando-se a </a:t>
            </a:r>
            <a:r>
              <a:rPr lang="pt-PT" altLang="pt-PT" b="1">
                <a:solidFill>
                  <a:srgbClr val="FF0000"/>
                </a:solidFill>
              </a:rPr>
              <a:t>vitória dos liberais</a:t>
            </a:r>
            <a:r>
              <a:rPr lang="pt-PT" altLang="pt-PT"/>
              <a:t>.</a:t>
            </a:r>
          </a:p>
          <a:p>
            <a:pPr algn="ctr" eaLnBrk="1" hangingPunct="1"/>
            <a:r>
              <a:rPr lang="pt-PT" altLang="pt-PT" b="1"/>
              <a:t>...</a:t>
            </a:r>
          </a:p>
          <a:p>
            <a:pPr algn="ctr" eaLnBrk="1" hangingPunct="1"/>
            <a:r>
              <a:rPr lang="pt-PT" altLang="pt-PT" b="1">
                <a:solidFill>
                  <a:srgbClr val="FF0000"/>
                </a:solidFill>
              </a:rPr>
              <a:t> </a:t>
            </a:r>
            <a:endParaRPr lang="pt-PT" altLang="pt-PT" b="1"/>
          </a:p>
        </p:txBody>
      </p:sp>
      <p:sp>
        <p:nvSpPr>
          <p:cNvPr id="11" name="Oval 9">
            <a:extLst>
              <a:ext uri="{FF2B5EF4-FFF2-40B4-BE49-F238E27FC236}">
                <a16:creationId xmlns:a16="http://schemas.microsoft.com/office/drawing/2014/main" id="{C9BF9C20-A397-4A24-BF17-E24D564E1A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13288" y="1019175"/>
            <a:ext cx="4175125" cy="3344863"/>
          </a:xfrm>
          <a:prstGeom prst="ellipse">
            <a:avLst/>
          </a:prstGeom>
          <a:solidFill>
            <a:schemeClr val="bg1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pt-PT" altLang="pt-PT"/>
              <a:t>28 de outubro de </a:t>
            </a:r>
            <a:r>
              <a:rPr lang="pt-PT" altLang="pt-PT" b="1">
                <a:solidFill>
                  <a:srgbClr val="FF0000"/>
                </a:solidFill>
              </a:rPr>
              <a:t>1828</a:t>
            </a:r>
            <a:r>
              <a:rPr lang="pt-PT" altLang="pt-PT"/>
              <a:t>:  </a:t>
            </a:r>
          </a:p>
          <a:p>
            <a:pPr algn="ctr" eaLnBrk="1" hangingPunct="1"/>
            <a:r>
              <a:rPr lang="pt-PT" altLang="pt-PT"/>
              <a:t>A cidade de</a:t>
            </a:r>
            <a:r>
              <a:rPr lang="pt-PT" altLang="pt-PT" b="1">
                <a:solidFill>
                  <a:srgbClr val="FF0000"/>
                </a:solidFill>
              </a:rPr>
              <a:t> Angra </a:t>
            </a:r>
            <a:r>
              <a:rPr lang="pt-PT" altLang="pt-PT"/>
              <a:t>é declarada </a:t>
            </a:r>
          </a:p>
          <a:p>
            <a:pPr algn="ctr" eaLnBrk="1" hangingPunct="1"/>
            <a:r>
              <a:rPr lang="pt-PT" altLang="pt-PT" b="1">
                <a:solidFill>
                  <a:srgbClr val="FF0000"/>
                </a:solidFill>
              </a:rPr>
              <a:t>Sede do Governo</a:t>
            </a:r>
          </a:p>
          <a:p>
            <a:pPr algn="ctr" eaLnBrk="1" hangingPunct="1"/>
            <a:r>
              <a:rPr lang="pt-PT" altLang="pt-PT"/>
              <a:t> dos portugueses, para sustentar</a:t>
            </a:r>
          </a:p>
          <a:p>
            <a:pPr algn="ctr" eaLnBrk="1" hangingPunct="1"/>
            <a:r>
              <a:rPr lang="pt-PT" altLang="pt-PT"/>
              <a:t> os direitos de D. Pedro IV e de D. Maria. </a:t>
            </a:r>
          </a:p>
          <a:p>
            <a:pPr algn="ctr" eaLnBrk="1" hangingPunct="1"/>
            <a:r>
              <a:rPr lang="pt-PT" altLang="pt-PT"/>
              <a:t>Angra passa, igualmente, </a:t>
            </a:r>
          </a:p>
          <a:p>
            <a:pPr algn="ctr" eaLnBrk="1" hangingPunct="1"/>
            <a:r>
              <a:rPr lang="pt-PT" altLang="pt-PT"/>
              <a:t>a </a:t>
            </a:r>
            <a:r>
              <a:rPr lang="pt-PT" altLang="pt-PT" b="1">
                <a:solidFill>
                  <a:srgbClr val="FF0000"/>
                </a:solidFill>
              </a:rPr>
              <a:t>capital da Província dos Açores</a:t>
            </a:r>
            <a:r>
              <a:rPr lang="pt-PT" altLang="pt-PT"/>
              <a:t>.</a:t>
            </a:r>
          </a:p>
          <a:p>
            <a:pPr algn="ctr" eaLnBrk="1" hangingPunct="1"/>
            <a:r>
              <a:rPr lang="pt-PT" altLang="pt-PT" b="1"/>
              <a:t>...</a:t>
            </a:r>
          </a:p>
        </p:txBody>
      </p:sp>
      <p:sp>
        <p:nvSpPr>
          <p:cNvPr id="13" name="Oval 9">
            <a:extLst>
              <a:ext uri="{FF2B5EF4-FFF2-40B4-BE49-F238E27FC236}">
                <a16:creationId xmlns:a16="http://schemas.microsoft.com/office/drawing/2014/main" id="{29956709-59D6-46B6-A8F2-E9E190151E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85975" y="4248150"/>
            <a:ext cx="4175125" cy="247332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pt-PT" altLang="pt-PT" b="1" dirty="0">
                <a:solidFill>
                  <a:srgbClr val="FF0000"/>
                </a:solidFill>
              </a:rPr>
              <a:t>11 de agosto de 1829</a:t>
            </a:r>
            <a:r>
              <a:rPr lang="pt-PT" altLang="pt-PT" dirty="0"/>
              <a:t>:</a:t>
            </a:r>
          </a:p>
          <a:p>
            <a:pPr algn="ctr" eaLnBrk="1" hangingPunct="1"/>
            <a:r>
              <a:rPr lang="pt-PT" altLang="pt-PT" b="1" dirty="0">
                <a:solidFill>
                  <a:srgbClr val="FF0000"/>
                </a:solidFill>
              </a:rPr>
              <a:t> Batalha da Baía da Praia </a:t>
            </a:r>
            <a:r>
              <a:rPr lang="pt-PT" altLang="pt-PT" dirty="0"/>
              <a:t>– </a:t>
            </a:r>
          </a:p>
          <a:p>
            <a:pPr algn="ctr" eaLnBrk="1" hangingPunct="1"/>
            <a:r>
              <a:rPr lang="pt-PT" altLang="pt-PT" dirty="0"/>
              <a:t>confronto naval em que os</a:t>
            </a:r>
          </a:p>
          <a:p>
            <a:pPr algn="ctr" eaLnBrk="1" hangingPunct="1"/>
            <a:r>
              <a:rPr lang="pt-PT" altLang="pt-PT" b="1" dirty="0">
                <a:solidFill>
                  <a:srgbClr val="FF0000"/>
                </a:solidFill>
              </a:rPr>
              <a:t> liberais derrotam os miguelistas</a:t>
            </a:r>
            <a:r>
              <a:rPr lang="pt-PT" altLang="pt-PT" dirty="0"/>
              <a:t>.</a:t>
            </a:r>
          </a:p>
          <a:p>
            <a:pPr algn="ctr" eaLnBrk="1" hangingPunct="1"/>
            <a:r>
              <a:rPr lang="pt-PT" altLang="pt-PT" b="1" dirty="0"/>
              <a:t>...</a:t>
            </a:r>
            <a:r>
              <a:rPr lang="pt-PT" altLang="pt-PT" b="1" dirty="0">
                <a:solidFill>
                  <a:srgbClr val="FF0000"/>
                </a:solidFill>
              </a:rPr>
              <a:t> </a:t>
            </a:r>
            <a:endParaRPr lang="pt-PT" altLang="pt-PT" b="1" dirty="0"/>
          </a:p>
        </p:txBody>
      </p:sp>
      <p:pic>
        <p:nvPicPr>
          <p:cNvPr id="3" name="Imagem 2" descr="Uma imagem com vale, desfiladeiro, natureza&#10;&#10;Descrição gerada com confiança muito alta">
            <a:extLst>
              <a:ext uri="{FF2B5EF4-FFF2-40B4-BE49-F238E27FC236}">
                <a16:creationId xmlns:a16="http://schemas.microsoft.com/office/drawing/2014/main" id="{84A257A1-D8FF-4786-B7DB-87C39A1A78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788" y="1019175"/>
            <a:ext cx="8255000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Marcador de Posição do Rodapé 1">
            <a:extLst>
              <a:ext uri="{FF2B5EF4-FFF2-40B4-BE49-F238E27FC236}">
                <a16:creationId xmlns:a16="http://schemas.microsoft.com/office/drawing/2014/main" id="{B5761ACF-98C8-4208-887B-A7F2F9F006E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6359525" y="4251325"/>
            <a:ext cx="21336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pt-PT" altLang="pt-PT" sz="1000" b="1">
                <a:solidFill>
                  <a:schemeClr val="bg1"/>
                </a:solidFill>
              </a:rPr>
              <a:t>Batalha  da baía da  Praia</a:t>
            </a:r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 animBg="1"/>
      <p:bldP spid="9" grpId="0" animBg="1"/>
      <p:bldP spid="11" grpId="0" animBg="1"/>
      <p:bldP spid="13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Marcador de Posição de Conteúdo 7" descr="Foto de Sanjoaninas.">
            <a:extLst>
              <a:ext uri="{FF2B5EF4-FFF2-40B4-BE49-F238E27FC236}">
                <a16:creationId xmlns:a16="http://schemas.microsoft.com/office/drawing/2014/main" id="{120521AC-1E92-4178-8A0E-067E81CAEF6C}"/>
              </a:ext>
            </a:extLst>
          </p:cNvPr>
          <p:cNvPicPr>
            <a:picLocks noGrp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3" t="21954" r="793" b="10197"/>
          <a:stretch>
            <a:fillRect/>
          </a:stretch>
        </p:blipFill>
        <p:spPr>
          <a:xfrm>
            <a:off x="376238" y="476250"/>
            <a:ext cx="8391525" cy="5805488"/>
          </a:xfrm>
        </p:spPr>
      </p:pic>
      <p:sp>
        <p:nvSpPr>
          <p:cNvPr id="6147" name="Rectangle 9">
            <a:extLst>
              <a:ext uri="{FF2B5EF4-FFF2-40B4-BE49-F238E27FC236}">
                <a16:creationId xmlns:a16="http://schemas.microsoft.com/office/drawing/2014/main" id="{6702171E-D926-4D33-AD54-2A433CFBCF6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86D6D9D-F364-4E78-A6D8-C52DD090B486}" type="slidenum">
              <a:rPr lang="en-US" altLang="pt-PT" sz="1200" smtClean="0">
                <a:latin typeface="Century Gothic" panose="020B0502020202020204" pitchFamily="34" charset="0"/>
              </a:rPr>
              <a:pPr/>
              <a:t>2</a:t>
            </a:fld>
            <a:endParaRPr lang="en-US" altLang="pt-PT" sz="1200">
              <a:latin typeface="Century Gothic" panose="020B0502020202020204" pitchFamily="34" charset="0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8DACDDA3-7699-4272-8806-BD6B6AE889E8}"/>
              </a:ext>
            </a:extLst>
          </p:cNvPr>
          <p:cNvSpPr/>
          <p:nvPr/>
        </p:nvSpPr>
        <p:spPr>
          <a:xfrm>
            <a:off x="251520" y="244626"/>
            <a:ext cx="4176464" cy="1776239"/>
          </a:xfrm>
          <a:prstGeom prst="ellipse">
            <a:avLst/>
          </a:prstGeom>
          <a:solidFill>
            <a:srgbClr val="DAC4D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pt-PT" sz="22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</a:rPr>
              <a:t>3.1. A implantação do Liberalismo em Portugal: </a:t>
            </a:r>
          </a:p>
          <a:p>
            <a:pPr algn="ctr">
              <a:defRPr/>
            </a:pPr>
            <a:r>
              <a:rPr lang="pt-PT" sz="22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</a:rPr>
              <a:t>O papel  dos Açores </a:t>
            </a:r>
          </a:p>
        </p:txBody>
      </p:sp>
      <p:sp>
        <p:nvSpPr>
          <p:cNvPr id="6149" name="CaixaDeTexto 4">
            <a:extLst>
              <a:ext uri="{FF2B5EF4-FFF2-40B4-BE49-F238E27FC236}">
                <a16:creationId xmlns:a16="http://schemas.microsoft.com/office/drawing/2014/main" id="{DD19945A-68AF-4268-92B3-5A00F2EDBF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31913" y="6316663"/>
            <a:ext cx="7183437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pt-PT" altLang="pt-PT" sz="1100" b="1" dirty="0">
                <a:solidFill>
                  <a:srgbClr val="002060"/>
                </a:solidFill>
              </a:rPr>
              <a:t>Cartaz das Sanjoaninas 2018, da autoria de Rúben Quadros, </a:t>
            </a:r>
            <a:r>
              <a:rPr lang="pt-PT" altLang="pt-PT" sz="1100" dirty="0">
                <a:solidFill>
                  <a:srgbClr val="002060"/>
                </a:solidFill>
              </a:rPr>
              <a:t>disponível em </a:t>
            </a:r>
            <a:r>
              <a:rPr lang="pt-PT" altLang="pt-PT" sz="1100" dirty="0">
                <a:solidFill>
                  <a:srgbClr val="002060"/>
                </a:solidFill>
                <a:hlinkClick r:id="rId3"/>
              </a:rPr>
              <a:t>https://www.sanjoaninas.pt/</a:t>
            </a:r>
            <a:r>
              <a:rPr lang="pt-PT" altLang="pt-PT" sz="1100" dirty="0">
                <a:solidFill>
                  <a:srgbClr val="002060"/>
                </a:solidFill>
              </a:rPr>
              <a:t>.</a:t>
            </a:r>
          </a:p>
          <a:p>
            <a:endParaRPr lang="pt-PT" altLang="pt-PT" sz="11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>
    <p:pull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>
            <a:extLst>
              <a:ext uri="{FF2B5EF4-FFF2-40B4-BE49-F238E27FC236}">
                <a16:creationId xmlns:a16="http://schemas.microsoft.com/office/drawing/2014/main" id="{6972928E-BF33-4D46-9A9A-39D9C27BCDF9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593725" y="312738"/>
            <a:ext cx="8075613" cy="660400"/>
          </a:xfrm>
          <a:ln>
            <a:solidFill>
              <a:srgbClr val="002060"/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pt-PT" altLang="pt-PT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Evolução dos acontecimentos nos Açores…</a:t>
            </a:r>
          </a:p>
        </p:txBody>
      </p:sp>
      <p:sp>
        <p:nvSpPr>
          <p:cNvPr id="24579" name="Rectangle 6">
            <a:extLst>
              <a:ext uri="{FF2B5EF4-FFF2-40B4-BE49-F238E27FC236}">
                <a16:creationId xmlns:a16="http://schemas.microsoft.com/office/drawing/2014/main" id="{C1070AD4-138A-4E00-9E9A-37D33016DC9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422872F-721D-4716-B2E5-9D1AB8461AB9}" type="slidenum">
              <a:rPr lang="en-US" altLang="pt-PT" sz="1200" smtClean="0">
                <a:latin typeface="Century Gothic" panose="020B0502020202020204" pitchFamily="34" charset="0"/>
              </a:rPr>
              <a:pPr/>
              <a:t>20</a:t>
            </a:fld>
            <a:endParaRPr lang="en-US" altLang="pt-PT" sz="1200">
              <a:latin typeface="Century Gothic" panose="020B0502020202020204" pitchFamily="34" charset="0"/>
            </a:endParaRPr>
          </a:p>
        </p:txBody>
      </p:sp>
      <p:pic>
        <p:nvPicPr>
          <p:cNvPr id="23560" name="Picture 8" descr="800px-Palácio_dos_Capitães_Generais,_Exterior,_ilha_Terceira,_Açores">
            <a:extLst>
              <a:ext uri="{FF2B5EF4-FFF2-40B4-BE49-F238E27FC236}">
                <a16:creationId xmlns:a16="http://schemas.microsoft.com/office/drawing/2014/main" id="{E367A536-094A-4FED-A992-91BA3F79AC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1313" y="4551363"/>
            <a:ext cx="3054350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sp>
        <p:nvSpPr>
          <p:cNvPr id="3" name="Text Box 9">
            <a:extLst>
              <a:ext uri="{FF2B5EF4-FFF2-40B4-BE49-F238E27FC236}">
                <a16:creationId xmlns:a16="http://schemas.microsoft.com/office/drawing/2014/main" id="{3A4D3B02-61AA-403C-9A43-8439B0A467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36863" y="6356350"/>
            <a:ext cx="30622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lIns="36576" tIns="36576" rIns="36576" bIns="36576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pt-PT" altLang="pt-PT" sz="1100">
                <a:solidFill>
                  <a:srgbClr val="000000"/>
                </a:solidFill>
                <a:latin typeface="Tw Cen MT" panose="020B0602020104020603" pitchFamily="34" charset="0"/>
              </a:rPr>
              <a:t>Palácio dos Capitães Generais</a:t>
            </a:r>
            <a:endParaRPr lang="pt-PT" altLang="pt-PT"/>
          </a:p>
        </p:txBody>
      </p:sp>
      <p:pic>
        <p:nvPicPr>
          <p:cNvPr id="10" name="Marcador de Posição da Imagem 4" descr="Marechal Duque da Terceira.jpg">
            <a:extLst>
              <a:ext uri="{FF2B5EF4-FFF2-40B4-BE49-F238E27FC236}">
                <a16:creationId xmlns:a16="http://schemas.microsoft.com/office/drawing/2014/main" id="{7AFD94A8-E3DB-4DF6-A5FD-1AB0E13B56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3" b="343"/>
          <a:stretch>
            <a:fillRect/>
          </a:stretch>
        </p:blipFill>
        <p:spPr bwMode="auto">
          <a:xfrm>
            <a:off x="5899150" y="1392238"/>
            <a:ext cx="2674938" cy="313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ítulo 1">
            <a:extLst>
              <a:ext uri="{FF2B5EF4-FFF2-40B4-BE49-F238E27FC236}">
                <a16:creationId xmlns:a16="http://schemas.microsoft.com/office/drawing/2014/main" id="{93546F92-0CEF-48D8-9B1F-7071129063F6}"/>
              </a:ext>
            </a:extLst>
          </p:cNvPr>
          <p:cNvSpPr txBox="1">
            <a:spLocks/>
          </p:cNvSpPr>
          <p:nvPr/>
        </p:nvSpPr>
        <p:spPr bwMode="auto">
          <a:xfrm>
            <a:off x="5607050" y="4522788"/>
            <a:ext cx="3062288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defTabSz="6858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5143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8572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2001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5430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0002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4574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29146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3718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pt-PT" altLang="pt-PT" sz="1100" b="1">
                <a:latin typeface="Calibri Light" panose="020F0302020204030204" pitchFamily="34" charset="0"/>
              </a:rPr>
              <a:t>Marechal Duque da Terceira</a:t>
            </a:r>
          </a:p>
        </p:txBody>
      </p:sp>
      <p:sp>
        <p:nvSpPr>
          <p:cNvPr id="12" name="Retângulo: Cantos Arredondados 11">
            <a:extLst>
              <a:ext uri="{FF2B5EF4-FFF2-40B4-BE49-F238E27FC236}">
                <a16:creationId xmlns:a16="http://schemas.microsoft.com/office/drawing/2014/main" id="{0FCB4F78-FCD7-481D-B7FC-68A2A00A70C2}"/>
              </a:ext>
            </a:extLst>
          </p:cNvPr>
          <p:cNvSpPr/>
          <p:nvPr/>
        </p:nvSpPr>
        <p:spPr>
          <a:xfrm>
            <a:off x="585788" y="1212850"/>
            <a:ext cx="3986212" cy="3074988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eaLnBrk="1" hangingPunct="1">
              <a:defRPr/>
            </a:pPr>
            <a:r>
              <a:rPr lang="pt-PT" altLang="pt-PT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 de março de </a:t>
            </a:r>
            <a:r>
              <a:rPr lang="pt-PT" altLang="pt-PT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1830</a:t>
            </a:r>
            <a:r>
              <a:rPr lang="pt-PT" altLang="pt-PT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chega à Terceira o Marquês de Palmela que, com o conde de Vila Flor (mais tarde </a:t>
            </a:r>
            <a:r>
              <a:rPr lang="pt-PT" altLang="pt-PT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Duque da Terceira</a:t>
            </a:r>
            <a:r>
              <a:rPr lang="pt-PT" altLang="pt-PT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e</a:t>
            </a:r>
          </a:p>
          <a:p>
            <a:pPr algn="just" eaLnBrk="1" hangingPunct="1">
              <a:defRPr/>
            </a:pPr>
            <a:r>
              <a:rPr lang="pt-PT" altLang="pt-PT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com José António Guerreiro, forma o </a:t>
            </a:r>
            <a:r>
              <a:rPr lang="pt-PT" altLang="pt-PT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Governo de Regência</a:t>
            </a:r>
            <a:r>
              <a:rPr lang="pt-PT" altLang="pt-PT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nomeado por D. Pedro.</a:t>
            </a:r>
          </a:p>
          <a:p>
            <a:pPr algn="ctr" eaLnBrk="1" hangingPunct="1">
              <a:defRPr/>
            </a:pPr>
            <a:r>
              <a:rPr lang="pt-PT" altLang="pt-PT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 animBg="1"/>
      <p:bldP spid="3" grpId="0"/>
      <p:bldP spid="11" grpId="0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ângulo: Cantos Arredondados 12">
            <a:extLst>
              <a:ext uri="{FF2B5EF4-FFF2-40B4-BE49-F238E27FC236}">
                <a16:creationId xmlns:a16="http://schemas.microsoft.com/office/drawing/2014/main" id="{A55546F3-A29F-4CFA-A269-9812BD196A18}"/>
              </a:ext>
            </a:extLst>
          </p:cNvPr>
          <p:cNvSpPr/>
          <p:nvPr/>
        </p:nvSpPr>
        <p:spPr>
          <a:xfrm>
            <a:off x="4384675" y="1062038"/>
            <a:ext cx="3986213" cy="3074987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eaLnBrk="1" hangingPunct="1">
              <a:defRPr/>
            </a:pPr>
            <a:r>
              <a:rPr lang="pt-PT" altLang="pt-PT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22 de fevereiro de </a:t>
            </a:r>
            <a:r>
              <a:rPr lang="pt-PT" altLang="pt-PT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1832:  D. Pedro</a:t>
            </a:r>
            <a:r>
              <a:rPr lang="pt-PT" altLang="pt-PT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desembarca em Ponta Delgada, juntando-se aos liberais que aí se encontram, seguindo depois para a </a:t>
            </a:r>
            <a:r>
              <a:rPr lang="pt-PT" altLang="pt-PT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ilha Terceira</a:t>
            </a:r>
            <a:r>
              <a:rPr lang="pt-PT" altLang="pt-PT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onde </a:t>
            </a:r>
            <a:r>
              <a:rPr lang="pt-PT" altLang="pt-PT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assumiu</a:t>
            </a:r>
            <a:r>
              <a:rPr lang="pt-PT" altLang="pt-PT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liderança do novo </a:t>
            </a:r>
            <a:r>
              <a:rPr lang="pt-PT" altLang="pt-PT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governo</a:t>
            </a:r>
            <a:r>
              <a:rPr lang="pt-PT" altLang="pt-PT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como </a:t>
            </a:r>
            <a:r>
              <a:rPr lang="pt-PT" altLang="pt-PT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Regente</a:t>
            </a:r>
            <a:r>
              <a:rPr lang="pt-PT" altLang="pt-PT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just" eaLnBrk="1" hangingPunct="1">
              <a:defRPr/>
            </a:pPr>
            <a:r>
              <a:rPr lang="pt-PT" altLang="pt-PT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 eaLnBrk="1" hangingPunct="1">
              <a:defRPr/>
            </a:pPr>
            <a:r>
              <a:rPr lang="pt-PT" altLang="pt-PT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5" name="Marcador de Posição do Número do Diapositivo 4">
            <a:extLst>
              <a:ext uri="{FF2B5EF4-FFF2-40B4-BE49-F238E27FC236}">
                <a16:creationId xmlns:a16="http://schemas.microsoft.com/office/drawing/2014/main" id="{739E8D90-3716-434B-88A0-1568FCB9C7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961C734-95B1-4059-8A2E-A3C4ABF62FB5}" type="slidenum">
              <a:rPr lang="en-US" altLang="pt-PT" smtClean="0"/>
              <a:pPr>
                <a:defRPr/>
              </a:pPr>
              <a:t>21</a:t>
            </a:fld>
            <a:endParaRPr lang="en-US" altLang="pt-PT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39E0577D-36C8-4C2C-AAC0-0CBBA7B788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62188" y="333375"/>
            <a:ext cx="5162550" cy="4746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>
              <a:defRPr/>
            </a:pPr>
            <a:r>
              <a:rPr lang="pt-PT" altLang="pt-PT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Estadia de D. Pedro nos Açores…</a:t>
            </a:r>
          </a:p>
        </p:txBody>
      </p:sp>
      <p:pic>
        <p:nvPicPr>
          <p:cNvPr id="8" name="Picture 29" descr="D. Pedro I">
            <a:hlinkClick r:id="rId2" tooltip="D. Pedro I"/>
            <a:extLst>
              <a:ext uri="{FF2B5EF4-FFF2-40B4-BE49-F238E27FC236}">
                <a16:creationId xmlns:a16="http://schemas.microsoft.com/office/drawing/2014/main" id="{19113FC6-AC17-4A5F-A0CF-EEABFC171F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8" y="1216025"/>
            <a:ext cx="1727200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Imagem 8" descr="Uma imagem com fotografia, exterior&#10;&#10;Descrição gerada com confiança muito alta">
            <a:extLst>
              <a:ext uri="{FF2B5EF4-FFF2-40B4-BE49-F238E27FC236}">
                <a16:creationId xmlns:a16="http://schemas.microsoft.com/office/drawing/2014/main" id="{DDEED1CE-29C7-404F-A37F-1A55B5B42E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5950" y="3705225"/>
            <a:ext cx="3497263" cy="245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 Box 48">
            <a:extLst>
              <a:ext uri="{FF2B5EF4-FFF2-40B4-BE49-F238E27FC236}">
                <a16:creationId xmlns:a16="http://schemas.microsoft.com/office/drawing/2014/main" id="{86617EE0-C77F-4701-811B-14FBC713BC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8475" y="3451225"/>
            <a:ext cx="1454150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pt-PT" altLang="pt-PT" sz="1200" b="1">
                <a:solidFill>
                  <a:srgbClr val="002060"/>
                </a:solidFill>
              </a:rPr>
              <a:t>D. Pedro IV</a:t>
            </a:r>
          </a:p>
        </p:txBody>
      </p:sp>
      <p:sp>
        <p:nvSpPr>
          <p:cNvPr id="11" name="Text Box 49">
            <a:extLst>
              <a:ext uri="{FF2B5EF4-FFF2-40B4-BE49-F238E27FC236}">
                <a16:creationId xmlns:a16="http://schemas.microsoft.com/office/drawing/2014/main" id="{493BD7A8-EBE1-4566-8335-F2E2CD92AE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85950" y="6189663"/>
            <a:ext cx="37036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pt-PT" altLang="pt-PT" sz="1000" b="1" dirty="0">
                <a:solidFill>
                  <a:srgbClr val="002060"/>
                </a:solidFill>
              </a:rPr>
              <a:t>Vista da cidade de Angra do Heroísmo, na Ilha Terceira, séc. XIX.</a:t>
            </a:r>
          </a:p>
        </p:txBody>
      </p:sp>
      <p:sp>
        <p:nvSpPr>
          <p:cNvPr id="12" name="Line 39">
            <a:extLst>
              <a:ext uri="{FF2B5EF4-FFF2-40B4-BE49-F238E27FC236}">
                <a16:creationId xmlns:a16="http://schemas.microsoft.com/office/drawing/2014/main" id="{FD82A5C6-3DA2-474E-8698-C6876DAB4AE7}"/>
              </a:ext>
            </a:extLst>
          </p:cNvPr>
          <p:cNvSpPr>
            <a:spLocks noChangeShapeType="1"/>
          </p:cNvSpPr>
          <p:nvPr/>
        </p:nvSpPr>
        <p:spPr bwMode="auto">
          <a:xfrm>
            <a:off x="1952625" y="3090863"/>
            <a:ext cx="2089150" cy="2209800"/>
          </a:xfrm>
          <a:prstGeom prst="line">
            <a:avLst/>
          </a:prstGeom>
          <a:noFill/>
          <a:ln w="28575" cap="rnd">
            <a:solidFill>
              <a:srgbClr val="FF0000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/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>
            <a:extLst>
              <a:ext uri="{FF2B5EF4-FFF2-40B4-BE49-F238E27FC236}">
                <a16:creationId xmlns:a16="http://schemas.microsoft.com/office/drawing/2014/main" id="{69DF6C12-6201-4786-859E-56932F2D67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92275" y="263525"/>
            <a:ext cx="5162550" cy="4746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>
              <a:defRPr/>
            </a:pPr>
            <a:r>
              <a:rPr lang="pt-PT" altLang="pt-PT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Estadia de D. Pedro nos Açores…</a:t>
            </a:r>
          </a:p>
        </p:txBody>
      </p:sp>
      <p:pic>
        <p:nvPicPr>
          <p:cNvPr id="16" name="Imagem 15">
            <a:extLst>
              <a:ext uri="{FF2B5EF4-FFF2-40B4-BE49-F238E27FC236}">
                <a16:creationId xmlns:a16="http://schemas.microsoft.com/office/drawing/2014/main" id="{0D19F08D-DE70-4641-ADDC-A8B37DF6E5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438" y="2060575"/>
            <a:ext cx="4030662" cy="301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 Box 49">
            <a:extLst>
              <a:ext uri="{FF2B5EF4-FFF2-40B4-BE49-F238E27FC236}">
                <a16:creationId xmlns:a16="http://schemas.microsoft.com/office/drawing/2014/main" id="{5CA3462C-650F-4A9E-B5F7-3C71354BF3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750" y="5273675"/>
            <a:ext cx="44132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pt-PT" altLang="pt-PT" sz="1000" b="1">
                <a:solidFill>
                  <a:srgbClr val="002060"/>
                </a:solidFill>
              </a:rPr>
              <a:t>Vista do porto da cidade de Ponta Delgada na Ilha de S. Miguel, séc. XIX.</a:t>
            </a:r>
          </a:p>
        </p:txBody>
      </p:sp>
      <p:sp>
        <p:nvSpPr>
          <p:cNvPr id="7" name="Retângulo: Cantos Arredondados 6">
            <a:extLst>
              <a:ext uri="{FF2B5EF4-FFF2-40B4-BE49-F238E27FC236}">
                <a16:creationId xmlns:a16="http://schemas.microsoft.com/office/drawing/2014/main" id="{0B1C1E9D-8227-420F-BB07-3BB19A50D074}"/>
              </a:ext>
            </a:extLst>
          </p:cNvPr>
          <p:cNvSpPr/>
          <p:nvPr/>
        </p:nvSpPr>
        <p:spPr>
          <a:xfrm>
            <a:off x="4572000" y="933450"/>
            <a:ext cx="4413250" cy="5186363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eaLnBrk="1" hangingPunct="1">
              <a:defRPr/>
            </a:pPr>
            <a:endParaRPr lang="pt-PT" altLang="pt-PT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eaLnBrk="1" hangingPunct="1">
              <a:defRPr/>
            </a:pPr>
            <a:r>
              <a:rPr lang="pt-PT" altLang="pt-PT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Durante a sua estadia nos Açores</a:t>
            </a:r>
            <a:r>
              <a:rPr lang="pt-PT" altLang="pt-PT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D. Pedro</a:t>
            </a:r>
            <a:r>
              <a:rPr lang="pt-PT" altLang="pt-PT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deslocou-se à ilha do Faial e  à ilha de São Jorge em </a:t>
            </a:r>
            <a:r>
              <a:rPr lang="pt-PT" altLang="pt-PT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busca de apoio para a causa liberal</a:t>
            </a:r>
            <a:r>
              <a:rPr lang="pt-PT" altLang="pt-PT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just" eaLnBrk="1" hangingPunct="1">
              <a:defRPr/>
            </a:pPr>
            <a:r>
              <a:rPr lang="pt-PT" altLang="pt-PT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Paralelamente,  na ilha Terceira e em São Miguel, efetuavam-se os preparativos para a </a:t>
            </a:r>
            <a:r>
              <a:rPr lang="pt-PT" altLang="pt-PT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organização do exército libertador</a:t>
            </a:r>
            <a:r>
              <a:rPr lang="pt-PT" altLang="pt-PT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just" eaLnBrk="1" hangingPunct="1">
              <a:defRPr/>
            </a:pPr>
            <a:r>
              <a:rPr lang="pt-PT" altLang="pt-PT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27 de julho de 1832,  a esquadra reunida em </a:t>
            </a:r>
            <a:r>
              <a:rPr lang="pt-PT" altLang="pt-PT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S. Miguel</a:t>
            </a:r>
            <a:r>
              <a:rPr lang="pt-PT" altLang="pt-PT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deixou os Açores em direção ao norte do país, onde desembarcou perto do Mindelo.</a:t>
            </a:r>
          </a:p>
          <a:p>
            <a:pPr algn="just" eaLnBrk="1" hangingPunct="1">
              <a:defRPr/>
            </a:pPr>
            <a:r>
              <a:rPr lang="pt-PT" altLang="pt-PT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 </a:t>
            </a:r>
            <a:r>
              <a:rPr lang="pt-PT" altLang="pt-PT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objetivo</a:t>
            </a:r>
            <a:r>
              <a:rPr lang="pt-PT" altLang="pt-PT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era derrubar definitivamente o Absolutismo em Portugal e </a:t>
            </a:r>
            <a:r>
              <a:rPr lang="pt-PT" altLang="pt-PT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entregar o trono a D. Maria II</a:t>
            </a:r>
            <a:r>
              <a:rPr lang="pt-PT" altLang="pt-PT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ctr" eaLnBrk="1" hangingPunct="1">
              <a:defRPr/>
            </a:pPr>
            <a:r>
              <a:rPr lang="pt-PT" altLang="pt-PT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7" grpId="0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Uma imagem com texto, mapa&#10;&#10;Descrição gerada com confiança muito alta">
            <a:extLst>
              <a:ext uri="{FF2B5EF4-FFF2-40B4-BE49-F238E27FC236}">
                <a16:creationId xmlns:a16="http://schemas.microsoft.com/office/drawing/2014/main" id="{0A4BB102-91F5-4F96-9ADB-B2E6FF2D02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2663" y="1031875"/>
            <a:ext cx="3810000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1" name="Rectangle 6">
            <a:extLst>
              <a:ext uri="{FF2B5EF4-FFF2-40B4-BE49-F238E27FC236}">
                <a16:creationId xmlns:a16="http://schemas.microsoft.com/office/drawing/2014/main" id="{44F8D4A0-5EC0-46A1-B36B-C304EDCF29F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F427A2B-4C23-4B6E-83C8-93C04E020EEA}" type="slidenum">
              <a:rPr lang="en-US" altLang="pt-PT" sz="1200" smtClean="0">
                <a:latin typeface="Century Gothic" panose="020B0502020202020204" pitchFamily="34" charset="0"/>
              </a:rPr>
              <a:pPr/>
              <a:t>23</a:t>
            </a:fld>
            <a:endParaRPr lang="en-US" altLang="pt-PT" sz="1200">
              <a:latin typeface="Century Gothic" panose="020B0502020202020204" pitchFamily="34" charset="0"/>
            </a:endParaRPr>
          </a:p>
        </p:txBody>
      </p:sp>
      <p:pic>
        <p:nvPicPr>
          <p:cNvPr id="41013" name="Picture 53">
            <a:extLst>
              <a:ext uri="{FF2B5EF4-FFF2-40B4-BE49-F238E27FC236}">
                <a16:creationId xmlns:a16="http://schemas.microsoft.com/office/drawing/2014/main" id="{655C0D75-1731-4913-882E-3BC7D3DFAA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93" b="18765"/>
          <a:stretch>
            <a:fillRect/>
          </a:stretch>
        </p:blipFill>
        <p:spPr bwMode="auto">
          <a:xfrm>
            <a:off x="6022975" y="136525"/>
            <a:ext cx="2971800" cy="5688013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1" name="Picture 51" descr="O duque da Terceira">
            <a:extLst>
              <a:ext uri="{FF2B5EF4-FFF2-40B4-BE49-F238E27FC236}">
                <a16:creationId xmlns:a16="http://schemas.microsoft.com/office/drawing/2014/main" id="{3A3AA2E8-8E3B-4902-A7F1-694AE6AC62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7625" y="4581525"/>
            <a:ext cx="879475" cy="1141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10" name="Text Box 52">
            <a:extLst>
              <a:ext uri="{FF2B5EF4-FFF2-40B4-BE49-F238E27FC236}">
                <a16:creationId xmlns:a16="http://schemas.microsoft.com/office/drawing/2014/main" id="{D5E92D10-EA83-4960-A73A-1FC80FB767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39050" y="5260975"/>
            <a:ext cx="8794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pt-PT" altLang="pt-PT" sz="1200" b="1">
                <a:solidFill>
                  <a:schemeClr val="bg1"/>
                </a:solidFill>
              </a:rPr>
              <a:t>Duque da Terceira</a:t>
            </a:r>
          </a:p>
        </p:txBody>
      </p:sp>
      <p:pic>
        <p:nvPicPr>
          <p:cNvPr id="41017" name="Picture 57" descr="vfranca1">
            <a:extLst>
              <a:ext uri="{FF2B5EF4-FFF2-40B4-BE49-F238E27FC236}">
                <a16:creationId xmlns:a16="http://schemas.microsoft.com/office/drawing/2014/main" id="{76337E0F-0BF0-4490-AA68-8E1007382B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4800" y="4565650"/>
            <a:ext cx="2303463" cy="1327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96" name="Text Box 58">
            <a:extLst>
              <a:ext uri="{FF2B5EF4-FFF2-40B4-BE49-F238E27FC236}">
                <a16:creationId xmlns:a16="http://schemas.microsoft.com/office/drawing/2014/main" id="{360EB2F3-0084-4291-8539-05122A1002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71875" y="5973763"/>
            <a:ext cx="10017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pt-PT" altLang="pt-PT" sz="1200" b="1">
                <a:solidFill>
                  <a:srgbClr val="002060"/>
                </a:solidFill>
              </a:rPr>
              <a:t>D. Miguel</a:t>
            </a:r>
          </a:p>
        </p:txBody>
      </p:sp>
      <p:sp>
        <p:nvSpPr>
          <p:cNvPr id="41027" name="AutoShape 67">
            <a:extLst>
              <a:ext uri="{FF2B5EF4-FFF2-40B4-BE49-F238E27FC236}">
                <a16:creationId xmlns:a16="http://schemas.microsoft.com/office/drawing/2014/main" id="{9E5CE73C-C130-40F5-B0CC-45F73ED7EF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97700" y="1412875"/>
            <a:ext cx="360363" cy="863600"/>
          </a:xfrm>
          <a:prstGeom prst="downArrow">
            <a:avLst>
              <a:gd name="adj1" fmla="val 50000"/>
              <a:gd name="adj2" fmla="val 59912"/>
            </a:avLst>
          </a:prstGeom>
          <a:solidFill>
            <a:srgbClr val="33993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pt-PT" altLang="pt-PT"/>
          </a:p>
        </p:txBody>
      </p:sp>
      <p:sp>
        <p:nvSpPr>
          <p:cNvPr id="41000" name="AutoShape 40">
            <a:extLst>
              <a:ext uri="{FF2B5EF4-FFF2-40B4-BE49-F238E27FC236}">
                <a16:creationId xmlns:a16="http://schemas.microsoft.com/office/drawing/2014/main" id="{C55ACD08-0791-4A3A-80D0-0288679478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72350" y="993775"/>
            <a:ext cx="360363" cy="461963"/>
          </a:xfrm>
          <a:prstGeom prst="curvedLeftArrow">
            <a:avLst>
              <a:gd name="adj1" fmla="val 20012"/>
              <a:gd name="adj2" fmla="val 40025"/>
              <a:gd name="adj3" fmla="val 33333"/>
            </a:avLst>
          </a:prstGeom>
          <a:solidFill>
            <a:srgbClr val="FF9933"/>
          </a:solidFill>
          <a:ln w="9525">
            <a:solidFill>
              <a:srgbClr val="FF9933"/>
            </a:solidFill>
            <a:prstDash val="sysDot"/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pt-PT" altLang="pt-PT"/>
          </a:p>
        </p:txBody>
      </p:sp>
      <p:sp>
        <p:nvSpPr>
          <p:cNvPr id="25" name="Rectangle 2">
            <a:extLst>
              <a:ext uri="{FF2B5EF4-FFF2-40B4-BE49-F238E27FC236}">
                <a16:creationId xmlns:a16="http://schemas.microsoft.com/office/drawing/2014/main" id="{C27B0CD2-C313-4CBC-9158-ECE00FEA892F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561975" y="141288"/>
            <a:ext cx="5162550" cy="473075"/>
          </a:xfrm>
          <a:ln>
            <a:solidFill>
              <a:srgbClr val="002060"/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pt-PT" altLang="pt-PT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expedição Liberal…</a:t>
            </a:r>
          </a:p>
        </p:txBody>
      </p:sp>
      <p:sp>
        <p:nvSpPr>
          <p:cNvPr id="40999" name="Line 39">
            <a:extLst>
              <a:ext uri="{FF2B5EF4-FFF2-40B4-BE49-F238E27FC236}">
                <a16:creationId xmlns:a16="http://schemas.microsoft.com/office/drawing/2014/main" id="{085D1E47-8236-4215-ABCB-E88DFB2FAA4F}"/>
              </a:ext>
            </a:extLst>
          </p:cNvPr>
          <p:cNvSpPr>
            <a:spLocks noChangeShapeType="1"/>
          </p:cNvSpPr>
          <p:nvPr/>
        </p:nvSpPr>
        <p:spPr bwMode="auto">
          <a:xfrm>
            <a:off x="3348038" y="2060575"/>
            <a:ext cx="750887" cy="576263"/>
          </a:xfrm>
          <a:prstGeom prst="line">
            <a:avLst/>
          </a:prstGeom>
          <a:noFill/>
          <a:ln w="28575" cap="rnd">
            <a:solidFill>
              <a:srgbClr val="FF0000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23" name="Line 39">
            <a:extLst>
              <a:ext uri="{FF2B5EF4-FFF2-40B4-BE49-F238E27FC236}">
                <a16:creationId xmlns:a16="http://schemas.microsoft.com/office/drawing/2014/main" id="{31052343-52B1-4A8C-A461-B68EF68672E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098925" y="1128713"/>
            <a:ext cx="2976563" cy="1508125"/>
          </a:xfrm>
          <a:prstGeom prst="line">
            <a:avLst/>
          </a:prstGeom>
          <a:noFill/>
          <a:ln w="28575" cap="rnd">
            <a:solidFill>
              <a:srgbClr val="FF0000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24" name="Text Box 49">
            <a:extLst>
              <a:ext uri="{FF2B5EF4-FFF2-40B4-BE49-F238E27FC236}">
                <a16:creationId xmlns:a16="http://schemas.microsoft.com/office/drawing/2014/main" id="{C004AF76-BA8C-461E-847D-5F0D46E5B5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16000" y="3622675"/>
            <a:ext cx="37433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pt-PT" altLang="pt-PT" sz="1000" b="1">
                <a:solidFill>
                  <a:srgbClr val="002060"/>
                </a:solidFill>
              </a:rPr>
              <a:t>O arquipélago dos Açores</a:t>
            </a:r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410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410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41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09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09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09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2000"/>
                                        <p:tgtEl>
                                          <p:spTgt spid="410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52" dur="2000"/>
                                        <p:tgtEl>
                                          <p:spTgt spid="410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57" dur="2000"/>
                                        <p:tgtEl>
                                          <p:spTgt spid="41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25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7" dur="500"/>
                                        <p:tgtEl>
                                          <p:spTgt spid="4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10" grpId="0"/>
      <p:bldP spid="20496" grpId="0"/>
      <p:bldP spid="41027" grpId="0" animBg="1"/>
      <p:bldP spid="41000" grpId="0" animBg="1"/>
      <p:bldP spid="25" grpId="0" animBg="1"/>
      <p:bldP spid="2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DA387C89-8154-4D30-BEA7-B5396C5F0A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17" t="2029" r="7483" b="14616"/>
          <a:stretch>
            <a:fillRect/>
          </a:stretch>
        </p:blipFill>
        <p:spPr bwMode="auto">
          <a:xfrm>
            <a:off x="944563" y="796925"/>
            <a:ext cx="7542212" cy="540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5" name="Rectangle 6">
            <a:extLst>
              <a:ext uri="{FF2B5EF4-FFF2-40B4-BE49-F238E27FC236}">
                <a16:creationId xmlns:a16="http://schemas.microsoft.com/office/drawing/2014/main" id="{6EBB3ACB-511B-4ADC-8D33-4B44C0ADCCE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1846ED1-6CB5-418E-98DA-34AC8C950A11}" type="slidenum">
              <a:rPr lang="en-US" altLang="pt-PT" sz="1200" smtClean="0">
                <a:latin typeface="Century Gothic" panose="020B0502020202020204" pitchFamily="34" charset="0"/>
              </a:rPr>
              <a:pPr/>
              <a:t>24</a:t>
            </a:fld>
            <a:endParaRPr lang="en-US" altLang="pt-PT" sz="1200">
              <a:latin typeface="Century Gothic" panose="020B0502020202020204" pitchFamily="34" charset="0"/>
            </a:endParaRPr>
          </a:p>
        </p:txBody>
      </p:sp>
      <p:sp>
        <p:nvSpPr>
          <p:cNvPr id="38923" name="Rectangle 11">
            <a:extLst>
              <a:ext uri="{FF2B5EF4-FFF2-40B4-BE49-F238E27FC236}">
                <a16:creationId xmlns:a16="http://schemas.microsoft.com/office/drawing/2014/main" id="{A5D3566A-0EDA-418E-A41A-0A91ED374D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4575" y="6230938"/>
            <a:ext cx="7199833" cy="3079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pt-PT" sz="1400" b="1" dirty="0"/>
              <a:t>Na </a:t>
            </a:r>
            <a:r>
              <a:rPr lang="en-US" altLang="pt-PT" sz="1400" b="1" dirty="0" err="1"/>
              <a:t>baía</a:t>
            </a:r>
            <a:r>
              <a:rPr lang="en-US" altLang="pt-PT" sz="1400" b="1" dirty="0"/>
              <a:t> de Sines, D. Miguel </a:t>
            </a:r>
            <a:r>
              <a:rPr lang="en-US" altLang="pt-PT" sz="1400" b="1" dirty="0" err="1"/>
              <a:t>embarcou</a:t>
            </a:r>
            <a:r>
              <a:rPr lang="en-US" altLang="pt-PT" sz="1400" b="1" dirty="0"/>
              <a:t> </a:t>
            </a:r>
            <a:r>
              <a:rPr lang="en-US" altLang="pt-PT" sz="1400" b="1" dirty="0" err="1"/>
              <a:t>numa</a:t>
            </a:r>
            <a:r>
              <a:rPr lang="en-US" altLang="pt-PT" sz="1400" b="1" dirty="0"/>
              <a:t> </a:t>
            </a:r>
            <a:r>
              <a:rPr lang="en-US" altLang="pt-PT" sz="1400" b="1" dirty="0" err="1"/>
              <a:t>fragata</a:t>
            </a:r>
            <a:r>
              <a:rPr lang="en-US" altLang="pt-PT" sz="1400" b="1" dirty="0"/>
              <a:t> </a:t>
            </a:r>
            <a:r>
              <a:rPr lang="en-US" altLang="pt-PT" sz="1400" b="1" dirty="0" err="1"/>
              <a:t>inglesa</a:t>
            </a:r>
            <a:r>
              <a:rPr lang="en-US" altLang="pt-PT" sz="1400" b="1" dirty="0"/>
              <a:t> com </a:t>
            </a:r>
            <a:r>
              <a:rPr lang="en-US" altLang="pt-PT" sz="1400" b="1" dirty="0" err="1"/>
              <a:t>destino</a:t>
            </a:r>
            <a:r>
              <a:rPr lang="en-US" altLang="pt-PT" sz="1400" b="1" dirty="0"/>
              <a:t> </a:t>
            </a:r>
            <a:r>
              <a:rPr lang="en-US" altLang="pt-PT" sz="1400" b="1" dirty="0" err="1"/>
              <a:t>ao</a:t>
            </a:r>
            <a:r>
              <a:rPr lang="en-US" altLang="pt-PT" sz="1400" b="1" dirty="0"/>
              <a:t> </a:t>
            </a:r>
            <a:r>
              <a:rPr lang="en-US" altLang="pt-PT" sz="1400" b="1" dirty="0" err="1"/>
              <a:t>exílio</a:t>
            </a:r>
            <a:r>
              <a:rPr lang="en-US" altLang="pt-PT" sz="1400" b="1" dirty="0"/>
              <a:t>.</a:t>
            </a:r>
          </a:p>
        </p:txBody>
      </p:sp>
      <p:sp>
        <p:nvSpPr>
          <p:cNvPr id="38931" name="Rectangle 19">
            <a:extLst>
              <a:ext uri="{FF2B5EF4-FFF2-40B4-BE49-F238E27FC236}">
                <a16:creationId xmlns:a16="http://schemas.microsoft.com/office/drawing/2014/main" id="{5AA87DA3-A830-4B8E-83C6-BEB26A60A0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86413" y="1189038"/>
            <a:ext cx="2928937" cy="3048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pt-PT" altLang="pt-PT" sz="1400" b="1"/>
              <a:t>D.Miguel foi expulso de Portugal</a:t>
            </a:r>
          </a:p>
        </p:txBody>
      </p:sp>
      <p:sp>
        <p:nvSpPr>
          <p:cNvPr id="38933" name="Rectangle 21">
            <a:extLst>
              <a:ext uri="{FF2B5EF4-FFF2-40B4-BE49-F238E27FC236}">
                <a16:creationId xmlns:a16="http://schemas.microsoft.com/office/drawing/2014/main" id="{B8706762-EBED-4E0F-B3FA-A257BAD850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11600" y="1135063"/>
            <a:ext cx="647700" cy="36036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pt-PT" altLang="pt-PT"/>
              <a:t>1834</a:t>
            </a:r>
          </a:p>
        </p:txBody>
      </p:sp>
      <p:sp>
        <p:nvSpPr>
          <p:cNvPr id="12" name="Rectangle 2">
            <a:extLst>
              <a:ext uri="{FF2B5EF4-FFF2-40B4-BE49-F238E27FC236}">
                <a16:creationId xmlns:a16="http://schemas.microsoft.com/office/drawing/2014/main" id="{419EBAA8-E83D-40F9-B013-26ABB83927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4213" y="174625"/>
            <a:ext cx="6624637" cy="4746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>
              <a:defRPr/>
            </a:pPr>
            <a:r>
              <a:rPr lang="pt-PT" altLang="pt-PT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derrota do Absolutismo…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DC54A7B2-5193-4542-8F48-081111849F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93950" y="5861050"/>
            <a:ext cx="433070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pt-PT" altLang="pt-PT" sz="1000" b="1">
                <a:solidFill>
                  <a:srgbClr val="00194C"/>
                </a:solidFill>
              </a:rPr>
              <a:t>Pormenor dum azulejo da estação de caminho de ferro de Sines</a:t>
            </a:r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3000"/>
                                        <p:tgtEl>
                                          <p:spTgt spid="389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1000"/>
                                        <p:tgtEl>
                                          <p:spTgt spid="389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89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89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389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23" grpId="0" animBg="1"/>
      <p:bldP spid="38931" grpId="0" animBg="1"/>
      <p:bldP spid="38933" grpId="0" animBg="1"/>
      <p:bldP spid="12" grpId="0" animBg="1"/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24">
            <a:extLst>
              <a:ext uri="{FF2B5EF4-FFF2-40B4-BE49-F238E27FC236}">
                <a16:creationId xmlns:a16="http://schemas.microsoft.com/office/drawing/2014/main" id="{7C53DF67-C233-4CDC-AEC0-B4A02FF30692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4075906" y="1105695"/>
            <a:ext cx="4721225" cy="468471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2"/>
            </a:solidFill>
            <a:round/>
            <a:headEnd/>
            <a:tailEnd/>
          </a:ln>
        </p:spPr>
        <p:txBody>
          <a:bodyPr rot="10800000" vert="eaVert"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25000"/>
              </a:lnSpc>
            </a:pPr>
            <a:endParaRPr lang="pt-PT" altLang="pt-PT" sz="1600" b="1"/>
          </a:p>
          <a:p>
            <a:pPr algn="ctr" eaLnBrk="1" hangingPunct="1">
              <a:lnSpc>
                <a:spcPct val="125000"/>
              </a:lnSpc>
            </a:pPr>
            <a:endParaRPr lang="pt-PT" altLang="pt-PT" sz="1600" b="1"/>
          </a:p>
          <a:p>
            <a:pPr algn="ctr" eaLnBrk="1" hangingPunct="1">
              <a:lnSpc>
                <a:spcPct val="125000"/>
              </a:lnSpc>
            </a:pPr>
            <a:endParaRPr lang="pt-PT" altLang="pt-PT" sz="1600" b="1"/>
          </a:p>
          <a:p>
            <a:pPr algn="ctr" eaLnBrk="1" hangingPunct="1">
              <a:lnSpc>
                <a:spcPct val="125000"/>
              </a:lnSpc>
            </a:pPr>
            <a:endParaRPr lang="pt-PT" altLang="pt-PT" sz="1600" b="1"/>
          </a:p>
          <a:p>
            <a:pPr algn="ctr" eaLnBrk="1" hangingPunct="1">
              <a:lnSpc>
                <a:spcPct val="125000"/>
              </a:lnSpc>
            </a:pPr>
            <a:endParaRPr lang="pt-PT" altLang="pt-PT" sz="1600" b="1"/>
          </a:p>
          <a:p>
            <a:pPr algn="ctr" eaLnBrk="1" hangingPunct="1">
              <a:lnSpc>
                <a:spcPct val="125000"/>
              </a:lnSpc>
            </a:pPr>
            <a:endParaRPr lang="pt-PT" altLang="pt-PT" sz="1600"/>
          </a:p>
          <a:p>
            <a:pPr algn="ctr" eaLnBrk="1" hangingPunct="1">
              <a:lnSpc>
                <a:spcPct val="125000"/>
              </a:lnSpc>
            </a:pPr>
            <a:endParaRPr lang="pt-PT" altLang="pt-PT" sz="1600"/>
          </a:p>
          <a:p>
            <a:pPr algn="ctr" eaLnBrk="1" hangingPunct="1">
              <a:lnSpc>
                <a:spcPct val="125000"/>
              </a:lnSpc>
            </a:pPr>
            <a:endParaRPr lang="pt-PT" altLang="pt-PT" sz="1600" b="1"/>
          </a:p>
          <a:p>
            <a:pPr algn="ctr" eaLnBrk="1" hangingPunct="1">
              <a:lnSpc>
                <a:spcPct val="125000"/>
              </a:lnSpc>
            </a:pPr>
            <a:r>
              <a:rPr lang="pt-PT" altLang="pt-PT" sz="1600"/>
              <a:t>É o triunfo da </a:t>
            </a:r>
            <a:r>
              <a:rPr lang="pt-PT" altLang="pt-PT" sz="1600" b="1">
                <a:solidFill>
                  <a:srgbClr val="FF0000"/>
                </a:solidFill>
              </a:rPr>
              <a:t>Monarquia Constitucional </a:t>
            </a:r>
          </a:p>
          <a:p>
            <a:pPr algn="ctr" eaLnBrk="1" hangingPunct="1">
              <a:lnSpc>
                <a:spcPct val="125000"/>
              </a:lnSpc>
            </a:pPr>
            <a:r>
              <a:rPr lang="pt-PT" altLang="pt-PT" sz="1600"/>
              <a:t>que irá manter-se em Portugal </a:t>
            </a:r>
            <a:r>
              <a:rPr lang="pt-PT" altLang="pt-PT" sz="1600" b="1">
                <a:solidFill>
                  <a:srgbClr val="FF0000"/>
                </a:solidFill>
              </a:rPr>
              <a:t>até 1910</a:t>
            </a:r>
            <a:r>
              <a:rPr lang="pt-PT" altLang="pt-PT" sz="1600"/>
              <a:t>, </a:t>
            </a:r>
          </a:p>
          <a:p>
            <a:pPr algn="ctr" eaLnBrk="1" hangingPunct="1">
              <a:lnSpc>
                <a:spcPct val="125000"/>
              </a:lnSpc>
            </a:pPr>
            <a:r>
              <a:rPr lang="pt-PT" altLang="pt-PT" sz="1600"/>
              <a:t>altura em que será instaurada</a:t>
            </a:r>
          </a:p>
          <a:p>
            <a:pPr algn="ctr" eaLnBrk="1" hangingPunct="1">
              <a:lnSpc>
                <a:spcPct val="125000"/>
              </a:lnSpc>
            </a:pPr>
            <a:r>
              <a:rPr lang="pt-PT" altLang="pt-PT" sz="1600"/>
              <a:t> a</a:t>
            </a:r>
            <a:r>
              <a:rPr lang="pt-PT" altLang="pt-PT" sz="1600" b="1">
                <a:solidFill>
                  <a:srgbClr val="FF0000"/>
                </a:solidFill>
              </a:rPr>
              <a:t> República</a:t>
            </a:r>
            <a:r>
              <a:rPr lang="pt-PT" altLang="pt-PT" sz="1600"/>
              <a:t>.</a:t>
            </a:r>
          </a:p>
          <a:p>
            <a:pPr algn="ctr" eaLnBrk="1" hangingPunct="1">
              <a:lnSpc>
                <a:spcPct val="125000"/>
              </a:lnSpc>
            </a:pPr>
            <a:endParaRPr lang="pt-PT" altLang="pt-PT" sz="1600" b="1">
              <a:solidFill>
                <a:srgbClr val="009900"/>
              </a:solidFill>
            </a:endParaRPr>
          </a:p>
        </p:txBody>
      </p:sp>
      <p:sp>
        <p:nvSpPr>
          <p:cNvPr id="10" name="Rectangle 2">
            <a:extLst>
              <a:ext uri="{FF2B5EF4-FFF2-40B4-BE49-F238E27FC236}">
                <a16:creationId xmlns:a16="http://schemas.microsoft.com/office/drawing/2014/main" id="{ED01B487-DDE2-43F1-90C7-0DDD207872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03350" y="223838"/>
            <a:ext cx="6624638" cy="47466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>
              <a:defRPr/>
            </a:pPr>
            <a:r>
              <a:rPr lang="pt-PT" altLang="pt-PT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 triunfo da Monarquia Constitucional…</a:t>
            </a:r>
          </a:p>
        </p:txBody>
      </p:sp>
      <p:pic>
        <p:nvPicPr>
          <p:cNvPr id="11" name="Imagem 10">
            <a:extLst>
              <a:ext uri="{FF2B5EF4-FFF2-40B4-BE49-F238E27FC236}">
                <a16:creationId xmlns:a16="http://schemas.microsoft.com/office/drawing/2014/main" id="{E436E2A8-6D19-4365-AD5B-2A5A11AFFE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0775" y="1989138"/>
            <a:ext cx="3011488" cy="16779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Marcador de Posição da Imagem 4" descr="D Maria II - pintura, 1834.jpg">
            <a:extLst>
              <a:ext uri="{FF2B5EF4-FFF2-40B4-BE49-F238E27FC236}">
                <a16:creationId xmlns:a16="http://schemas.microsoft.com/office/drawing/2014/main" id="{4C6FDB3F-D7AA-4FDE-A0CC-26164A649A6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80" b="8380"/>
          <a:stretch>
            <a:fillRect/>
          </a:stretch>
        </p:blipFill>
        <p:spPr bwMode="auto">
          <a:xfrm>
            <a:off x="250825" y="900113"/>
            <a:ext cx="3652838" cy="4976812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ítulo 1">
            <a:extLst>
              <a:ext uri="{FF2B5EF4-FFF2-40B4-BE49-F238E27FC236}">
                <a16:creationId xmlns:a16="http://schemas.microsoft.com/office/drawing/2014/main" id="{27BA9386-8F64-45A8-9071-889DC323855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-20638" y="6027738"/>
            <a:ext cx="4114801" cy="365125"/>
          </a:xfrm>
        </p:spPr>
        <p:txBody>
          <a:bodyPr/>
          <a:lstStyle/>
          <a:p>
            <a:pPr algn="ctr"/>
            <a:r>
              <a:rPr lang="pt-PT" altLang="pt-PT" sz="1100" b="1">
                <a:latin typeface="Arial" panose="020B0604020202020204" pitchFamily="34" charset="0"/>
                <a:cs typeface="Arial" panose="020B0604020202020204" pitchFamily="34" charset="0"/>
              </a:rPr>
              <a:t>D Maria II – pintura de 1834</a:t>
            </a:r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6">
            <a:extLst>
              <a:ext uri="{FF2B5EF4-FFF2-40B4-BE49-F238E27FC236}">
                <a16:creationId xmlns:a16="http://schemas.microsoft.com/office/drawing/2014/main" id="{5730B47A-87A8-4124-970D-6AC628AB71A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C5728AE-3282-4CDD-8A59-E42AA6EA7834}" type="slidenum">
              <a:rPr lang="en-US" altLang="pt-PT" sz="1200" smtClean="0">
                <a:latin typeface="Century Gothic" panose="020B0502020202020204" pitchFamily="34" charset="0"/>
              </a:rPr>
              <a:pPr/>
              <a:t>26</a:t>
            </a:fld>
            <a:endParaRPr lang="en-US" altLang="pt-PT" sz="1200">
              <a:latin typeface="Century Gothic" panose="020B0502020202020204" pitchFamily="34" charset="0"/>
            </a:endParaRPr>
          </a:p>
        </p:txBody>
      </p:sp>
      <p:pic>
        <p:nvPicPr>
          <p:cNvPr id="17415" name="Imagem 2">
            <a:extLst>
              <a:ext uri="{FF2B5EF4-FFF2-40B4-BE49-F238E27FC236}">
                <a16:creationId xmlns:a16="http://schemas.microsoft.com/office/drawing/2014/main" id="{9E8F75A5-91DE-4508-BE35-15D97BB944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325" y="1268413"/>
            <a:ext cx="3224213" cy="389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Botão de acção: filme 9">
            <a:hlinkClick r:id="rId3" highlightClick="1"/>
            <a:extLst>
              <a:ext uri="{FF2B5EF4-FFF2-40B4-BE49-F238E27FC236}">
                <a16:creationId xmlns:a16="http://schemas.microsoft.com/office/drawing/2014/main" id="{A84892A5-1AE3-4E18-82D0-89C13D2FA02D}"/>
              </a:ext>
            </a:extLst>
          </p:cNvPr>
          <p:cNvSpPr/>
          <p:nvPr/>
        </p:nvSpPr>
        <p:spPr>
          <a:xfrm>
            <a:off x="1619250" y="5516563"/>
            <a:ext cx="1123950" cy="576262"/>
          </a:xfrm>
          <a:prstGeom prst="actionButtonMovi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pt-PT"/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4A60B619-9AD4-4DDA-B476-703AC4C0B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03350" y="223838"/>
            <a:ext cx="6624638" cy="47466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>
              <a:defRPr/>
            </a:pPr>
            <a:r>
              <a:rPr lang="pt-PT" altLang="pt-PT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 reconhecimento do papel dos Açores…</a:t>
            </a:r>
          </a:p>
        </p:txBody>
      </p:sp>
      <p:sp>
        <p:nvSpPr>
          <p:cNvPr id="8" name="Retângulo: Cantos Arredondados 7">
            <a:extLst>
              <a:ext uri="{FF2B5EF4-FFF2-40B4-BE49-F238E27FC236}">
                <a16:creationId xmlns:a16="http://schemas.microsoft.com/office/drawing/2014/main" id="{333C9D24-CAD2-4381-A301-516985F97E94}"/>
              </a:ext>
            </a:extLst>
          </p:cNvPr>
          <p:cNvSpPr/>
          <p:nvPr/>
        </p:nvSpPr>
        <p:spPr>
          <a:xfrm>
            <a:off x="4251325" y="1093788"/>
            <a:ext cx="4413250" cy="4999037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eaLnBrk="1" hangingPunct="1">
              <a:defRPr/>
            </a:pPr>
            <a:endParaRPr lang="pt-PT" altLang="pt-PT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eaLnBrk="1" hangingPunct="1">
              <a:lnSpc>
                <a:spcPct val="150000"/>
              </a:lnSpc>
              <a:defRPr/>
            </a:pPr>
            <a:r>
              <a:rPr lang="pt-PT" altLang="pt-PT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 reconhecimento de tantos e tão destacados serviços, na </a:t>
            </a:r>
            <a:r>
              <a:rPr lang="pt-PT" altLang="pt-PT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Carta Régia  </a:t>
            </a:r>
            <a:r>
              <a:rPr lang="pt-PT" altLang="pt-PT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12 de janeiro de </a:t>
            </a:r>
            <a:r>
              <a:rPr lang="pt-PT" altLang="pt-PT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1837</a:t>
            </a:r>
            <a:r>
              <a:rPr lang="pt-PT" altLang="pt-PT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 a Rainha </a:t>
            </a:r>
            <a:r>
              <a:rPr lang="pt-PT" altLang="pt-PT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D. Maria II</a:t>
            </a:r>
            <a:r>
              <a:rPr lang="pt-PT" altLang="pt-PT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conferiu à cidade de </a:t>
            </a:r>
            <a:r>
              <a:rPr lang="pt-PT" altLang="pt-PT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Angra do Heroísmo</a:t>
            </a:r>
            <a:r>
              <a:rPr lang="pt-PT" altLang="pt-PT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 título de “</a:t>
            </a:r>
            <a:r>
              <a:rPr lang="pt-PT" altLang="pt-PT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mui nobre, leal e sempre constante cidade</a:t>
            </a:r>
            <a:r>
              <a:rPr lang="pt-PT" altLang="pt-PT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 e o de “</a:t>
            </a:r>
            <a:r>
              <a:rPr lang="pt-PT" altLang="pt-PT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muito notável</a:t>
            </a:r>
            <a:r>
              <a:rPr lang="pt-PT" altLang="pt-PT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 à vila da </a:t>
            </a:r>
            <a:r>
              <a:rPr lang="pt-PT" altLang="pt-PT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Praia da Vitória</a:t>
            </a:r>
            <a:r>
              <a:rPr lang="pt-PT" altLang="pt-PT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ctr" eaLnBrk="1" hangingPunct="1">
              <a:defRPr/>
            </a:pPr>
            <a:endParaRPr lang="pt-PT" altLang="pt-PT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Marcador de Posição do Número do Diapositivo 3">
            <a:extLst>
              <a:ext uri="{FF2B5EF4-FFF2-40B4-BE49-F238E27FC236}">
                <a16:creationId xmlns:a16="http://schemas.microsoft.com/office/drawing/2014/main" id="{BB14EF60-BEB9-4445-8011-8333E3DBBC2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737B4A0-6FAD-49D0-B039-CD2C70831F37}" type="slidenum">
              <a:rPr lang="en-US" altLang="pt-PT" sz="1200" smtClean="0">
                <a:latin typeface="Century Gothic" panose="020B0502020202020204" pitchFamily="34" charset="0"/>
              </a:rPr>
              <a:pPr/>
              <a:t>27</a:t>
            </a:fld>
            <a:endParaRPr lang="en-US" altLang="pt-PT" sz="1200">
              <a:latin typeface="Century Gothic" panose="020B0502020202020204" pitchFamily="34" charset="0"/>
            </a:endParaRPr>
          </a:p>
        </p:txBody>
      </p:sp>
      <p:sp>
        <p:nvSpPr>
          <p:cNvPr id="31747" name="Retângulo 8">
            <a:extLst>
              <a:ext uri="{FF2B5EF4-FFF2-40B4-BE49-F238E27FC236}">
                <a16:creationId xmlns:a16="http://schemas.microsoft.com/office/drawing/2014/main" id="{C1EEE125-7E1C-4B94-B0C7-E6EE784900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8288" y="620713"/>
            <a:ext cx="8174037" cy="5170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pt-PT" altLang="pt-PT" sz="1200"/>
              <a:t>BIBLIOGRAFIA:</a:t>
            </a:r>
          </a:p>
          <a:p>
            <a:r>
              <a:rPr lang="pt-PT" altLang="pt-PT" sz="1200"/>
              <a:t>BENTO, Carlos Melo. (2000). </a:t>
            </a:r>
            <a:r>
              <a:rPr lang="pt-PT" altLang="pt-PT" sz="1200" i="1"/>
              <a:t>História dos Açores</a:t>
            </a:r>
            <a:r>
              <a:rPr lang="pt-PT" altLang="pt-PT" sz="1200"/>
              <a:t>. (3ª ed.). Ponta Delgada: Autor.</a:t>
            </a:r>
          </a:p>
          <a:p>
            <a:endParaRPr lang="pt-PT" altLang="pt-PT" sz="1200"/>
          </a:p>
          <a:p>
            <a:r>
              <a:rPr lang="pt-PT" altLang="pt-PT" sz="1200"/>
              <a:t> BONIFÁCIO, M.F. (2007). </a:t>
            </a:r>
            <a:r>
              <a:rPr lang="pt-PT" altLang="pt-PT" sz="1200" i="1"/>
              <a:t>Coleção Reis de Portugal</a:t>
            </a:r>
            <a:r>
              <a:rPr lang="pt-PT" altLang="pt-PT" sz="1200"/>
              <a:t>. Ed. Temas e Debates.</a:t>
            </a:r>
          </a:p>
          <a:p>
            <a:endParaRPr lang="pt-PT" altLang="pt-PT" sz="1200"/>
          </a:p>
          <a:p>
            <a:r>
              <a:rPr lang="pt-PT" altLang="pt-PT" sz="1200"/>
              <a:t>CORDEIRO, Carlos. (2005). </a:t>
            </a:r>
            <a:r>
              <a:rPr lang="pt-PT" altLang="pt-PT" sz="1200" i="1"/>
              <a:t>História dos Açores- II </a:t>
            </a:r>
            <a:r>
              <a:rPr lang="pt-PT" altLang="pt-PT" sz="1200"/>
              <a:t>- Relatório. Ponta Delgada: Universidade dos Açores.</a:t>
            </a:r>
          </a:p>
          <a:p>
            <a:endParaRPr lang="pt-PT" altLang="pt-PT" sz="1200"/>
          </a:p>
          <a:p>
            <a:r>
              <a:rPr lang="pt-PT" altLang="pt-PT" sz="1200"/>
              <a:t>CORDEIRO, Carlos. (2005). </a:t>
            </a:r>
            <a:r>
              <a:rPr lang="pt-PT" altLang="pt-PT" sz="1200" i="1"/>
              <a:t>Para uma cronologia do oitocentismo açoriano </a:t>
            </a:r>
            <a:r>
              <a:rPr lang="pt-PT" altLang="pt-PT" sz="1200"/>
              <a:t>(apoio à lecionação do programa de História dos Açores II). Ponta Delgada: Universidade dos Açores.</a:t>
            </a:r>
          </a:p>
          <a:p>
            <a:endParaRPr lang="pt-PT" altLang="pt-PT" sz="1200"/>
          </a:p>
          <a:p>
            <a:r>
              <a:rPr lang="pt-PT" altLang="pt-PT" sz="1200"/>
              <a:t>ENES, Carlos. (2001). </a:t>
            </a:r>
            <a:r>
              <a:rPr lang="pt-PT" altLang="pt-PT" sz="1200" i="1"/>
              <a:t>A Memória Liberal da Ilha Terceira</a:t>
            </a:r>
            <a:r>
              <a:rPr lang="pt-PT" altLang="pt-PT" sz="1200"/>
              <a:t>. Edições Salamandra. Lisboa. pp 124</a:t>
            </a:r>
          </a:p>
          <a:p>
            <a:endParaRPr lang="pt-PT" altLang="pt-PT" sz="1200"/>
          </a:p>
          <a:p>
            <a:r>
              <a:rPr lang="pt-PT" altLang="pt-PT" sz="1200"/>
              <a:t>FARIA, Manuel. (s.d</a:t>
            </a:r>
            <a:r>
              <a:rPr lang="pt-PT" altLang="pt-PT" sz="1200" i="1"/>
              <a:t>.). Exército Libertador</a:t>
            </a:r>
            <a:r>
              <a:rPr lang="pt-PT" altLang="pt-PT" sz="1200"/>
              <a:t>. In L. Arruda e L. C. Pinheiro (Dir.), Enciclopédia Açoriana. Lisboa: CEPCEP/DRAC. Disponível em: http://www.culturacores.azores.gov.pt/ea/pesquisa/default.aspx?id=3838</a:t>
            </a:r>
          </a:p>
          <a:p>
            <a:endParaRPr lang="pt-PT" altLang="pt-PT" sz="1200"/>
          </a:p>
          <a:p>
            <a:r>
              <a:rPr lang="pt-PT" altLang="pt-PT" sz="1200"/>
              <a:t>GOUVEIA, Maria Margarida Maia. (2010). </a:t>
            </a:r>
            <a:r>
              <a:rPr lang="pt-PT" altLang="pt-PT" sz="1200" i="1"/>
              <a:t>D. Pedro, e o ‘rochedo da salvação</a:t>
            </a:r>
            <a:r>
              <a:rPr lang="pt-PT" altLang="pt-PT" sz="1200"/>
              <a:t>’. Leituras do Liberalismo no Almanach de Lembranças Luso-Brasileiro. In Navegações (vol. 3, nº. 1, pp. 59-61, jan./jun.). Disponível em: http://revistaseletronicas.pucrs.br/ojs/index.php/navegacoes/article/view/7188/5186</a:t>
            </a:r>
          </a:p>
          <a:p>
            <a:endParaRPr lang="pt-PT" altLang="pt-PT" sz="1200"/>
          </a:p>
          <a:p>
            <a:r>
              <a:rPr lang="pt-PT" altLang="pt-PT" sz="1200"/>
              <a:t>LEITE, José Guilherme Reis. (2008). </a:t>
            </a:r>
            <a:r>
              <a:rPr lang="pt-PT" altLang="pt-PT" sz="1200" i="1"/>
              <a:t>Pedro IV </a:t>
            </a:r>
            <a:r>
              <a:rPr lang="pt-PT" altLang="pt-PT" sz="1200"/>
              <a:t>(D). In L. Arruda e L. C. Pinheiro (Dir.), Enciclopédia Açoriana. Lisboa: CEPCEP/DRAC. Disponível em: </a:t>
            </a:r>
            <a:r>
              <a:rPr lang="pt-PT" altLang="pt-PT" sz="1200">
                <a:hlinkClick r:id="rId2"/>
              </a:rPr>
              <a:t>http://www.culturacores.azores.gov.pt/ea/pesquisa/default.aspx?id=9273</a:t>
            </a:r>
            <a:endParaRPr lang="pt-PT" altLang="pt-PT" sz="1200"/>
          </a:p>
          <a:p>
            <a:endParaRPr lang="pt-PT" altLang="pt-PT" sz="1200"/>
          </a:p>
          <a:p>
            <a:r>
              <a:rPr lang="pt-PT" altLang="pt-PT" sz="1200"/>
              <a:t>LEITE, José Guilherme Reis. (2004). </a:t>
            </a:r>
            <a:r>
              <a:rPr lang="pt-PT" altLang="pt-PT" sz="1200" i="1"/>
              <a:t>Teotónio de Ornelas</a:t>
            </a:r>
            <a:r>
              <a:rPr lang="pt-PT" altLang="pt-PT" sz="1200"/>
              <a:t>. Ed. Instituto Açoriano de Cultura.</a:t>
            </a:r>
          </a:p>
          <a:p>
            <a:endParaRPr lang="pt-PT" altLang="pt-PT" sz="1200"/>
          </a:p>
          <a:p>
            <a:r>
              <a:rPr lang="pt-PT" altLang="pt-PT" sz="1200"/>
              <a:t>SAMPAIO, Alfredo da Silva. (1904). </a:t>
            </a:r>
            <a:r>
              <a:rPr lang="pt-PT" altLang="pt-PT" sz="1200" i="1"/>
              <a:t>Memória sobre a ilha Terceira</a:t>
            </a:r>
            <a:r>
              <a:rPr lang="pt-PT" altLang="pt-PT" sz="1200"/>
              <a:t>. Imprensa Municipal. Angra do Heroísmo. pp. 877</a:t>
            </a:r>
          </a:p>
          <a:p>
            <a:endParaRPr lang="pt-PT" altLang="pt-PT"/>
          </a:p>
        </p:txBody>
      </p:sp>
    </p:spTree>
  </p:cSld>
  <p:clrMapOvr>
    <a:masterClrMapping/>
  </p:clrMapOvr>
  <p:transition spd="slow">
    <p:pull dir="r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Marcador de Posição do Número do Diapositivo 3">
            <a:extLst>
              <a:ext uri="{FF2B5EF4-FFF2-40B4-BE49-F238E27FC236}">
                <a16:creationId xmlns:a16="http://schemas.microsoft.com/office/drawing/2014/main" id="{5FB264B4-1F7D-4CC3-8522-8D537A3ED3E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FCB5ACC-E0FC-4FB8-9EFB-A78022C12513}" type="slidenum">
              <a:rPr lang="en-US" altLang="pt-PT" sz="1200" smtClean="0">
                <a:latin typeface="Century Gothic" panose="020B0502020202020204" pitchFamily="34" charset="0"/>
              </a:rPr>
              <a:pPr/>
              <a:t>28</a:t>
            </a:fld>
            <a:endParaRPr lang="en-US" altLang="pt-PT" sz="1200">
              <a:latin typeface="Century Gothic" panose="020B0502020202020204" pitchFamily="34" charset="0"/>
            </a:endParaRPr>
          </a:p>
        </p:txBody>
      </p:sp>
      <p:sp>
        <p:nvSpPr>
          <p:cNvPr id="32771" name="Retângulo 4">
            <a:extLst>
              <a:ext uri="{FF2B5EF4-FFF2-40B4-BE49-F238E27FC236}">
                <a16:creationId xmlns:a16="http://schemas.microsoft.com/office/drawing/2014/main" id="{7E30B453-CC7F-47A6-8ECE-7E55CA514E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9388" y="212725"/>
            <a:ext cx="7921625" cy="624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pt-PT" altLang="pt-PT" sz="1200">
                <a:hlinkClick r:id="rId2"/>
              </a:rPr>
              <a:t>https://www.sanjoaninas.pt/</a:t>
            </a:r>
            <a:endParaRPr lang="pt-PT" altLang="pt-PT" sz="1200"/>
          </a:p>
          <a:p>
            <a:endParaRPr lang="pt-PT" altLang="pt-PT" sz="1200"/>
          </a:p>
          <a:p>
            <a:r>
              <a:rPr lang="pt-PT" altLang="pt-PT" sz="1200">
                <a:hlinkClick r:id="rId3"/>
              </a:rPr>
              <a:t>https://geneall.net/pt/nome/55103/jose-quintino-dias-1-barao-de-monte-brasil/</a:t>
            </a:r>
            <a:endParaRPr lang="pt-PT" altLang="pt-PT" sz="1200"/>
          </a:p>
          <a:p>
            <a:endParaRPr lang="pt-PT" altLang="pt-PT" sz="1200"/>
          </a:p>
          <a:p>
            <a:r>
              <a:rPr lang="pt-PT" altLang="pt-PT" sz="1200">
                <a:hlinkClick r:id="rId4"/>
              </a:rPr>
              <a:t>http://www.azores.gov.pt/Portal/pt/entidades/pgra/livres/Pal%C3%A1cios+da+Presid%C3%AAncia.htm</a:t>
            </a:r>
            <a:endParaRPr lang="pt-PT" altLang="pt-PT" sz="1200"/>
          </a:p>
          <a:p>
            <a:endParaRPr lang="pt-PT" altLang="pt-PT" sz="1600"/>
          </a:p>
          <a:p>
            <a:r>
              <a:rPr lang="pt-PT" altLang="pt-PT" sz="1200">
                <a:hlinkClick r:id="rId5"/>
              </a:rPr>
              <a:t>https://www.google.pt/search?q=pico+da+memoria+angra+do+heroismo&amp;client=firefox-b&amp;dcr=0&amp;source=lnms&amp;tbm=isch&amp;sa=X&amp;ved=0ahUKEwirl</a:t>
            </a:r>
            <a:endParaRPr lang="pt-PT" altLang="pt-PT" sz="1200"/>
          </a:p>
          <a:p>
            <a:endParaRPr lang="pt-PT" altLang="pt-PT" sz="1200"/>
          </a:p>
          <a:p>
            <a:r>
              <a:rPr lang="pt-PT" altLang="pt-PT" sz="1200">
                <a:hlinkClick r:id="rId6"/>
              </a:rPr>
              <a:t>https://www.infoescola.com/biografias/dom-pedro-i/</a:t>
            </a:r>
            <a:endParaRPr lang="pt-PT" altLang="pt-PT" sz="1200"/>
          </a:p>
          <a:p>
            <a:endParaRPr lang="pt-PT" altLang="pt-PT" sz="1600"/>
          </a:p>
          <a:p>
            <a:r>
              <a:rPr lang="pt-PT" altLang="pt-PT" sz="1200">
                <a:hlinkClick r:id="rId7"/>
              </a:rPr>
              <a:t>http://www.arqnet.pt/dicionario/terceira1d.html</a:t>
            </a:r>
            <a:endParaRPr lang="pt-PT" altLang="pt-PT" sz="1200"/>
          </a:p>
          <a:p>
            <a:endParaRPr lang="pt-PT" altLang="pt-PT" sz="1200"/>
          </a:p>
          <a:p>
            <a:r>
              <a:rPr lang="pt-PT" altLang="pt-PT" sz="1200">
                <a:hlinkClick r:id="rId8"/>
              </a:rPr>
              <a:t>http://www.arqnet.pt/portal/portugal/temashistoria/maria2.html</a:t>
            </a:r>
            <a:endParaRPr lang="pt-PT" altLang="pt-PT" sz="1200"/>
          </a:p>
          <a:p>
            <a:endParaRPr lang="pt-PT" altLang="pt-PT" sz="1200"/>
          </a:p>
          <a:p>
            <a:r>
              <a:rPr lang="pt-PT" altLang="pt-PT" sz="1200">
                <a:hlinkClick r:id="rId9"/>
              </a:rPr>
              <a:t>http://www.cmah.pt/municipio/camara/brasao.php</a:t>
            </a:r>
            <a:endParaRPr lang="pt-PT" altLang="pt-PT" sz="1200"/>
          </a:p>
          <a:p>
            <a:endParaRPr lang="pt-PT" altLang="pt-PT" sz="1200"/>
          </a:p>
          <a:p>
            <a:r>
              <a:rPr lang="pt-PT" altLang="pt-PT" sz="1200">
                <a:hlinkClick r:id="rId10"/>
              </a:rPr>
              <a:t>http://www.dpedroiv.parquesdesintra.pt/cronologia/1829/agosto/11/batalha-da-vila-praia-na-ilha-terceira--acores/96</a:t>
            </a:r>
            <a:endParaRPr lang="pt-PT" altLang="pt-PT" sz="1200"/>
          </a:p>
          <a:p>
            <a:endParaRPr lang="pt-PT" altLang="pt-PT" sz="1200"/>
          </a:p>
          <a:p>
            <a:r>
              <a:rPr lang="pt-PT" altLang="pt-PT" sz="1200">
                <a:hlinkClick r:id="rId11"/>
              </a:rPr>
              <a:t>https://www.parlamento.pt/Parlamento/PublishingImages/constitucionalismo/Imagens_grandes/bandeira_monarquia.jpg</a:t>
            </a:r>
            <a:endParaRPr lang="pt-PT" altLang="pt-PT" sz="1200"/>
          </a:p>
          <a:p>
            <a:endParaRPr lang="pt-PT" altLang="pt-PT" sz="1200"/>
          </a:p>
          <a:p>
            <a:r>
              <a:rPr lang="pt-PT" altLang="pt-PT" sz="1200">
                <a:hlinkClick r:id="rId12"/>
              </a:rPr>
              <a:t>http://www.culturacores.azores.gov.pt/ea/pesquisa/Default.aspx?id=9016</a:t>
            </a:r>
            <a:endParaRPr lang="pt-PT" altLang="pt-PT" sz="1200"/>
          </a:p>
          <a:p>
            <a:endParaRPr lang="pt-PT" altLang="pt-PT" sz="1200"/>
          </a:p>
          <a:p>
            <a:r>
              <a:rPr lang="pt-PT" altLang="pt-PT" sz="1200">
                <a:hlinkClick r:id="rId13"/>
              </a:rPr>
              <a:t>https://www.google.pt/search?q=bras%C3%A3o+da+cidade+de+angra+do+hero%C3%ADsmo&amp;client=firefox-b&amp;dcr=0&amp;source=lnms&amp;tbm=isch&amp;sa=X&amp;ved=0ahUKEwjWt9nN36vZAhW</a:t>
            </a:r>
            <a:endParaRPr lang="pt-PT" altLang="pt-PT" sz="1200"/>
          </a:p>
          <a:p>
            <a:endParaRPr lang="pt-PT" altLang="pt-PT" sz="1200"/>
          </a:p>
          <a:p>
            <a:r>
              <a:rPr lang="pt-PT" altLang="pt-PT" sz="1200">
                <a:hlinkClick r:id="rId14"/>
              </a:rPr>
              <a:t>https://www.google.pt/search?client=firefoxb&amp;dcr=0&amp;biw=1366&amp;bih=631&amp;tbm=isch&amp;sa=1&amp;ei=D22cWrj7LoXxUMaSoqgL&amp;q=azulejos+esta%C3%A7%C3%A3o+de+comboios+de+sines&amp;oq=azulejos+esta%C3%A7%C3%A3o+de+comboios+de+sines&amp;gs</a:t>
            </a:r>
            <a:endParaRPr lang="pt-PT" altLang="pt-PT" sz="1200"/>
          </a:p>
          <a:p>
            <a:endParaRPr lang="pt-PT" altLang="pt-PT" sz="800"/>
          </a:p>
          <a:p>
            <a:endParaRPr lang="pt-PT" altLang="pt-PT" sz="1200"/>
          </a:p>
        </p:txBody>
      </p:sp>
      <p:pic>
        <p:nvPicPr>
          <p:cNvPr id="32772" name="Imagem 5" descr="Resultado de imagem para simbolo pesquisa">
            <a:extLst>
              <a:ext uri="{FF2B5EF4-FFF2-40B4-BE49-F238E27FC236}">
                <a16:creationId xmlns:a16="http://schemas.microsoft.com/office/drawing/2014/main" id="{5506122F-7DC3-4F1B-96BD-502CF3DCF5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09" t="2254" r="17117" b="13652"/>
          <a:stretch>
            <a:fillRect/>
          </a:stretch>
        </p:blipFill>
        <p:spPr bwMode="auto">
          <a:xfrm>
            <a:off x="6424613" y="1412875"/>
            <a:ext cx="2057400" cy="172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ll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lock Arc 2">
            <a:extLst>
              <a:ext uri="{FF2B5EF4-FFF2-40B4-BE49-F238E27FC236}">
                <a16:creationId xmlns:a16="http://schemas.microsoft.com/office/drawing/2014/main" id="{1BC3AE7B-390F-44CD-9AD8-A49AF67A36D8}"/>
              </a:ext>
            </a:extLst>
          </p:cNvPr>
          <p:cNvSpPr/>
          <p:nvPr/>
        </p:nvSpPr>
        <p:spPr>
          <a:xfrm>
            <a:off x="1350963" y="1168400"/>
            <a:ext cx="3484562" cy="3792538"/>
          </a:xfrm>
          <a:prstGeom prst="blockArc">
            <a:avLst>
              <a:gd name="adj1" fmla="val 8829683"/>
              <a:gd name="adj2" fmla="val 18764194"/>
              <a:gd name="adj3" fmla="val 4389"/>
            </a:avLst>
          </a:prstGeom>
          <a:solidFill>
            <a:srgbClr val="0070C0"/>
          </a:solidFill>
          <a:ln>
            <a:solidFill>
              <a:schemeClr val="accent1"/>
            </a:solidFill>
          </a:ln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11624607"/>
              <a:satOff val="-37145"/>
              <a:lumOff val="-9412"/>
              <a:alphaOff val="0"/>
            </a:schemeClr>
          </a:fillRef>
          <a:effectRef idx="0">
            <a:schemeClr val="accent3">
              <a:hueOff val="11624607"/>
              <a:satOff val="-37145"/>
              <a:lumOff val="-9412"/>
              <a:alphaOff val="0"/>
            </a:schemeClr>
          </a:effectRef>
          <a:fontRef idx="minor">
            <a:schemeClr val="lt1"/>
          </a:fontRef>
        </p:style>
      </p:sp>
      <p:sp>
        <p:nvSpPr>
          <p:cNvPr id="4" name="Block Arc 3">
            <a:extLst>
              <a:ext uri="{FF2B5EF4-FFF2-40B4-BE49-F238E27FC236}">
                <a16:creationId xmlns:a16="http://schemas.microsoft.com/office/drawing/2014/main" id="{5640BA87-347B-4B5E-84A1-FF9EFEFB7762}"/>
              </a:ext>
            </a:extLst>
          </p:cNvPr>
          <p:cNvSpPr/>
          <p:nvPr/>
        </p:nvSpPr>
        <p:spPr>
          <a:xfrm>
            <a:off x="1273175" y="1230313"/>
            <a:ext cx="3954463" cy="3954462"/>
          </a:xfrm>
          <a:prstGeom prst="blockArc">
            <a:avLst>
              <a:gd name="adj1" fmla="val 5496981"/>
              <a:gd name="adj2" fmla="val 8946525"/>
              <a:gd name="adj3" fmla="val 4398"/>
            </a:avLst>
          </a:prstGeom>
          <a:solidFill>
            <a:schemeClr val="accent1">
              <a:lumMod val="75000"/>
            </a:schemeClr>
          </a:solidFill>
          <a:ln>
            <a:solidFill>
              <a:schemeClr val="accent1"/>
            </a:solidFill>
          </a:ln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7749738"/>
              <a:satOff val="-24763"/>
              <a:lumOff val="-6275"/>
              <a:alphaOff val="0"/>
            </a:schemeClr>
          </a:fillRef>
          <a:effectRef idx="0">
            <a:schemeClr val="accent3">
              <a:hueOff val="7749738"/>
              <a:satOff val="-24763"/>
              <a:lumOff val="-6275"/>
              <a:alphaOff val="0"/>
            </a:schemeClr>
          </a:effectRef>
          <a:fontRef idx="minor">
            <a:schemeClr val="lt1"/>
          </a:fontRef>
        </p:style>
      </p:sp>
      <p:sp>
        <p:nvSpPr>
          <p:cNvPr id="7" name="Block Arc 6">
            <a:extLst>
              <a:ext uri="{FF2B5EF4-FFF2-40B4-BE49-F238E27FC236}">
                <a16:creationId xmlns:a16="http://schemas.microsoft.com/office/drawing/2014/main" id="{348364D6-D3A6-4C2D-AB99-F873A50049C8}"/>
              </a:ext>
            </a:extLst>
          </p:cNvPr>
          <p:cNvSpPr/>
          <p:nvPr/>
        </p:nvSpPr>
        <p:spPr>
          <a:xfrm>
            <a:off x="4289425" y="1412875"/>
            <a:ext cx="3389313" cy="3954463"/>
          </a:xfrm>
          <a:prstGeom prst="blockArc">
            <a:avLst>
              <a:gd name="adj1" fmla="val 16018393"/>
              <a:gd name="adj2" fmla="val 1167691"/>
              <a:gd name="adj3" fmla="val 4640"/>
            </a:avLst>
          </a:prstGeom>
          <a:solidFill>
            <a:srgbClr val="FF9933"/>
          </a:solidFill>
          <a:ln>
            <a:solidFill>
              <a:schemeClr val="accent1"/>
            </a:solidFill>
          </a:ln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0"/>
              <a:satOff val="0"/>
              <a:lumOff val="0"/>
              <a:alphaOff val="0"/>
            </a:schemeClr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pt-PT" dirty="0"/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260552CC-D988-462A-813E-145B33705583}"/>
              </a:ext>
            </a:extLst>
          </p:cNvPr>
          <p:cNvSpPr/>
          <p:nvPr/>
        </p:nvSpPr>
        <p:spPr>
          <a:xfrm>
            <a:off x="3265488" y="2316163"/>
            <a:ext cx="2497137" cy="2065337"/>
          </a:xfrm>
          <a:custGeom>
            <a:avLst/>
            <a:gdLst>
              <a:gd name="connsiteX0" fmla="*/ 0 w 2048529"/>
              <a:gd name="connsiteY0" fmla="*/ 910158 h 1820316"/>
              <a:gd name="connsiteX1" fmla="*/ 1024265 w 2048529"/>
              <a:gd name="connsiteY1" fmla="*/ 0 h 1820316"/>
              <a:gd name="connsiteX2" fmla="*/ 2048530 w 2048529"/>
              <a:gd name="connsiteY2" fmla="*/ 910158 h 1820316"/>
              <a:gd name="connsiteX3" fmla="*/ 1024265 w 2048529"/>
              <a:gd name="connsiteY3" fmla="*/ 1820316 h 1820316"/>
              <a:gd name="connsiteX4" fmla="*/ 0 w 2048529"/>
              <a:gd name="connsiteY4" fmla="*/ 910158 h 1820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48529" h="1820316">
                <a:moveTo>
                  <a:pt x="0" y="910158"/>
                </a:moveTo>
                <a:cubicBezTo>
                  <a:pt x="0" y="407492"/>
                  <a:pt x="458579" y="0"/>
                  <a:pt x="1024265" y="0"/>
                </a:cubicBezTo>
                <a:cubicBezTo>
                  <a:pt x="1589951" y="0"/>
                  <a:pt x="2048530" y="407492"/>
                  <a:pt x="2048530" y="910158"/>
                </a:cubicBezTo>
                <a:cubicBezTo>
                  <a:pt x="2048530" y="1412824"/>
                  <a:pt x="1589951" y="1820316"/>
                  <a:pt x="1024265" y="1820316"/>
                </a:cubicBezTo>
                <a:cubicBezTo>
                  <a:pt x="458579" y="1820316"/>
                  <a:pt x="0" y="1412824"/>
                  <a:pt x="0" y="910158"/>
                </a:cubicBezTo>
                <a:close/>
              </a:path>
            </a:pathLst>
          </a:custGeom>
          <a:solidFill>
            <a:srgbClr val="C00000"/>
          </a:solidFill>
          <a:ln>
            <a:solidFill>
              <a:schemeClr val="accent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317780" tIns="284359" rIns="317780" bIns="284359" spcCol="1270" anchor="ctr"/>
          <a:lstStyle/>
          <a:p>
            <a:pPr algn="ctr" defTabSz="622300">
              <a:lnSpc>
                <a:spcPct val="90000"/>
              </a:lnSpc>
              <a:spcAft>
                <a:spcPct val="35000"/>
              </a:spcAft>
              <a:defRPr/>
            </a:pPr>
            <a:r>
              <a:rPr lang="pt-PT" b="1" dirty="0">
                <a:solidFill>
                  <a:srgbClr val="002060"/>
                </a:solidFill>
                <a:cs typeface="Arial" panose="020B0604020202020204" pitchFamily="34" charset="0"/>
              </a:rPr>
              <a:t>Instabilidade política </a:t>
            </a:r>
          </a:p>
          <a:p>
            <a:pPr algn="ctr" defTabSz="622300">
              <a:lnSpc>
                <a:spcPct val="90000"/>
              </a:lnSpc>
              <a:spcAft>
                <a:spcPct val="35000"/>
              </a:spcAft>
              <a:defRPr/>
            </a:pPr>
            <a:r>
              <a:rPr lang="pt-PT" b="1" dirty="0">
                <a:solidFill>
                  <a:srgbClr val="002060"/>
                </a:solidFill>
                <a:cs typeface="Arial" panose="020B0604020202020204" pitchFamily="34" charset="0"/>
              </a:rPr>
              <a:t> Crise económica e financeira</a:t>
            </a:r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A48982D2-C0D2-4150-B931-474F0F4BB71B}"/>
              </a:ext>
            </a:extLst>
          </p:cNvPr>
          <p:cNvSpPr/>
          <p:nvPr/>
        </p:nvSpPr>
        <p:spPr>
          <a:xfrm>
            <a:off x="4010025" y="1154113"/>
            <a:ext cx="2103438" cy="903287"/>
          </a:xfrm>
          <a:custGeom>
            <a:avLst/>
            <a:gdLst>
              <a:gd name="connsiteX0" fmla="*/ 0 w 2120610"/>
              <a:gd name="connsiteY0" fmla="*/ 445060 h 890120"/>
              <a:gd name="connsiteX1" fmla="*/ 1060305 w 2120610"/>
              <a:gd name="connsiteY1" fmla="*/ 0 h 890120"/>
              <a:gd name="connsiteX2" fmla="*/ 2120610 w 2120610"/>
              <a:gd name="connsiteY2" fmla="*/ 445060 h 890120"/>
              <a:gd name="connsiteX3" fmla="*/ 1060305 w 2120610"/>
              <a:gd name="connsiteY3" fmla="*/ 890120 h 890120"/>
              <a:gd name="connsiteX4" fmla="*/ 0 w 2120610"/>
              <a:gd name="connsiteY4" fmla="*/ 445060 h 890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20610" h="890120">
                <a:moveTo>
                  <a:pt x="0" y="445060"/>
                </a:moveTo>
                <a:cubicBezTo>
                  <a:pt x="0" y="199260"/>
                  <a:pt x="474715" y="0"/>
                  <a:pt x="1060305" y="0"/>
                </a:cubicBezTo>
                <a:cubicBezTo>
                  <a:pt x="1645895" y="0"/>
                  <a:pt x="2120610" y="199260"/>
                  <a:pt x="2120610" y="445060"/>
                </a:cubicBezTo>
                <a:cubicBezTo>
                  <a:pt x="2120610" y="690860"/>
                  <a:pt x="1645895" y="890120"/>
                  <a:pt x="1060305" y="890120"/>
                </a:cubicBezTo>
                <a:cubicBezTo>
                  <a:pt x="474715" y="890120"/>
                  <a:pt x="0" y="690860"/>
                  <a:pt x="0" y="445060"/>
                </a:cubicBezTo>
                <a:close/>
              </a:path>
            </a:pathLst>
          </a:custGeom>
          <a:solidFill>
            <a:srgbClr val="FF9933"/>
          </a:solidFill>
          <a:ln>
            <a:solidFill>
              <a:schemeClr val="accent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0"/>
              <a:satOff val="0"/>
              <a:lumOff val="0"/>
              <a:alphaOff val="0"/>
            </a:schemeClr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328336" tIns="148135" rIns="328336" bIns="148135" spcCol="1270" anchor="ctr"/>
          <a:lstStyle/>
          <a:p>
            <a:pPr algn="ctr" defTabSz="622300">
              <a:lnSpc>
                <a:spcPct val="90000"/>
              </a:lnSpc>
              <a:spcAft>
                <a:spcPct val="35000"/>
              </a:spcAft>
              <a:defRPr/>
            </a:pPr>
            <a:r>
              <a:rPr lang="pt-PT" sz="1600" b="1" dirty="0">
                <a:solidFill>
                  <a:srgbClr val="002060"/>
                </a:solidFill>
                <a:cs typeface="Arial" panose="020B0604020202020204" pitchFamily="34" charset="0"/>
              </a:rPr>
              <a:t>Invasões francesas</a:t>
            </a:r>
          </a:p>
        </p:txBody>
      </p:sp>
      <p:sp>
        <p:nvSpPr>
          <p:cNvPr id="14" name="Freeform 13">
            <a:extLst>
              <a:ext uri="{FF2B5EF4-FFF2-40B4-BE49-F238E27FC236}">
                <a16:creationId xmlns:a16="http://schemas.microsoft.com/office/drawing/2014/main" id="{BA9E3E9D-323D-4A61-BA1C-AC3D8972F6A9}"/>
              </a:ext>
            </a:extLst>
          </p:cNvPr>
          <p:cNvSpPr/>
          <p:nvPr/>
        </p:nvSpPr>
        <p:spPr>
          <a:xfrm>
            <a:off x="474663" y="2957513"/>
            <a:ext cx="2254250" cy="1314450"/>
          </a:xfrm>
          <a:custGeom>
            <a:avLst/>
            <a:gdLst>
              <a:gd name="connsiteX0" fmla="*/ 0 w 2245994"/>
              <a:gd name="connsiteY0" fmla="*/ 637111 h 1274221"/>
              <a:gd name="connsiteX1" fmla="*/ 1122997 w 2245994"/>
              <a:gd name="connsiteY1" fmla="*/ 0 h 1274221"/>
              <a:gd name="connsiteX2" fmla="*/ 2245994 w 2245994"/>
              <a:gd name="connsiteY2" fmla="*/ 637111 h 1274221"/>
              <a:gd name="connsiteX3" fmla="*/ 1122997 w 2245994"/>
              <a:gd name="connsiteY3" fmla="*/ 1274222 h 1274221"/>
              <a:gd name="connsiteX4" fmla="*/ 0 w 2245994"/>
              <a:gd name="connsiteY4" fmla="*/ 637111 h 12742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45994" h="1274221">
                <a:moveTo>
                  <a:pt x="0" y="637111"/>
                </a:moveTo>
                <a:cubicBezTo>
                  <a:pt x="0" y="285244"/>
                  <a:pt x="502783" y="0"/>
                  <a:pt x="1122997" y="0"/>
                </a:cubicBezTo>
                <a:cubicBezTo>
                  <a:pt x="1743211" y="0"/>
                  <a:pt x="2245994" y="285244"/>
                  <a:pt x="2245994" y="637111"/>
                </a:cubicBezTo>
                <a:cubicBezTo>
                  <a:pt x="2245994" y="988978"/>
                  <a:pt x="1743211" y="1274222"/>
                  <a:pt x="1122997" y="1274222"/>
                </a:cubicBezTo>
                <a:cubicBezTo>
                  <a:pt x="502783" y="1274222"/>
                  <a:pt x="0" y="988978"/>
                  <a:pt x="0" y="637111"/>
                </a:cubicBezTo>
                <a:close/>
              </a:path>
            </a:pathLst>
          </a:custGeom>
          <a:solidFill>
            <a:srgbClr val="0070C0"/>
          </a:solidFill>
          <a:ln>
            <a:solidFill>
              <a:schemeClr val="accent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11624607"/>
              <a:satOff val="-37145"/>
              <a:lumOff val="-9412"/>
              <a:alphaOff val="0"/>
            </a:schemeClr>
          </a:fillRef>
          <a:effectRef idx="0">
            <a:schemeClr val="accent3">
              <a:hueOff val="11624607"/>
              <a:satOff val="-37145"/>
              <a:lumOff val="-9412"/>
              <a:alphaOff val="0"/>
            </a:schemeClr>
          </a:effectRef>
          <a:fontRef idx="minor">
            <a:schemeClr val="lt1"/>
          </a:fontRef>
        </p:style>
        <p:txBody>
          <a:bodyPr lIns="346698" tIns="204385" rIns="346698" bIns="204385" spcCol="1270" anchor="ctr"/>
          <a:lstStyle/>
          <a:p>
            <a:pPr algn="ctr" defTabSz="622300">
              <a:lnSpc>
                <a:spcPct val="90000"/>
              </a:lnSpc>
              <a:spcAft>
                <a:spcPct val="35000"/>
              </a:spcAft>
              <a:defRPr/>
            </a:pPr>
            <a:r>
              <a:rPr lang="pt-PT" sz="1600" b="1" dirty="0">
                <a:solidFill>
                  <a:srgbClr val="002060"/>
                </a:solidFill>
                <a:cs typeface="Arial" panose="020B0604020202020204" pitchFamily="34" charset="0"/>
              </a:rPr>
              <a:t>Decadência da agricultura, da manufatura e do comércio</a:t>
            </a:r>
          </a:p>
        </p:txBody>
      </p:sp>
      <p:sp>
        <p:nvSpPr>
          <p:cNvPr id="5" name="Block Arc 4">
            <a:extLst>
              <a:ext uri="{FF2B5EF4-FFF2-40B4-BE49-F238E27FC236}">
                <a16:creationId xmlns:a16="http://schemas.microsoft.com/office/drawing/2014/main" id="{DA62B5F2-AFEB-48CB-BF2E-341E58326300}"/>
              </a:ext>
            </a:extLst>
          </p:cNvPr>
          <p:cNvSpPr/>
          <p:nvPr/>
        </p:nvSpPr>
        <p:spPr>
          <a:xfrm>
            <a:off x="3265488" y="1801813"/>
            <a:ext cx="3954462" cy="3954462"/>
          </a:xfrm>
          <a:prstGeom prst="blockArc">
            <a:avLst>
              <a:gd name="adj1" fmla="val 1453908"/>
              <a:gd name="adj2" fmla="val 5284406"/>
              <a:gd name="adj3" fmla="val 4548"/>
            </a:avLst>
          </a:prstGeom>
          <a:solidFill>
            <a:srgbClr val="92D050"/>
          </a:solidFill>
          <a:ln>
            <a:solidFill>
              <a:schemeClr val="accent1"/>
            </a:solidFill>
          </a:ln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3874869"/>
              <a:satOff val="-12382"/>
              <a:lumOff val="-3137"/>
              <a:alphaOff val="0"/>
            </a:schemeClr>
          </a:fillRef>
          <a:effectRef idx="0">
            <a:schemeClr val="accent3">
              <a:hueOff val="3874869"/>
              <a:satOff val="-12382"/>
              <a:lumOff val="-3137"/>
              <a:alphaOff val="0"/>
            </a:schemeClr>
          </a:effectRef>
          <a:fontRef idx="minor">
            <a:schemeClr val="lt1"/>
          </a:fontRef>
        </p:style>
      </p:sp>
      <p:sp>
        <p:nvSpPr>
          <p:cNvPr id="12" name="Freeform 11">
            <a:extLst>
              <a:ext uri="{FF2B5EF4-FFF2-40B4-BE49-F238E27FC236}">
                <a16:creationId xmlns:a16="http://schemas.microsoft.com/office/drawing/2014/main" id="{C1658E92-90B6-4155-B41B-942F2F5C8B61}"/>
              </a:ext>
            </a:extLst>
          </p:cNvPr>
          <p:cNvSpPr/>
          <p:nvPr/>
        </p:nvSpPr>
        <p:spPr>
          <a:xfrm>
            <a:off x="6356350" y="3657600"/>
            <a:ext cx="2217738" cy="1082675"/>
          </a:xfrm>
          <a:custGeom>
            <a:avLst/>
            <a:gdLst>
              <a:gd name="connsiteX0" fmla="*/ 0 w 2217719"/>
              <a:gd name="connsiteY0" fmla="*/ 541079 h 1082158"/>
              <a:gd name="connsiteX1" fmla="*/ 1108860 w 2217719"/>
              <a:gd name="connsiteY1" fmla="*/ 0 h 1082158"/>
              <a:gd name="connsiteX2" fmla="*/ 2217720 w 2217719"/>
              <a:gd name="connsiteY2" fmla="*/ 541079 h 1082158"/>
              <a:gd name="connsiteX3" fmla="*/ 1108860 w 2217719"/>
              <a:gd name="connsiteY3" fmla="*/ 1082158 h 1082158"/>
              <a:gd name="connsiteX4" fmla="*/ 0 w 2217719"/>
              <a:gd name="connsiteY4" fmla="*/ 541079 h 1082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17719" h="1082158">
                <a:moveTo>
                  <a:pt x="0" y="541079"/>
                </a:moveTo>
                <a:cubicBezTo>
                  <a:pt x="0" y="242249"/>
                  <a:pt x="496454" y="0"/>
                  <a:pt x="1108860" y="0"/>
                </a:cubicBezTo>
                <a:cubicBezTo>
                  <a:pt x="1721266" y="0"/>
                  <a:pt x="2217720" y="242249"/>
                  <a:pt x="2217720" y="541079"/>
                </a:cubicBezTo>
                <a:cubicBezTo>
                  <a:pt x="2217720" y="839909"/>
                  <a:pt x="1721266" y="1082158"/>
                  <a:pt x="1108860" y="1082158"/>
                </a:cubicBezTo>
                <a:cubicBezTo>
                  <a:pt x="496454" y="1082158"/>
                  <a:pt x="0" y="839909"/>
                  <a:pt x="0" y="541079"/>
                </a:cubicBezTo>
                <a:close/>
              </a:path>
            </a:pathLst>
          </a:custGeom>
          <a:solidFill>
            <a:srgbClr val="92D050"/>
          </a:solidFill>
          <a:ln>
            <a:solidFill>
              <a:schemeClr val="accent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3874869"/>
              <a:satOff val="-12382"/>
              <a:lumOff val="-3137"/>
              <a:alphaOff val="0"/>
            </a:schemeClr>
          </a:fillRef>
          <a:effectRef idx="0">
            <a:schemeClr val="accent3">
              <a:hueOff val="3874869"/>
              <a:satOff val="-12382"/>
              <a:lumOff val="-3137"/>
              <a:alphaOff val="0"/>
            </a:schemeClr>
          </a:effectRef>
          <a:fontRef idx="minor">
            <a:schemeClr val="lt1"/>
          </a:fontRef>
        </p:style>
        <p:txBody>
          <a:bodyPr lIns="342557" tIns="176258" rIns="342557" bIns="176258" spcCol="1270" anchor="ctr"/>
          <a:lstStyle/>
          <a:p>
            <a:pPr algn="ctr" defTabSz="622300">
              <a:lnSpc>
                <a:spcPct val="90000"/>
              </a:lnSpc>
              <a:spcAft>
                <a:spcPct val="35000"/>
              </a:spcAft>
              <a:defRPr/>
            </a:pPr>
            <a:r>
              <a:rPr lang="pt-PT" sz="1600" b="1" dirty="0">
                <a:solidFill>
                  <a:srgbClr val="002060"/>
                </a:solidFill>
                <a:cs typeface="Arial" panose="020B0604020202020204" pitchFamily="34" charset="0"/>
              </a:rPr>
              <a:t>Ausência da família real  para o Brasil</a:t>
            </a:r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id="{6BB374AB-957E-4568-BEFF-D8728E1E656C}"/>
              </a:ext>
            </a:extLst>
          </p:cNvPr>
          <p:cNvSpPr/>
          <p:nvPr/>
        </p:nvSpPr>
        <p:spPr>
          <a:xfrm>
            <a:off x="3635375" y="4937125"/>
            <a:ext cx="2024063" cy="1273175"/>
          </a:xfrm>
          <a:custGeom>
            <a:avLst/>
            <a:gdLst>
              <a:gd name="connsiteX0" fmla="*/ 0 w 2023871"/>
              <a:gd name="connsiteY0" fmla="*/ 637111 h 1274221"/>
              <a:gd name="connsiteX1" fmla="*/ 1011936 w 2023871"/>
              <a:gd name="connsiteY1" fmla="*/ 0 h 1274221"/>
              <a:gd name="connsiteX2" fmla="*/ 2023872 w 2023871"/>
              <a:gd name="connsiteY2" fmla="*/ 637111 h 1274221"/>
              <a:gd name="connsiteX3" fmla="*/ 1011936 w 2023871"/>
              <a:gd name="connsiteY3" fmla="*/ 1274222 h 1274221"/>
              <a:gd name="connsiteX4" fmla="*/ 0 w 2023871"/>
              <a:gd name="connsiteY4" fmla="*/ 637111 h 12742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23871" h="1274221">
                <a:moveTo>
                  <a:pt x="0" y="637111"/>
                </a:moveTo>
                <a:cubicBezTo>
                  <a:pt x="0" y="285244"/>
                  <a:pt x="453059" y="0"/>
                  <a:pt x="1011936" y="0"/>
                </a:cubicBezTo>
                <a:cubicBezTo>
                  <a:pt x="1570813" y="0"/>
                  <a:pt x="2023872" y="285244"/>
                  <a:pt x="2023872" y="637111"/>
                </a:cubicBezTo>
                <a:cubicBezTo>
                  <a:pt x="2023872" y="988978"/>
                  <a:pt x="1570813" y="1274222"/>
                  <a:pt x="1011936" y="1274222"/>
                </a:cubicBezTo>
                <a:cubicBezTo>
                  <a:pt x="453059" y="1274222"/>
                  <a:pt x="0" y="988978"/>
                  <a:pt x="0" y="637111"/>
                </a:cubicBezTo>
                <a:close/>
              </a:path>
            </a:pathLst>
          </a:custGeom>
          <a:solidFill>
            <a:srgbClr val="00B050"/>
          </a:solidFill>
          <a:ln>
            <a:solidFill>
              <a:schemeClr val="accent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7749738"/>
              <a:satOff val="-24763"/>
              <a:lumOff val="-6275"/>
              <a:alphaOff val="0"/>
            </a:schemeClr>
          </a:fillRef>
          <a:effectRef idx="0">
            <a:schemeClr val="accent3">
              <a:hueOff val="7749738"/>
              <a:satOff val="-24763"/>
              <a:lumOff val="-6275"/>
              <a:alphaOff val="0"/>
            </a:schemeClr>
          </a:effectRef>
          <a:fontRef idx="minor">
            <a:schemeClr val="lt1"/>
          </a:fontRef>
        </p:style>
        <p:txBody>
          <a:bodyPr lIns="314169" tIns="204385" rIns="314169" bIns="204385" spcCol="1270" anchor="ctr"/>
          <a:lstStyle/>
          <a:p>
            <a:pPr algn="ctr" defTabSz="622300">
              <a:lnSpc>
                <a:spcPct val="90000"/>
              </a:lnSpc>
              <a:spcAft>
                <a:spcPct val="35000"/>
              </a:spcAft>
              <a:defRPr/>
            </a:pPr>
            <a:r>
              <a:rPr lang="pt-PT" sz="1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Domínio da Inglaterra sobre o país 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0F45AB2B-8353-4584-B574-D2BFA2BB15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8838" y="534988"/>
            <a:ext cx="1657350" cy="2884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4" name="Picture 2" descr="http://gilbertocotrim.com.br/wp-content/uploads/2013/02/image11.jpg">
            <a:extLst>
              <a:ext uri="{FF2B5EF4-FFF2-40B4-BE49-F238E27FC236}">
                <a16:creationId xmlns:a16="http://schemas.microsoft.com/office/drawing/2014/main" id="{C7FE3DA5-445D-40E8-B544-D2533B438B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lum contras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679"/>
          <a:stretch>
            <a:fillRect/>
          </a:stretch>
        </p:blipFill>
        <p:spPr bwMode="auto">
          <a:xfrm>
            <a:off x="6162675" y="4746625"/>
            <a:ext cx="2905125" cy="175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4" descr="http://upload.wikimedia.org/wikipedia/commons/d/dd/William_Carr_Beresford,_Viscount_Beresford_by_Sir_William_Beechey.jpg">
            <a:extLst>
              <a:ext uri="{FF2B5EF4-FFF2-40B4-BE49-F238E27FC236}">
                <a16:creationId xmlns:a16="http://schemas.microsoft.com/office/drawing/2014/main" id="{BD84B1AC-77A3-46B8-895E-03D4CCF984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 t="13986"/>
          <a:stretch>
            <a:fillRect/>
          </a:stretch>
        </p:blipFill>
        <p:spPr bwMode="auto">
          <a:xfrm>
            <a:off x="2132833" y="4665538"/>
            <a:ext cx="1535059" cy="1583345"/>
          </a:xfrm>
          <a:prstGeom prst="ellipse">
            <a:avLst/>
          </a:prstGeom>
          <a:noFill/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4DC7BB6-FCF1-4F14-B2CB-8E26C2B5A7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4825" y="147638"/>
            <a:ext cx="7569200" cy="46196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pt-PT" altLang="pt-PT" sz="2400" b="1" dirty="0">
                <a:solidFill>
                  <a:srgbClr val="002060"/>
                </a:solidFill>
                <a:latin typeface="+mn-lt"/>
              </a:rPr>
              <a:t>Antecedentes da Revolução Liberal Portuguesa de 1820</a:t>
            </a:r>
            <a:endParaRPr lang="pt-PT" altLang="pt-PT" sz="2400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6" name="Marcador de Posição do Rodapé 5">
            <a:extLst>
              <a:ext uri="{FF2B5EF4-FFF2-40B4-BE49-F238E27FC236}">
                <a16:creationId xmlns:a16="http://schemas.microsoft.com/office/drawing/2014/main" id="{596ABDE5-8D04-4F4B-918F-6406A4D541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133600" y="6259513"/>
            <a:ext cx="1295400" cy="277812"/>
          </a:xfrm>
        </p:spPr>
        <p:txBody>
          <a:bodyPr/>
          <a:lstStyle/>
          <a:p>
            <a:pPr>
              <a:defRPr/>
            </a:pPr>
            <a:r>
              <a:rPr lang="pt-PT" sz="1000" b="1" dirty="0">
                <a:solidFill>
                  <a:srgbClr val="002060"/>
                </a:solidFill>
                <a:latin typeface="+mn-lt"/>
              </a:rPr>
              <a:t>General Beresford</a:t>
            </a:r>
          </a:p>
        </p:txBody>
      </p:sp>
      <p:sp>
        <p:nvSpPr>
          <p:cNvPr id="11" name="Marcador de Posição do Número do Diapositivo 10">
            <a:extLst>
              <a:ext uri="{FF2B5EF4-FFF2-40B4-BE49-F238E27FC236}">
                <a16:creationId xmlns:a16="http://schemas.microsoft.com/office/drawing/2014/main" id="{9872D64B-5819-4042-9C4C-1CBA121545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C4C8622-E5A7-432F-8D04-D98A480135FE}" type="slidenum">
              <a:rPr lang="en-US" altLang="pt-PT"/>
              <a:pPr>
                <a:defRPr/>
              </a:pPr>
              <a:t>3</a:t>
            </a:fld>
            <a:endParaRPr lang="en-US" altLang="pt-PT"/>
          </a:p>
        </p:txBody>
      </p:sp>
      <p:sp>
        <p:nvSpPr>
          <p:cNvPr id="18" name="Marcador de Posição do Rodapé 5">
            <a:extLst>
              <a:ext uri="{FF2B5EF4-FFF2-40B4-BE49-F238E27FC236}">
                <a16:creationId xmlns:a16="http://schemas.microsoft.com/office/drawing/2014/main" id="{13ECA3DE-F7BC-40AC-8FB6-122120DF737F}"/>
              </a:ext>
            </a:extLst>
          </p:cNvPr>
          <p:cNvSpPr txBox="1">
            <a:spLocks/>
          </p:cNvSpPr>
          <p:nvPr/>
        </p:nvSpPr>
        <p:spPr>
          <a:xfrm>
            <a:off x="6535738" y="3481388"/>
            <a:ext cx="2568575" cy="123825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9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t-PT" sz="1000" b="1" dirty="0">
                <a:solidFill>
                  <a:srgbClr val="002060"/>
                </a:solidFill>
                <a:latin typeface="+mn-lt"/>
              </a:rPr>
              <a:t>As três invasões francesas de 1807 a 1811</a:t>
            </a:r>
          </a:p>
        </p:txBody>
      </p:sp>
      <p:sp>
        <p:nvSpPr>
          <p:cNvPr id="19" name="Marcador de Posição do Rodapé 5">
            <a:extLst>
              <a:ext uri="{FF2B5EF4-FFF2-40B4-BE49-F238E27FC236}">
                <a16:creationId xmlns:a16="http://schemas.microsoft.com/office/drawing/2014/main" id="{AF5E9406-C8D0-40DB-8615-8F1E34522E1E}"/>
              </a:ext>
            </a:extLst>
          </p:cNvPr>
          <p:cNvSpPr txBox="1">
            <a:spLocks/>
          </p:cNvSpPr>
          <p:nvPr/>
        </p:nvSpPr>
        <p:spPr>
          <a:xfrm>
            <a:off x="5888038" y="6475413"/>
            <a:ext cx="2835275" cy="207962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9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t-PT" sz="1000" b="1" dirty="0">
                <a:solidFill>
                  <a:srgbClr val="002060"/>
                </a:solidFill>
                <a:latin typeface="+mn-lt"/>
              </a:rPr>
              <a:t>Embarque da família real para o Brasil (1807) </a:t>
            </a:r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4" grpId="0" animBg="1"/>
      <p:bldP spid="12" grpId="0" animBg="1"/>
      <p:bldP spid="13" grpId="0" animBg="1"/>
      <p:bldP spid="8" grpId="0" animBg="1"/>
      <p:bldP spid="6" grpId="0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6">
            <a:extLst>
              <a:ext uri="{FF2B5EF4-FFF2-40B4-BE49-F238E27FC236}">
                <a16:creationId xmlns:a16="http://schemas.microsoft.com/office/drawing/2014/main" id="{20362FA0-DDEE-4CB2-9E22-9837A55D4C7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29DA3DB-BFDE-4BC4-8ABD-25A90A94701C}" type="slidenum">
              <a:rPr lang="en-US" altLang="pt-PT" sz="1200" smtClean="0">
                <a:latin typeface="Century Gothic" panose="020B0502020202020204" pitchFamily="34" charset="0"/>
              </a:rPr>
              <a:pPr/>
              <a:t>4</a:t>
            </a:fld>
            <a:endParaRPr lang="en-US" altLang="pt-PT" sz="1200">
              <a:latin typeface="Century Gothic" panose="020B0502020202020204" pitchFamily="34" charset="0"/>
            </a:endParaRPr>
          </a:p>
        </p:txBody>
      </p:sp>
      <p:sp>
        <p:nvSpPr>
          <p:cNvPr id="31748" name="Text Box 4">
            <a:extLst>
              <a:ext uri="{FF2B5EF4-FFF2-40B4-BE49-F238E27FC236}">
                <a16:creationId xmlns:a16="http://schemas.microsoft.com/office/drawing/2014/main" id="{2B47DBF5-3B8E-44C6-B955-5FEAA26933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50925" y="476250"/>
            <a:ext cx="6985000" cy="579438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xtLst/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  <a:defRPr/>
            </a:pPr>
            <a:r>
              <a:rPr lang="pt-PT" altLang="pt-PT" sz="32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</a:rPr>
              <a:t>A preparação da Revolução - 1820</a:t>
            </a:r>
          </a:p>
        </p:txBody>
      </p:sp>
      <p:sp>
        <p:nvSpPr>
          <p:cNvPr id="31749" name="Text Box 5">
            <a:extLst>
              <a:ext uri="{FF2B5EF4-FFF2-40B4-BE49-F238E27FC236}">
                <a16:creationId xmlns:a16="http://schemas.microsoft.com/office/drawing/2014/main" id="{A1A31267-9574-46B1-A645-9EFC2860BB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58888" y="1557338"/>
            <a:ext cx="151288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PT" altLang="pt-PT" sz="2000" b="1">
                <a:solidFill>
                  <a:srgbClr val="FF0000"/>
                </a:solidFill>
              </a:rPr>
              <a:t>O Sinédrio</a:t>
            </a:r>
          </a:p>
        </p:txBody>
      </p:sp>
      <p:sp>
        <p:nvSpPr>
          <p:cNvPr id="31753" name="Text Box 9">
            <a:extLst>
              <a:ext uri="{FF2B5EF4-FFF2-40B4-BE49-F238E27FC236}">
                <a16:creationId xmlns:a16="http://schemas.microsoft.com/office/drawing/2014/main" id="{D31FD93B-0712-48E2-B3DF-003650DB1B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99792" y="1557338"/>
            <a:ext cx="4969421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PT" altLang="pt-PT" dirty="0"/>
              <a:t>Sociedade secreta criada no Porto, em 1818</a:t>
            </a:r>
          </a:p>
        </p:txBody>
      </p:sp>
      <p:sp>
        <p:nvSpPr>
          <p:cNvPr id="31755" name="Line 11">
            <a:extLst>
              <a:ext uri="{FF2B5EF4-FFF2-40B4-BE49-F238E27FC236}">
                <a16:creationId xmlns:a16="http://schemas.microsoft.com/office/drawing/2014/main" id="{35684454-BF24-4C62-82F6-9B35D039CD34}"/>
              </a:ext>
            </a:extLst>
          </p:cNvPr>
          <p:cNvSpPr>
            <a:spLocks noChangeShapeType="1"/>
          </p:cNvSpPr>
          <p:nvPr/>
        </p:nvSpPr>
        <p:spPr bwMode="auto">
          <a:xfrm>
            <a:off x="2051050" y="1989138"/>
            <a:ext cx="0" cy="36036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31756" name="Text Box 12">
            <a:extLst>
              <a:ext uri="{FF2B5EF4-FFF2-40B4-BE49-F238E27FC236}">
                <a16:creationId xmlns:a16="http://schemas.microsoft.com/office/drawing/2014/main" id="{35011EC3-1FE0-4EBC-B639-EC61633873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58888" y="2420938"/>
            <a:ext cx="720090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PT" altLang="pt-PT" sz="1400"/>
              <a:t>Formado por um conjunto de burgueses portuenses e alguns militares, dirigidos pelo juiz</a:t>
            </a:r>
            <a:r>
              <a:rPr lang="pt-PT" altLang="pt-PT" sz="1600"/>
              <a:t> </a:t>
            </a:r>
            <a:r>
              <a:rPr lang="pt-PT" altLang="pt-PT" sz="1600" b="1">
                <a:solidFill>
                  <a:srgbClr val="FF0000"/>
                </a:solidFill>
              </a:rPr>
              <a:t>Manuel Fernandes Tomás</a:t>
            </a:r>
            <a:r>
              <a:rPr lang="pt-PT" altLang="pt-PT" sz="1600"/>
              <a:t>.</a:t>
            </a:r>
          </a:p>
        </p:txBody>
      </p:sp>
      <p:pic>
        <p:nvPicPr>
          <p:cNvPr id="31758" name="Picture 14" descr="Fernandes Tomás">
            <a:extLst>
              <a:ext uri="{FF2B5EF4-FFF2-40B4-BE49-F238E27FC236}">
                <a16:creationId xmlns:a16="http://schemas.microsoft.com/office/drawing/2014/main" id="{CB70E695-D720-48A6-8CE6-EEE70D6ADD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8313" y="2703513"/>
            <a:ext cx="1371600" cy="176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59" name="Text Box 15">
            <a:extLst>
              <a:ext uri="{FF2B5EF4-FFF2-40B4-BE49-F238E27FC236}">
                <a16:creationId xmlns:a16="http://schemas.microsoft.com/office/drawing/2014/main" id="{57F8DD65-83EA-468C-BD8A-024FAE7368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4225" y="3498850"/>
            <a:ext cx="3671888" cy="915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PT" altLang="pt-PT"/>
              <a:t>No dia 24 de agosto de </a:t>
            </a:r>
            <a:r>
              <a:rPr lang="pt-PT" altLang="pt-PT" b="1">
                <a:solidFill>
                  <a:srgbClr val="FF0000"/>
                </a:solidFill>
              </a:rPr>
              <a:t>1820,</a:t>
            </a:r>
            <a:r>
              <a:rPr lang="pt-PT" altLang="pt-PT">
                <a:solidFill>
                  <a:srgbClr val="FF0000"/>
                </a:solidFill>
              </a:rPr>
              <a:t> </a:t>
            </a:r>
            <a:r>
              <a:rPr lang="pt-PT" altLang="pt-PT"/>
              <a:t>os conspiradores fizeram rebentar a </a:t>
            </a:r>
            <a:r>
              <a:rPr lang="pt-PT" altLang="pt-PT" b="1">
                <a:solidFill>
                  <a:srgbClr val="FF0000"/>
                </a:solidFill>
              </a:rPr>
              <a:t>REVOLUÇÃO…</a:t>
            </a:r>
            <a:endParaRPr lang="pt-PT" altLang="pt-PT">
              <a:solidFill>
                <a:srgbClr val="FF0000"/>
              </a:solidFill>
            </a:endParaRPr>
          </a:p>
        </p:txBody>
      </p:sp>
      <p:sp>
        <p:nvSpPr>
          <p:cNvPr id="31762" name="Text Box 18">
            <a:extLst>
              <a:ext uri="{FF2B5EF4-FFF2-40B4-BE49-F238E27FC236}">
                <a16:creationId xmlns:a16="http://schemas.microsoft.com/office/drawing/2014/main" id="{4877D425-4AD8-47B5-BD3B-2C8531968B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2438" y="4735513"/>
            <a:ext cx="32416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PT" altLang="pt-PT">
                <a:solidFill>
                  <a:srgbClr val="800000"/>
                </a:solidFill>
              </a:rPr>
              <a:t>…</a:t>
            </a:r>
            <a:r>
              <a:rPr lang="pt-PT" altLang="pt-PT"/>
              <a:t>que começou no </a:t>
            </a:r>
            <a:r>
              <a:rPr lang="pt-PT" altLang="pt-PT" b="1">
                <a:solidFill>
                  <a:srgbClr val="FF0000"/>
                </a:solidFill>
              </a:rPr>
              <a:t>PORTO…</a:t>
            </a:r>
          </a:p>
        </p:txBody>
      </p:sp>
      <p:sp>
        <p:nvSpPr>
          <p:cNvPr id="31763" name="Text Box 19">
            <a:extLst>
              <a:ext uri="{FF2B5EF4-FFF2-40B4-BE49-F238E27FC236}">
                <a16:creationId xmlns:a16="http://schemas.microsoft.com/office/drawing/2014/main" id="{7AE004CA-80D3-4362-9773-56D76E9F14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30775" y="5807075"/>
            <a:ext cx="367347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PT" altLang="pt-PT" dirty="0">
                <a:solidFill>
                  <a:srgbClr val="800000"/>
                </a:solidFill>
              </a:rPr>
              <a:t>…</a:t>
            </a:r>
            <a:r>
              <a:rPr lang="pt-PT" altLang="pt-PT" dirty="0"/>
              <a:t>espalhando-se por todo o </a:t>
            </a:r>
            <a:r>
              <a:rPr lang="pt-PT" altLang="pt-PT" b="1" dirty="0">
                <a:solidFill>
                  <a:srgbClr val="FF0000"/>
                </a:solidFill>
              </a:rPr>
              <a:t>país.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202F776D-9041-425D-AF2C-4D7AAED5D609}"/>
              </a:ext>
            </a:extLst>
          </p:cNvPr>
          <p:cNvSpPr txBox="1"/>
          <p:nvPr/>
        </p:nvSpPr>
        <p:spPr>
          <a:xfrm>
            <a:off x="5449888" y="4464050"/>
            <a:ext cx="2016125" cy="2460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pt-PT" sz="1000" b="1" dirty="0">
                <a:solidFill>
                  <a:srgbClr val="002060"/>
                </a:solidFill>
                <a:latin typeface="+mn-lt"/>
              </a:rPr>
              <a:t>Manuel Fernandes Tomás</a:t>
            </a:r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17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17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317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317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0" fill="hold"/>
                                        <p:tgtEl>
                                          <p:spTgt spid="317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0" fill="hold"/>
                                        <p:tgtEl>
                                          <p:spTgt spid="317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0" fill="hold"/>
                                        <p:tgtEl>
                                          <p:spTgt spid="317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0" fill="hold"/>
                                        <p:tgtEl>
                                          <p:spTgt spid="317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4" dur="1000"/>
                                        <p:tgtEl>
                                          <p:spTgt spid="317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3000"/>
                                        <p:tgtEl>
                                          <p:spTgt spid="31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5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3000"/>
                                        <p:tgtEl>
                                          <p:spTgt spid="31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000" fill="hold"/>
                                        <p:tgtEl>
                                          <p:spTgt spid="317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000" fill="hold"/>
                                        <p:tgtEl>
                                          <p:spTgt spid="317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 animBg="1"/>
      <p:bldP spid="31749" grpId="0"/>
      <p:bldP spid="31753" grpId="0"/>
      <p:bldP spid="31756" grpId="0"/>
      <p:bldP spid="31759" grpId="0"/>
      <p:bldP spid="31762" grpId="0"/>
      <p:bldP spid="31763" grpId="0"/>
      <p:bldP spid="3" grpId="0"/>
      <p:bldP spid="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Posição do Número do Diapositivo 4">
            <a:extLst>
              <a:ext uri="{FF2B5EF4-FFF2-40B4-BE49-F238E27FC236}">
                <a16:creationId xmlns:a16="http://schemas.microsoft.com/office/drawing/2014/main" id="{3ED8FE3E-00EB-4AC6-AC52-D6DA7ACBBD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500434-CB4B-44E6-BF23-203737E5400E}" type="slidenum">
              <a:rPr lang="en-US" altLang="pt-PT" smtClean="0"/>
              <a:pPr>
                <a:defRPr/>
              </a:pPr>
              <a:t>5</a:t>
            </a:fld>
            <a:endParaRPr lang="en-US" altLang="pt-PT"/>
          </a:p>
        </p:txBody>
      </p:sp>
      <p:sp>
        <p:nvSpPr>
          <p:cNvPr id="6" name="Text Box 4">
            <a:extLst>
              <a:ext uri="{FF2B5EF4-FFF2-40B4-BE49-F238E27FC236}">
                <a16:creationId xmlns:a16="http://schemas.microsoft.com/office/drawing/2014/main" id="{1AB56887-76D1-4E39-9671-05D4151238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50925" y="476250"/>
            <a:ext cx="6985000" cy="579438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/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  <a:defRPr/>
            </a:pPr>
            <a:r>
              <a:rPr lang="pt-PT" altLang="pt-PT" sz="32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</a:rPr>
              <a:t>O triunfo da Revolução - 1820</a:t>
            </a:r>
          </a:p>
        </p:txBody>
      </p:sp>
      <p:sp>
        <p:nvSpPr>
          <p:cNvPr id="7" name="Oval 23">
            <a:extLst>
              <a:ext uri="{FF2B5EF4-FFF2-40B4-BE49-F238E27FC236}">
                <a16:creationId xmlns:a16="http://schemas.microsoft.com/office/drawing/2014/main" id="{3AE199EE-6444-4891-8ADB-ED894A28F8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9388" y="1747838"/>
            <a:ext cx="4679950" cy="2592387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pt-PT" altLang="pt-PT"/>
              <a:t>Os ingleses foram afastados.</a:t>
            </a:r>
          </a:p>
          <a:p>
            <a:pPr algn="ctr" eaLnBrk="1" hangingPunct="1"/>
            <a:r>
              <a:rPr lang="pt-PT" altLang="pt-PT"/>
              <a:t>Criou-se um </a:t>
            </a:r>
            <a:r>
              <a:rPr lang="pt-PT" altLang="pt-PT" b="1">
                <a:solidFill>
                  <a:srgbClr val="FF0000"/>
                </a:solidFill>
              </a:rPr>
              <a:t>Governo Provisório</a:t>
            </a:r>
          </a:p>
        </p:txBody>
      </p:sp>
      <p:sp>
        <p:nvSpPr>
          <p:cNvPr id="8" name="Rectangle 24">
            <a:extLst>
              <a:ext uri="{FF2B5EF4-FFF2-40B4-BE49-F238E27FC236}">
                <a16:creationId xmlns:a16="http://schemas.microsoft.com/office/drawing/2014/main" id="{D08AE351-4E15-4B2B-A4E6-EA9DBD39BA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43538" y="1495425"/>
            <a:ext cx="2592387" cy="5048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pt-PT" altLang="pt-PT" b="1"/>
              <a:t>Fim do Absolutismo</a:t>
            </a:r>
          </a:p>
        </p:txBody>
      </p:sp>
      <p:sp>
        <p:nvSpPr>
          <p:cNvPr id="9" name="AutoShape 22">
            <a:extLst>
              <a:ext uri="{FF2B5EF4-FFF2-40B4-BE49-F238E27FC236}">
                <a16:creationId xmlns:a16="http://schemas.microsoft.com/office/drawing/2014/main" id="{5C298598-0F33-428A-8893-BCF207816A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48263" y="3411538"/>
            <a:ext cx="3367087" cy="504825"/>
          </a:xfrm>
          <a:prstGeom prst="wedgeRectCallout">
            <a:avLst>
              <a:gd name="adj1" fmla="val -43986"/>
              <a:gd name="adj2" fmla="val 27690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pt-PT" altLang="pt-PT" b="1">
                <a:solidFill>
                  <a:srgbClr val="FF0000"/>
                </a:solidFill>
              </a:rPr>
              <a:t>Triunfo da Revolução Liberal</a:t>
            </a:r>
          </a:p>
        </p:txBody>
      </p:sp>
      <p:pic>
        <p:nvPicPr>
          <p:cNvPr id="10" name="Picture 20">
            <a:extLst>
              <a:ext uri="{FF2B5EF4-FFF2-40B4-BE49-F238E27FC236}">
                <a16:creationId xmlns:a16="http://schemas.microsoft.com/office/drawing/2014/main" id="{99C8667A-7A5D-4DD9-9B8B-CEDE515BBC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8" y="1252538"/>
            <a:ext cx="8135937" cy="482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Marcador de Posição do Rodapé 1">
            <a:extLst>
              <a:ext uri="{FF2B5EF4-FFF2-40B4-BE49-F238E27FC236}">
                <a16:creationId xmlns:a16="http://schemas.microsoft.com/office/drawing/2014/main" id="{78FB5762-5F43-49C4-BF2D-2DDD018E5A6C}"/>
              </a:ext>
            </a:extLst>
          </p:cNvPr>
          <p:cNvSpPr txBox="1">
            <a:spLocks/>
          </p:cNvSpPr>
          <p:nvPr/>
        </p:nvSpPr>
        <p:spPr>
          <a:xfrm>
            <a:off x="900113" y="6032500"/>
            <a:ext cx="7615237" cy="365125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9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t-PT" sz="1200" b="1" dirty="0">
                <a:solidFill>
                  <a:srgbClr val="002060"/>
                </a:solidFill>
                <a:latin typeface="+mn-lt"/>
              </a:rPr>
              <a:t>O entusiasmo da população de Lisboa a saudar a Junta Provisória do Reino, acabada de chegar ao Rossio.</a:t>
            </a:r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9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4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6">
            <a:extLst>
              <a:ext uri="{FF2B5EF4-FFF2-40B4-BE49-F238E27FC236}">
                <a16:creationId xmlns:a16="http://schemas.microsoft.com/office/drawing/2014/main" id="{FEABBC69-1F5E-4933-8383-4E7998E30AC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5A726EF-7E52-4D07-A3B5-CE1C65100CAA}" type="slidenum">
              <a:rPr lang="en-US" altLang="pt-PT" sz="1200" smtClean="0">
                <a:latin typeface="Century Gothic" panose="020B0502020202020204" pitchFamily="34" charset="0"/>
              </a:rPr>
              <a:pPr/>
              <a:t>6</a:t>
            </a:fld>
            <a:endParaRPr lang="en-US" altLang="pt-PT" sz="1200">
              <a:latin typeface="Century Gothic" panose="020B0502020202020204" pitchFamily="34" charset="0"/>
            </a:endParaRPr>
          </a:p>
        </p:txBody>
      </p:sp>
      <p:sp>
        <p:nvSpPr>
          <p:cNvPr id="33796" name="Text Box 4">
            <a:extLst>
              <a:ext uri="{FF2B5EF4-FFF2-40B4-BE49-F238E27FC236}">
                <a16:creationId xmlns:a16="http://schemas.microsoft.com/office/drawing/2014/main" id="{2E1CA2D6-0122-4659-98B3-0D481C6B6F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825" y="765175"/>
            <a:ext cx="8713788" cy="1192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80803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0803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0803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0803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0803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08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08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08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08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pt-PT" altLang="pt-PT" b="1" dirty="0"/>
              <a:t>Monarquia Absoluta  	                       Monarquia Constitucional</a:t>
            </a:r>
          </a:p>
          <a:p>
            <a:pPr eaLnBrk="1" hangingPunct="1">
              <a:spcBef>
                <a:spcPct val="50000"/>
              </a:spcBef>
            </a:pPr>
            <a:r>
              <a:rPr lang="pt-PT" altLang="pt-PT" b="1" dirty="0">
                <a:cs typeface="Arial" panose="020B0604020202020204" pitchFamily="34" charset="0"/>
              </a:rPr>
              <a:t>                                                      </a:t>
            </a:r>
            <a:r>
              <a:rPr lang="pt-PT" altLang="pt-PT" b="1" dirty="0">
                <a:solidFill>
                  <a:srgbClr val="FF0000"/>
                </a:solidFill>
                <a:cs typeface="Arial" panose="020B0604020202020204" pitchFamily="34" charset="0"/>
              </a:rPr>
              <a:t>comparação	            </a:t>
            </a:r>
            <a:r>
              <a:rPr lang="pt-PT" altLang="pt-PT" b="1" dirty="0">
                <a:cs typeface="Arial" panose="020B0604020202020204" pitchFamily="34" charset="0"/>
              </a:rPr>
              <a:t>ou Liberal</a:t>
            </a:r>
            <a:endParaRPr lang="pt-PT" altLang="pt-PT" b="1" dirty="0"/>
          </a:p>
          <a:p>
            <a:pPr eaLnBrk="1" hangingPunct="1">
              <a:spcBef>
                <a:spcPct val="50000"/>
              </a:spcBef>
            </a:pPr>
            <a:endParaRPr lang="pt-PT" altLang="pt-PT" b="1" dirty="0"/>
          </a:p>
        </p:txBody>
      </p:sp>
      <p:pic>
        <p:nvPicPr>
          <p:cNvPr id="33800" name="Picture 8" descr="COROA">
            <a:extLst>
              <a:ext uri="{FF2B5EF4-FFF2-40B4-BE49-F238E27FC236}">
                <a16:creationId xmlns:a16="http://schemas.microsoft.com/office/drawing/2014/main" id="{3707060E-86EF-4630-BAD3-291C0C2C4E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613" y="1125538"/>
            <a:ext cx="720725" cy="63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01" name="Picture 9" descr="FHLP409_z">
            <a:extLst>
              <a:ext uri="{FF2B5EF4-FFF2-40B4-BE49-F238E27FC236}">
                <a16:creationId xmlns:a16="http://schemas.microsoft.com/office/drawing/2014/main" id="{96AFBC23-6D03-4E90-99A9-3D4D899BB6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2225" y="1125538"/>
            <a:ext cx="72072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803" name="Line 11">
            <a:extLst>
              <a:ext uri="{FF2B5EF4-FFF2-40B4-BE49-F238E27FC236}">
                <a16:creationId xmlns:a16="http://schemas.microsoft.com/office/drawing/2014/main" id="{A6F5E8CF-8932-46FB-99AB-A4FAD5A33DA4}"/>
              </a:ext>
            </a:extLst>
          </p:cNvPr>
          <p:cNvSpPr>
            <a:spLocks noChangeShapeType="1"/>
          </p:cNvSpPr>
          <p:nvPr/>
        </p:nvSpPr>
        <p:spPr bwMode="auto">
          <a:xfrm>
            <a:off x="2339975" y="1916113"/>
            <a:ext cx="0" cy="4318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33804" name="Line 12">
            <a:extLst>
              <a:ext uri="{FF2B5EF4-FFF2-40B4-BE49-F238E27FC236}">
                <a16:creationId xmlns:a16="http://schemas.microsoft.com/office/drawing/2014/main" id="{F751F689-038E-4BC4-979B-FE6E980F1CA1}"/>
              </a:ext>
            </a:extLst>
          </p:cNvPr>
          <p:cNvSpPr>
            <a:spLocks noChangeShapeType="1"/>
          </p:cNvSpPr>
          <p:nvPr/>
        </p:nvSpPr>
        <p:spPr bwMode="auto">
          <a:xfrm>
            <a:off x="6491288" y="1741488"/>
            <a:ext cx="0" cy="4318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33805" name="Text Box 13">
            <a:extLst>
              <a:ext uri="{FF2B5EF4-FFF2-40B4-BE49-F238E27FC236}">
                <a16:creationId xmlns:a16="http://schemas.microsoft.com/office/drawing/2014/main" id="{778E6264-A952-4173-A3B2-095FDBF246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3713" y="2276475"/>
            <a:ext cx="1944687" cy="72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50000"/>
              </a:lnSpc>
              <a:spcBef>
                <a:spcPct val="50000"/>
              </a:spcBef>
            </a:pPr>
            <a:endParaRPr lang="pt-PT" altLang="pt-PT" sz="1600" b="1">
              <a:solidFill>
                <a:srgbClr val="800000"/>
              </a:solidFill>
            </a:endParaRPr>
          </a:p>
          <a:p>
            <a:pPr eaLnBrk="1" hangingPunct="1">
              <a:lnSpc>
                <a:spcPct val="50000"/>
              </a:lnSpc>
              <a:spcBef>
                <a:spcPct val="50000"/>
              </a:spcBef>
            </a:pPr>
            <a:r>
              <a:rPr lang="pt-PT" altLang="pt-PT" sz="1600" b="1">
                <a:solidFill>
                  <a:srgbClr val="002060"/>
                </a:solidFill>
              </a:rPr>
              <a:t>O rei tinha </a:t>
            </a:r>
          </a:p>
          <a:p>
            <a:pPr eaLnBrk="1" hangingPunct="1">
              <a:lnSpc>
                <a:spcPct val="50000"/>
              </a:lnSpc>
              <a:spcBef>
                <a:spcPct val="50000"/>
              </a:spcBef>
            </a:pPr>
            <a:r>
              <a:rPr lang="pt-PT" altLang="pt-PT" sz="1600" b="1">
                <a:solidFill>
                  <a:srgbClr val="002060"/>
                </a:solidFill>
              </a:rPr>
              <a:t>todos os poderes:</a:t>
            </a:r>
          </a:p>
        </p:txBody>
      </p:sp>
      <p:sp>
        <p:nvSpPr>
          <p:cNvPr id="33806" name="Text Box 14">
            <a:extLst>
              <a:ext uri="{FF2B5EF4-FFF2-40B4-BE49-F238E27FC236}">
                <a16:creationId xmlns:a16="http://schemas.microsoft.com/office/drawing/2014/main" id="{5C584804-2727-416D-AA4D-F93395AC8D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97550" y="2268538"/>
            <a:ext cx="1944688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PT" altLang="pt-PT" sz="1600" b="1">
                <a:solidFill>
                  <a:srgbClr val="002060"/>
                </a:solidFill>
              </a:rPr>
              <a:t>Os poderes estão </a:t>
            </a:r>
          </a:p>
          <a:p>
            <a:pPr eaLnBrk="1" hangingPunct="1">
              <a:lnSpc>
                <a:spcPct val="50000"/>
              </a:lnSpc>
              <a:spcBef>
                <a:spcPct val="50000"/>
              </a:spcBef>
            </a:pPr>
            <a:r>
              <a:rPr lang="pt-PT" altLang="pt-PT" sz="1600" b="1">
                <a:solidFill>
                  <a:srgbClr val="002060"/>
                </a:solidFill>
              </a:rPr>
              <a:t>divididos :</a:t>
            </a:r>
          </a:p>
        </p:txBody>
      </p:sp>
      <p:sp>
        <p:nvSpPr>
          <p:cNvPr id="33808" name="Text Box 16">
            <a:extLst>
              <a:ext uri="{FF2B5EF4-FFF2-40B4-BE49-F238E27FC236}">
                <a16:creationId xmlns:a16="http://schemas.microsoft.com/office/drawing/2014/main" id="{BF7F2FB0-4D44-44B2-A9C9-C60806877F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09700" y="3373438"/>
            <a:ext cx="143986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pt-PT" altLang="pt-PT" sz="1600">
                <a:solidFill>
                  <a:srgbClr val="002060"/>
                </a:solidFill>
              </a:rPr>
              <a:t> fazia as leis</a:t>
            </a:r>
          </a:p>
        </p:txBody>
      </p:sp>
      <p:sp>
        <p:nvSpPr>
          <p:cNvPr id="33809" name="Text Box 17">
            <a:extLst>
              <a:ext uri="{FF2B5EF4-FFF2-40B4-BE49-F238E27FC236}">
                <a16:creationId xmlns:a16="http://schemas.microsoft.com/office/drawing/2014/main" id="{2C4B1202-BF47-42B2-B626-BA7F148A91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39863" y="3811588"/>
            <a:ext cx="22320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pt-PT" altLang="pt-PT" sz="1600">
                <a:solidFill>
                  <a:srgbClr val="002060"/>
                </a:solidFill>
              </a:rPr>
              <a:t> mandava-as cumprir</a:t>
            </a:r>
          </a:p>
        </p:txBody>
      </p:sp>
      <p:sp>
        <p:nvSpPr>
          <p:cNvPr id="33810" name="Text Box 18">
            <a:extLst>
              <a:ext uri="{FF2B5EF4-FFF2-40B4-BE49-F238E27FC236}">
                <a16:creationId xmlns:a16="http://schemas.microsoft.com/office/drawing/2014/main" id="{629CD43B-61D9-42A3-B0D0-4B6FB4B8E3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30338" y="4292600"/>
            <a:ext cx="197485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pt-PT" altLang="pt-PT" sz="1600">
                <a:solidFill>
                  <a:srgbClr val="002060"/>
                </a:solidFill>
              </a:rPr>
              <a:t> era o juiz supremo</a:t>
            </a:r>
          </a:p>
        </p:txBody>
      </p:sp>
      <p:sp>
        <p:nvSpPr>
          <p:cNvPr id="33822" name="Text Box 30">
            <a:extLst>
              <a:ext uri="{FF2B5EF4-FFF2-40B4-BE49-F238E27FC236}">
                <a16:creationId xmlns:a16="http://schemas.microsoft.com/office/drawing/2014/main" id="{1CC464BD-FA9F-4B66-8C31-4A4CAF594D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97438" y="2895600"/>
            <a:ext cx="374491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PT" altLang="pt-PT" sz="1600" b="1">
                <a:solidFill>
                  <a:schemeClr val="hlink"/>
                </a:solidFill>
              </a:rPr>
              <a:t>Legislativo      Executivo       Judicial</a:t>
            </a:r>
          </a:p>
        </p:txBody>
      </p:sp>
      <p:sp>
        <p:nvSpPr>
          <p:cNvPr id="33823" name="Text Box 31">
            <a:extLst>
              <a:ext uri="{FF2B5EF4-FFF2-40B4-BE49-F238E27FC236}">
                <a16:creationId xmlns:a16="http://schemas.microsoft.com/office/drawing/2014/main" id="{CCF9F23B-F33D-4089-AF27-17F885F3AB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32363" y="3270250"/>
            <a:ext cx="1079500" cy="192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PT" altLang="pt-PT" sz="1400" dirty="0"/>
              <a:t>Pertencia às     </a:t>
            </a:r>
            <a:r>
              <a:rPr lang="pt-PT" altLang="pt-PT" sz="1400" b="1" dirty="0">
                <a:solidFill>
                  <a:schemeClr val="hlink"/>
                </a:solidFill>
              </a:rPr>
              <a:t>Cortes.</a:t>
            </a:r>
            <a:r>
              <a:rPr lang="pt-PT" altLang="pt-PT" sz="1400" dirty="0"/>
              <a:t> </a:t>
            </a:r>
          </a:p>
          <a:p>
            <a:pPr eaLnBrk="1" hangingPunct="1">
              <a:spcBef>
                <a:spcPct val="50000"/>
              </a:spcBef>
            </a:pPr>
            <a:r>
              <a:rPr lang="pt-PT" altLang="pt-PT" sz="1400" dirty="0"/>
              <a:t>Os deputados eleitos faziam as leis.</a:t>
            </a:r>
          </a:p>
        </p:txBody>
      </p:sp>
      <p:sp>
        <p:nvSpPr>
          <p:cNvPr id="33824" name="Text Box 32">
            <a:extLst>
              <a:ext uri="{FF2B5EF4-FFF2-40B4-BE49-F238E27FC236}">
                <a16:creationId xmlns:a16="http://schemas.microsoft.com/office/drawing/2014/main" id="{49060A80-CBB1-4FAA-946E-1C8B95423C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05550" y="3179763"/>
            <a:ext cx="1079500" cy="2112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PT" altLang="pt-PT" sz="1400"/>
              <a:t>Pertencia ao </a:t>
            </a:r>
            <a:r>
              <a:rPr lang="pt-PT" altLang="pt-PT" sz="1400" b="1">
                <a:solidFill>
                  <a:schemeClr val="hlink"/>
                </a:solidFill>
              </a:rPr>
              <a:t>Governo</a:t>
            </a:r>
            <a:r>
              <a:rPr lang="pt-PT" altLang="pt-PT" sz="1400"/>
              <a:t>.</a:t>
            </a:r>
          </a:p>
          <a:p>
            <a:pPr eaLnBrk="1" hangingPunct="1">
              <a:spcBef>
                <a:spcPct val="50000"/>
              </a:spcBef>
            </a:pPr>
            <a:r>
              <a:rPr lang="pt-PT" altLang="pt-PT" sz="1400"/>
              <a:t>O rei e os seus ministros faziam cumprir as leis.</a:t>
            </a:r>
          </a:p>
        </p:txBody>
      </p:sp>
      <p:sp>
        <p:nvSpPr>
          <p:cNvPr id="33826" name="Text Box 34">
            <a:extLst>
              <a:ext uri="{FF2B5EF4-FFF2-40B4-BE49-F238E27FC236}">
                <a16:creationId xmlns:a16="http://schemas.microsoft.com/office/drawing/2014/main" id="{43E3A95A-829E-4109-B56F-4064297C0B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99363" y="3270250"/>
            <a:ext cx="1079500" cy="1900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PT" altLang="pt-PT" sz="1400"/>
              <a:t>Pertencia aos </a:t>
            </a:r>
            <a:r>
              <a:rPr lang="pt-PT" altLang="pt-PT" sz="1400" b="1">
                <a:solidFill>
                  <a:schemeClr val="hlink"/>
                </a:solidFill>
              </a:rPr>
              <a:t>Tribunais</a:t>
            </a:r>
            <a:r>
              <a:rPr lang="pt-PT" altLang="pt-PT" sz="1400"/>
              <a:t>.</a:t>
            </a:r>
          </a:p>
          <a:p>
            <a:pPr eaLnBrk="1" hangingPunct="1">
              <a:spcBef>
                <a:spcPct val="50000"/>
              </a:spcBef>
            </a:pPr>
            <a:r>
              <a:rPr lang="pt-PT" altLang="pt-PT" sz="1400"/>
              <a:t>Os juízes julgavam quem não cumpria as leis.</a:t>
            </a:r>
          </a:p>
        </p:txBody>
      </p:sp>
      <p:sp>
        <p:nvSpPr>
          <p:cNvPr id="19" name="Text Box 4">
            <a:extLst>
              <a:ext uri="{FF2B5EF4-FFF2-40B4-BE49-F238E27FC236}">
                <a16:creationId xmlns:a16="http://schemas.microsoft.com/office/drawing/2014/main" id="{B867681B-B7CD-47CF-8E9B-C354F78127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9500" y="158750"/>
            <a:ext cx="6985000" cy="5238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pt-PT" altLang="pt-PT" sz="2800" b="1">
                <a:solidFill>
                  <a:srgbClr val="002060"/>
                </a:solidFill>
              </a:rPr>
              <a:t>Absolutismo </a:t>
            </a:r>
            <a:r>
              <a:rPr lang="pt-PT" altLang="pt-PT" sz="2800" b="1" i="1">
                <a:solidFill>
                  <a:srgbClr val="002060"/>
                </a:solidFill>
              </a:rPr>
              <a:t>vs Liberalismo</a:t>
            </a:r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30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3000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3000"/>
                                        <p:tgtEl>
                                          <p:spTgt spid="33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" dur="1000"/>
                                        <p:tgtEl>
                                          <p:spTgt spid="33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" dur="1000"/>
                                        <p:tgtEl>
                                          <p:spTgt spid="33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70" decel="100000"/>
                                        <p:tgtEl>
                                          <p:spTgt spid="3380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770" decel="100000"/>
                                        <p:tgtEl>
                                          <p:spTgt spid="3380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380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4" dur="770" fill="hold"/>
                                        <p:tgtEl>
                                          <p:spTgt spid="338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38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6" dur="770" fill="hold"/>
                                        <p:tgtEl>
                                          <p:spTgt spid="338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38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70" decel="100000"/>
                                        <p:tgtEl>
                                          <p:spTgt spid="3380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770" decel="100000"/>
                                        <p:tgtEl>
                                          <p:spTgt spid="3380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380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5" dur="770" fill="hold"/>
                                        <p:tgtEl>
                                          <p:spTgt spid="338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38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7" dur="770" fill="hold"/>
                                        <p:tgtEl>
                                          <p:spTgt spid="338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38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3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3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38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38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38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38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38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38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3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38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38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38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38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33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38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38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38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38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33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2000"/>
                                        <p:tgtEl>
                                          <p:spTgt spid="338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2000" fill="hold"/>
                                        <p:tgtEl>
                                          <p:spTgt spid="338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000" fill="hold"/>
                                        <p:tgtEl>
                                          <p:spTgt spid="338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000"/>
                                        <p:tgtEl>
                                          <p:spTgt spid="338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2000" fill="hold"/>
                                        <p:tgtEl>
                                          <p:spTgt spid="338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000" fill="hold"/>
                                        <p:tgtEl>
                                          <p:spTgt spid="338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2000"/>
                                        <p:tgtEl>
                                          <p:spTgt spid="338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2000" fill="hold"/>
                                        <p:tgtEl>
                                          <p:spTgt spid="338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000" fill="hold"/>
                                        <p:tgtEl>
                                          <p:spTgt spid="338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6" grpId="0"/>
      <p:bldP spid="33805" grpId="0"/>
      <p:bldP spid="33806" grpId="0"/>
      <p:bldP spid="33808" grpId="0"/>
      <p:bldP spid="33809" grpId="0"/>
      <p:bldP spid="33810" grpId="0"/>
      <p:bldP spid="33822" grpId="0"/>
      <p:bldP spid="33823" grpId="0"/>
      <p:bldP spid="33824" grpId="0"/>
      <p:bldP spid="33826" grpId="0"/>
      <p:bldP spid="1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6">
            <a:extLst>
              <a:ext uri="{FF2B5EF4-FFF2-40B4-BE49-F238E27FC236}">
                <a16:creationId xmlns:a16="http://schemas.microsoft.com/office/drawing/2014/main" id="{C14E2322-6CD7-446F-AF45-4D626D9DF0E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F66536C-361F-4375-BAA8-29E335472C7B}" type="slidenum">
              <a:rPr lang="en-US" altLang="pt-PT" sz="1200" smtClean="0">
                <a:latin typeface="Century Gothic" panose="020B0502020202020204" pitchFamily="34" charset="0"/>
              </a:rPr>
              <a:pPr/>
              <a:t>7</a:t>
            </a:fld>
            <a:endParaRPr lang="en-US" altLang="pt-PT" sz="1200">
              <a:latin typeface="Century Gothic" panose="020B0502020202020204" pitchFamily="34" charset="0"/>
            </a:endParaRPr>
          </a:p>
        </p:txBody>
      </p:sp>
      <p:sp>
        <p:nvSpPr>
          <p:cNvPr id="32775" name="Oval 7">
            <a:extLst>
              <a:ext uri="{FF2B5EF4-FFF2-40B4-BE49-F238E27FC236}">
                <a16:creationId xmlns:a16="http://schemas.microsoft.com/office/drawing/2014/main" id="{7F62AE4C-4FE1-4A1B-8A49-9CCB590761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84663" y="1628775"/>
            <a:ext cx="3600450" cy="1366838"/>
          </a:xfrm>
          <a:prstGeom prst="ellipse">
            <a:avLst/>
          </a:prstGeom>
          <a:solidFill>
            <a:schemeClr val="bg1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pt-PT" altLang="pt-PT"/>
          </a:p>
        </p:txBody>
      </p:sp>
      <p:sp>
        <p:nvSpPr>
          <p:cNvPr id="32773" name="Text Box 5">
            <a:extLst>
              <a:ext uri="{FF2B5EF4-FFF2-40B4-BE49-F238E27FC236}">
                <a16:creationId xmlns:a16="http://schemas.microsoft.com/office/drawing/2014/main" id="{C93BD544-53A8-42D1-A3BC-0DD3B2B383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59338" y="1844675"/>
            <a:ext cx="2879725" cy="915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PT" altLang="pt-PT"/>
              <a:t>O Governo Provisório começou imediatamente a preparar </a:t>
            </a:r>
            <a:r>
              <a:rPr lang="pt-PT" altLang="pt-PT" b="1">
                <a:solidFill>
                  <a:srgbClr val="FF0000"/>
                </a:solidFill>
              </a:rPr>
              <a:t>eleições</a:t>
            </a:r>
            <a:r>
              <a:rPr lang="pt-PT" altLang="pt-PT">
                <a:solidFill>
                  <a:srgbClr val="FF0000"/>
                </a:solidFill>
              </a:rPr>
              <a:t>…</a:t>
            </a:r>
          </a:p>
        </p:txBody>
      </p:sp>
      <p:sp>
        <p:nvSpPr>
          <p:cNvPr id="32774" name="Text Box 6">
            <a:extLst>
              <a:ext uri="{FF2B5EF4-FFF2-40B4-BE49-F238E27FC236}">
                <a16:creationId xmlns:a16="http://schemas.microsoft.com/office/drawing/2014/main" id="{682165F1-FB93-4CEE-AA33-1188FCDA77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16013" y="1412875"/>
            <a:ext cx="273526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PT" altLang="pt-PT" b="1"/>
              <a:t>Após a</a:t>
            </a:r>
            <a:r>
              <a:rPr lang="pt-PT" altLang="pt-PT"/>
              <a:t> </a:t>
            </a:r>
            <a:r>
              <a:rPr lang="pt-PT" altLang="pt-PT" b="1">
                <a:solidFill>
                  <a:srgbClr val="FF0000"/>
                </a:solidFill>
              </a:rPr>
              <a:t>REVOLUÇÃO</a:t>
            </a:r>
          </a:p>
        </p:txBody>
      </p:sp>
      <p:sp>
        <p:nvSpPr>
          <p:cNvPr id="32776" name="Oval 8">
            <a:extLst>
              <a:ext uri="{FF2B5EF4-FFF2-40B4-BE49-F238E27FC236}">
                <a16:creationId xmlns:a16="http://schemas.microsoft.com/office/drawing/2014/main" id="{D6885A38-4096-44C7-91C6-F28FA74115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31913" y="2492375"/>
            <a:ext cx="2303462" cy="136842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pt-PT" altLang="pt-PT"/>
              <a:t>Formaram-se as</a:t>
            </a:r>
          </a:p>
          <a:p>
            <a:pPr algn="ctr" eaLnBrk="1" hangingPunct="1"/>
            <a:r>
              <a:rPr lang="pt-PT" altLang="pt-PT"/>
              <a:t> </a:t>
            </a:r>
            <a:r>
              <a:rPr lang="pt-PT" altLang="pt-PT" b="1">
                <a:solidFill>
                  <a:srgbClr val="FF0000"/>
                </a:solidFill>
              </a:rPr>
              <a:t>Cortes</a:t>
            </a:r>
          </a:p>
          <a:p>
            <a:pPr algn="ctr" eaLnBrk="1" hangingPunct="1"/>
            <a:r>
              <a:rPr lang="pt-PT" altLang="pt-PT">
                <a:solidFill>
                  <a:srgbClr val="FF0000"/>
                </a:solidFill>
              </a:rPr>
              <a:t> </a:t>
            </a:r>
            <a:r>
              <a:rPr lang="pt-PT" altLang="pt-PT" b="1">
                <a:solidFill>
                  <a:srgbClr val="FF0000"/>
                </a:solidFill>
              </a:rPr>
              <a:t>Constituintes</a:t>
            </a:r>
            <a:r>
              <a:rPr lang="pt-PT" altLang="pt-PT"/>
              <a:t>…</a:t>
            </a:r>
          </a:p>
        </p:txBody>
      </p:sp>
      <p:sp>
        <p:nvSpPr>
          <p:cNvPr id="32777" name="Oval 9">
            <a:extLst>
              <a:ext uri="{FF2B5EF4-FFF2-40B4-BE49-F238E27FC236}">
                <a16:creationId xmlns:a16="http://schemas.microsoft.com/office/drawing/2014/main" id="{2FAA4940-68FD-467F-B26A-1E535C9536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21063" y="3473450"/>
            <a:ext cx="4175125" cy="1735138"/>
          </a:xfrm>
          <a:prstGeom prst="ellipse">
            <a:avLst/>
          </a:prstGeom>
          <a:solidFill>
            <a:schemeClr val="bg1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pt-PT" altLang="pt-PT"/>
              <a:t>O objetivo era elaborar a primeira </a:t>
            </a:r>
          </a:p>
          <a:p>
            <a:pPr algn="ctr" eaLnBrk="1" hangingPunct="1"/>
            <a:r>
              <a:rPr lang="pt-PT" altLang="pt-PT" b="1">
                <a:solidFill>
                  <a:srgbClr val="FF0000"/>
                </a:solidFill>
              </a:rPr>
              <a:t>Constituição Portuguesa</a:t>
            </a:r>
            <a:r>
              <a:rPr lang="pt-PT" altLang="pt-PT" b="1"/>
              <a:t>…</a:t>
            </a:r>
          </a:p>
        </p:txBody>
      </p:sp>
      <p:pic>
        <p:nvPicPr>
          <p:cNvPr id="32786" name="Picture 18" descr="FHLP410_z">
            <a:extLst>
              <a:ext uri="{FF2B5EF4-FFF2-40B4-BE49-F238E27FC236}">
                <a16:creationId xmlns:a16="http://schemas.microsoft.com/office/drawing/2014/main" id="{6D6A5DC7-3AF6-4B4E-A4A6-F3090BEDE8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913" y="1122363"/>
            <a:ext cx="8201025" cy="498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87" name="AutoShape 19">
            <a:extLst>
              <a:ext uri="{FF2B5EF4-FFF2-40B4-BE49-F238E27FC236}">
                <a16:creationId xmlns:a16="http://schemas.microsoft.com/office/drawing/2014/main" id="{32B825CB-2518-4060-A2DD-318F854F4B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43425" y="1589088"/>
            <a:ext cx="3384550" cy="912812"/>
          </a:xfrm>
          <a:prstGeom prst="wedgeRectCallout">
            <a:avLst>
              <a:gd name="adj1" fmla="val -72861"/>
              <a:gd name="adj2" fmla="val 87690"/>
            </a:avLst>
          </a:prstGeom>
          <a:solidFill>
            <a:srgbClr val="FFCC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pt-PT" altLang="pt-PT" sz="1600" dirty="0"/>
              <a:t>O Juiz Manuel Fernandes Tomás, fundador do Sinédrio e autor das bases da Constituição de 1822.</a:t>
            </a:r>
          </a:p>
        </p:txBody>
      </p:sp>
      <p:sp>
        <p:nvSpPr>
          <p:cNvPr id="18" name="Text Box 4">
            <a:extLst>
              <a:ext uri="{FF2B5EF4-FFF2-40B4-BE49-F238E27FC236}">
                <a16:creationId xmlns:a16="http://schemas.microsoft.com/office/drawing/2014/main" id="{D130EC68-D1A9-4A33-881B-6E9F389F0B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69988" y="301625"/>
            <a:ext cx="6985000" cy="5794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pt-PT" altLang="pt-PT" sz="3200" b="1">
                <a:solidFill>
                  <a:srgbClr val="002060"/>
                </a:solidFill>
              </a:rPr>
              <a:t>As Cortes Constituintes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87B6B543-A454-4C82-8C98-15441AD01771}"/>
              </a:ext>
            </a:extLst>
          </p:cNvPr>
          <p:cNvSpPr txBox="1"/>
          <p:nvPr/>
        </p:nvSpPr>
        <p:spPr>
          <a:xfrm>
            <a:off x="3149600" y="6145213"/>
            <a:ext cx="2935288" cy="277812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pt-PT" sz="1200" b="1" dirty="0">
                <a:latin typeface="+mn-lt"/>
              </a:rPr>
              <a:t>Sessão das Cortes Constituintes em 1821</a:t>
            </a:r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20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20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2000"/>
                                        <p:tgtEl>
                                          <p:spTgt spid="32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2000"/>
                                        <p:tgtEl>
                                          <p:spTgt spid="32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8" dur="3000"/>
                                        <p:tgtEl>
                                          <p:spTgt spid="32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5" grpId="0" animBg="1"/>
      <p:bldP spid="32773" grpId="0"/>
      <p:bldP spid="32774" grpId="0"/>
      <p:bldP spid="32776" grpId="0" animBg="1"/>
      <p:bldP spid="32777" grpId="0" animBg="1"/>
      <p:bldP spid="32787" grpId="0" animBg="1"/>
      <p:bldP spid="18" grpId="0" animBg="1"/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Posição do Número do Diapositivo 4">
            <a:extLst>
              <a:ext uri="{FF2B5EF4-FFF2-40B4-BE49-F238E27FC236}">
                <a16:creationId xmlns:a16="http://schemas.microsoft.com/office/drawing/2014/main" id="{35667C2E-F875-4633-B46C-A5114C916E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1A63802-9918-40B1-8A61-5C2E900B9856}" type="slidenum">
              <a:rPr lang="en-US" altLang="pt-PT" smtClean="0"/>
              <a:pPr>
                <a:defRPr/>
              </a:pPr>
              <a:t>8</a:t>
            </a:fld>
            <a:endParaRPr lang="en-US" altLang="pt-PT"/>
          </a:p>
        </p:txBody>
      </p:sp>
      <p:pic>
        <p:nvPicPr>
          <p:cNvPr id="6" name="Picture 21" descr="FHLP409_z">
            <a:extLst>
              <a:ext uri="{FF2B5EF4-FFF2-40B4-BE49-F238E27FC236}">
                <a16:creationId xmlns:a16="http://schemas.microsoft.com/office/drawing/2014/main" id="{6E46EFC5-F661-4C5B-8ADA-5B8B72890A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038" y="1046163"/>
            <a:ext cx="3251200" cy="491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4">
            <a:extLst>
              <a:ext uri="{FF2B5EF4-FFF2-40B4-BE49-F238E27FC236}">
                <a16:creationId xmlns:a16="http://schemas.microsoft.com/office/drawing/2014/main" id="{C6A49223-922A-4F2E-8951-840FFE1497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309563"/>
            <a:ext cx="6985000" cy="5810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pt-PT" altLang="pt-PT" sz="3200" b="1">
                <a:solidFill>
                  <a:srgbClr val="002060"/>
                </a:solidFill>
              </a:rPr>
              <a:t>A Constituição de 1822</a:t>
            </a:r>
          </a:p>
        </p:txBody>
      </p:sp>
      <p:sp>
        <p:nvSpPr>
          <p:cNvPr id="9" name="Text Box 11">
            <a:extLst>
              <a:ext uri="{FF2B5EF4-FFF2-40B4-BE49-F238E27FC236}">
                <a16:creationId xmlns:a16="http://schemas.microsoft.com/office/drawing/2014/main" id="{33B970C6-8030-42A0-B6DC-C50D11BCD7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40200" y="3394075"/>
            <a:ext cx="3573463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74638" indent="-27463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PT" altLang="pt-PT"/>
              <a:t>…baseada nos princípios da </a:t>
            </a:r>
            <a:r>
              <a:rPr lang="pt-PT" altLang="pt-PT" b="1">
                <a:solidFill>
                  <a:srgbClr val="FF0000"/>
                </a:solidFill>
              </a:rPr>
              <a:t>igualdade  </a:t>
            </a:r>
            <a:r>
              <a:rPr lang="pt-PT" altLang="pt-PT"/>
              <a:t> e </a:t>
            </a:r>
            <a:r>
              <a:rPr lang="pt-PT" altLang="pt-PT" b="1">
                <a:solidFill>
                  <a:srgbClr val="FF0000"/>
                </a:solidFill>
              </a:rPr>
              <a:t>liberdade!</a:t>
            </a:r>
          </a:p>
        </p:txBody>
      </p:sp>
      <p:sp>
        <p:nvSpPr>
          <p:cNvPr id="12295" name="CaixaDeTexto 9">
            <a:extLst>
              <a:ext uri="{FF2B5EF4-FFF2-40B4-BE49-F238E27FC236}">
                <a16:creationId xmlns:a16="http://schemas.microsoft.com/office/drawing/2014/main" id="{3F34472A-6B9C-431C-9939-FAF46EE37C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2938" y="5989638"/>
            <a:ext cx="2719387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pt-PT" altLang="pt-PT" sz="1000" b="1" dirty="0">
                <a:solidFill>
                  <a:srgbClr val="002060"/>
                </a:solidFill>
              </a:rPr>
              <a:t>Capa da Constituição Portuguesa de 1822</a:t>
            </a:r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229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Posição do Número do Diapositivo 4">
            <a:extLst>
              <a:ext uri="{FF2B5EF4-FFF2-40B4-BE49-F238E27FC236}">
                <a16:creationId xmlns:a16="http://schemas.microsoft.com/office/drawing/2014/main" id="{4CAE4414-528B-4240-AA53-5F3B36AA60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B994BDC-316C-437C-81E2-2CD388BF0573}" type="slidenum">
              <a:rPr lang="en-US" altLang="pt-PT" smtClean="0"/>
              <a:pPr>
                <a:defRPr/>
              </a:pPr>
              <a:t>9</a:t>
            </a:fld>
            <a:endParaRPr lang="en-US" altLang="pt-PT"/>
          </a:p>
        </p:txBody>
      </p:sp>
      <p:pic>
        <p:nvPicPr>
          <p:cNvPr id="7" name="Picture 13" descr="Desembarque de D. João VI">
            <a:extLst>
              <a:ext uri="{FF2B5EF4-FFF2-40B4-BE49-F238E27FC236}">
                <a16:creationId xmlns:a16="http://schemas.microsoft.com/office/drawing/2014/main" id="{7CFE3384-8850-4AAE-8BFF-665ED181B1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025" y="1052513"/>
            <a:ext cx="7704138" cy="5084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5" descr="2004-06-05-01">
            <a:extLst>
              <a:ext uri="{FF2B5EF4-FFF2-40B4-BE49-F238E27FC236}">
                <a16:creationId xmlns:a16="http://schemas.microsoft.com/office/drawing/2014/main" id="{B50BF0F2-EE6C-4A81-81A3-AD56E34F09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2163" y="1211263"/>
            <a:ext cx="1997075" cy="237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Oval 16">
            <a:extLst>
              <a:ext uri="{FF2B5EF4-FFF2-40B4-BE49-F238E27FC236}">
                <a16:creationId xmlns:a16="http://schemas.microsoft.com/office/drawing/2014/main" id="{8996439D-4366-4549-AAE5-2649A08C66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35150" y="1341438"/>
            <a:ext cx="3313113" cy="1800225"/>
          </a:xfrm>
          <a:prstGeom prst="ellipse">
            <a:avLst/>
          </a:prstGeom>
          <a:solidFill>
            <a:schemeClr val="bg1"/>
          </a:solidFill>
          <a:ln w="9525">
            <a:solidFill>
              <a:srgbClr val="993300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pt-PT" altLang="pt-PT" dirty="0">
                <a:solidFill>
                  <a:srgbClr val="FF0000"/>
                </a:solidFill>
              </a:rPr>
              <a:t>D. </a:t>
            </a:r>
            <a:r>
              <a:rPr lang="pt-PT" altLang="pt-PT" dirty="0" err="1">
                <a:solidFill>
                  <a:srgbClr val="FF0000"/>
                </a:solidFill>
              </a:rPr>
              <a:t>JoãoVI</a:t>
            </a:r>
            <a:r>
              <a:rPr lang="pt-PT" altLang="pt-PT" dirty="0">
                <a:solidFill>
                  <a:srgbClr val="FF0000"/>
                </a:solidFill>
              </a:rPr>
              <a:t> </a:t>
            </a:r>
            <a:r>
              <a:rPr lang="pt-PT" altLang="pt-PT" dirty="0"/>
              <a:t>chega do Brasil,</a:t>
            </a:r>
          </a:p>
          <a:p>
            <a:pPr algn="ctr" eaLnBrk="1" hangingPunct="1"/>
            <a:r>
              <a:rPr lang="pt-PT" altLang="pt-PT" dirty="0"/>
              <a:t> em 1824, e </a:t>
            </a:r>
            <a:r>
              <a:rPr lang="pt-PT" altLang="pt-PT" dirty="0">
                <a:solidFill>
                  <a:srgbClr val="FF0000"/>
                </a:solidFill>
              </a:rPr>
              <a:t>jura</a:t>
            </a:r>
            <a:r>
              <a:rPr lang="pt-PT" altLang="pt-PT" dirty="0"/>
              <a:t> a 1.ª</a:t>
            </a:r>
          </a:p>
          <a:p>
            <a:pPr algn="ctr" eaLnBrk="1" hangingPunct="1"/>
            <a:r>
              <a:rPr lang="pt-PT" altLang="pt-PT" dirty="0">
                <a:solidFill>
                  <a:srgbClr val="FF0000"/>
                </a:solidFill>
              </a:rPr>
              <a:t>Constituição Portuguesa</a:t>
            </a:r>
          </a:p>
        </p:txBody>
      </p:sp>
      <p:sp>
        <p:nvSpPr>
          <p:cNvPr id="10" name="Text Box 4">
            <a:extLst>
              <a:ext uri="{FF2B5EF4-FFF2-40B4-BE49-F238E27FC236}">
                <a16:creationId xmlns:a16="http://schemas.microsoft.com/office/drawing/2014/main" id="{2D822E9E-EE41-4831-BBCD-BFE7458943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5025" y="179388"/>
            <a:ext cx="69850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pt-PT" altLang="pt-PT" sz="3200" b="1" dirty="0">
                <a:solidFill>
                  <a:srgbClr val="002060"/>
                </a:solidFill>
              </a:rPr>
              <a:t>O rei regressa do Brasil</a:t>
            </a:r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</p:bldLst>
  </p:timing>
</p:sld>
</file>

<file path=ppt/theme/theme1.xml><?xml version="1.0" encoding="utf-8"?>
<a:theme xmlns:a="http://schemas.openxmlformats.org/drawingml/2006/main" name="Modelo de apresentação de pilha de livros">
  <a:themeElements>
    <a:clrScheme name="Modelo de apresentação de pilha de livros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Modelo de apresentação de pilha de livros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Modelo de apresentação de pilha de livro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o de apresentação de pilha de livros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o de apresentação de pilha de livros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o de apresentação de pilha de livros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o de apresentação de pilha de livros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o de apresentação de pilha de livros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o de apresentação de pilha de livros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o de apresentação de pilha de livros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o de apresentação de pilha de livros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o de apresentação de pilha de livros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o de apresentação de pilha de livros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o de apresentação de pilha de livros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o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ema do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Modelo de apresentação de pilha de livros</Template>
  <TotalTime>5124</TotalTime>
  <Words>2185</Words>
  <Application>Microsoft Office PowerPoint</Application>
  <PresentationFormat>Apresentação no Ecrã (4:3)</PresentationFormat>
  <Paragraphs>280</Paragraphs>
  <Slides>28</Slides>
  <Notes>0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5</vt:i4>
      </vt:variant>
      <vt:variant>
        <vt:lpstr>Tema</vt:lpstr>
      </vt:variant>
      <vt:variant>
        <vt:i4>2</vt:i4>
      </vt:variant>
      <vt:variant>
        <vt:lpstr>Títulos dos diapositivos</vt:lpstr>
      </vt:variant>
      <vt:variant>
        <vt:i4>28</vt:i4>
      </vt:variant>
    </vt:vector>
  </HeadingPairs>
  <TitlesOfParts>
    <vt:vector size="35" baseType="lpstr">
      <vt:lpstr>Arial</vt:lpstr>
      <vt:lpstr>Calibri</vt:lpstr>
      <vt:lpstr>Calibri Light</vt:lpstr>
      <vt:lpstr>Century Gothic</vt:lpstr>
      <vt:lpstr>Tw Cen MT</vt:lpstr>
      <vt:lpstr>Modelo de apresentação de pilha de livros</vt:lpstr>
      <vt:lpstr>Tema do Office</vt:lpstr>
      <vt:lpstr>História, Geografia e Cultura dos Açores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O papel dos  Açores…</vt:lpstr>
      <vt:lpstr>Evolução dos acontecimentos nos Açores…</vt:lpstr>
      <vt:lpstr>Apresentação do PowerPoint</vt:lpstr>
      <vt:lpstr>Apresentação do PowerPoint</vt:lpstr>
      <vt:lpstr>Evolução dos acontecimentos nos Açores…</vt:lpstr>
      <vt:lpstr>Evolução dos acontecimentos nos Açores…</vt:lpstr>
      <vt:lpstr>Evolução dos acontecimentos nos Açores…</vt:lpstr>
      <vt:lpstr>Apresentação do PowerPoint</vt:lpstr>
      <vt:lpstr>Apresentação do PowerPoint</vt:lpstr>
      <vt:lpstr>A expedição Liberal…</vt:lpstr>
      <vt:lpstr>Apresentação do PowerPoint</vt:lpstr>
      <vt:lpstr>D Maria II – pintura de 1834</vt:lpstr>
      <vt:lpstr>Apresentação do PowerPoint</vt:lpstr>
      <vt:lpstr>Apresentação do PowerPoint</vt:lpstr>
      <vt:lpstr>Apresentação do PowerPoint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1820 e o Liberalismo</dc:title>
  <dc:subject/>
  <dc:creator>User</dc:creator>
  <cp:keywords/>
  <dc:description/>
  <cp:lastModifiedBy>Paulo Valadão</cp:lastModifiedBy>
  <cp:revision>384</cp:revision>
  <dcterms:created xsi:type="dcterms:W3CDTF">2007-11-24T14:08:27Z</dcterms:created>
  <dcterms:modified xsi:type="dcterms:W3CDTF">2019-04-26T19:35:55Z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TC011594402070</vt:lpwstr>
  </property>
</Properties>
</file>