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loo Chettan 2" panose="020B0604020202020204" charset="0"/>
      <p:regular r:id="rId11"/>
      <p:bold r:id="rId12"/>
    </p:embeddedFont>
    <p:embeddedFont>
      <p:font typeface="Baloo Chettan 2 Medium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5">
          <p15:clr>
            <a:srgbClr val="9AA0A6"/>
          </p15:clr>
        </p15:guide>
        <p15:guide id="4" orient="horz" pos="1059">
          <p15:clr>
            <a:srgbClr val="9AA0A6"/>
          </p15:clr>
        </p15:guide>
        <p15:guide id="5" orient="horz" pos="249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xlfwW+NTBpwluJiwj9qCX3Pj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  <p:guide pos="265"/>
        <p:guide orient="horz" pos="1059"/>
        <p:guide orient="horz"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a110bea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73a110bea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3a110b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73a110b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a110bea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73a110bea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ac1ad4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ac1ad4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a110bea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73a110bea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a110bea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73a110bea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a110be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73a110be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73a110bea3_0_142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73a110bea3_0_142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73a110bea3_0_142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69" cy="3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73a110bea3_0_142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73a110bea3_0_142"/>
          <p:cNvSpPr txBox="1"/>
          <p:nvPr/>
        </p:nvSpPr>
        <p:spPr>
          <a:xfrm>
            <a:off x="2137950" y="4021757"/>
            <a:ext cx="4868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73a110bea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20713"/>
            <a:ext cx="868501" cy="8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73a110bea3_0_0"/>
          <p:cNvSpPr txBox="1">
            <a:spLocks noGrp="1"/>
          </p:cNvSpPr>
          <p:nvPr>
            <p:ph type="title"/>
          </p:nvPr>
        </p:nvSpPr>
        <p:spPr>
          <a:xfrm>
            <a:off x="0" y="1414250"/>
            <a:ext cx="45369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pt-PT" b="1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b="1" dirty="0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5" name="Google Shape;65;g73a110bea3_0_0"/>
          <p:cNvSpPr txBox="1"/>
          <p:nvPr/>
        </p:nvSpPr>
        <p:spPr>
          <a:xfrm>
            <a:off x="0" y="1244400"/>
            <a:ext cx="4572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História Marítima</a:t>
            </a: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D25D4C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66" name="Google Shape;66;g73a110bea3_0_0"/>
          <p:cNvSpPr txBox="1"/>
          <p:nvPr/>
        </p:nvSpPr>
        <p:spPr>
          <a:xfrm>
            <a:off x="8064150" y="-54762"/>
            <a:ext cx="14175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38C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73a110bea3_0_0"/>
          <p:cNvSpPr txBox="1"/>
          <p:nvPr/>
        </p:nvSpPr>
        <p:spPr>
          <a:xfrm>
            <a:off x="0" y="2933725"/>
            <a:ext cx="45369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Hoje vais vestir o teu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fato de arqueólogo e descobrir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segredos arqueológicos do fundo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 tua banheira!</a:t>
            </a:r>
            <a:endParaRPr sz="2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68" name="Google Shape;68;g73a110bea3_0_0"/>
          <p:cNvPicPr preferRelativeResize="0"/>
          <p:nvPr/>
        </p:nvPicPr>
        <p:blipFill rotWithShape="1">
          <a:blip r:embed="rId4">
            <a:alphaModFix/>
          </a:blip>
          <a:srcRect t="119" b="119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73a110bea3_0_0"/>
          <p:cNvSpPr/>
          <p:nvPr/>
        </p:nvSpPr>
        <p:spPr>
          <a:xfrm>
            <a:off x="151" y="4797861"/>
            <a:ext cx="4571700" cy="34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g73a110bea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94900"/>
            <a:ext cx="4571746" cy="6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a110bea3_0_196"/>
          <p:cNvSpPr txBox="1"/>
          <p:nvPr/>
        </p:nvSpPr>
        <p:spPr>
          <a:xfrm>
            <a:off x="320575" y="534800"/>
            <a:ext cx="48159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que?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6" name="Google Shape;76;g73a110bea3_0_196"/>
          <p:cNvPicPr preferRelativeResize="0"/>
          <p:nvPr/>
        </p:nvPicPr>
        <p:blipFill rotWithShape="1">
          <a:blip r:embed="rId3">
            <a:alphaModFix/>
          </a:blip>
          <a:srcRect l="16146" t="47339" r="16153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73a110bea3_0_19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8" name="Google Shape;78;g73a110bea3_0_196"/>
          <p:cNvSpPr txBox="1"/>
          <p:nvPr/>
        </p:nvSpPr>
        <p:spPr>
          <a:xfrm>
            <a:off x="185200" y="1232250"/>
            <a:ext cx="66687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Arqueologia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é uma ciência social, que estuda os indivíduos e as sociedades humanas através de seus restos materiais  que podem ser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antropológicos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(restos humanos),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objetos imóveis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(edifícios) ou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(objetos do quotidiano)?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Arqueologia Marítima e Subaquática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estuda a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relação </a:t>
            </a:r>
            <a:b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das pessoas com o mar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através dos vestígios submersos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ou relacionados com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este elemento?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9" name="Google Shape;79;g73a110bea3_0_196"/>
          <p:cNvPicPr preferRelativeResize="0"/>
          <p:nvPr/>
        </p:nvPicPr>
        <p:blipFill rotWithShape="1">
          <a:blip r:embed="rId4">
            <a:alphaModFix/>
          </a:blip>
          <a:srcRect l="9144" t="7468" r="57287" b="23826"/>
          <a:stretch/>
        </p:blipFill>
        <p:spPr>
          <a:xfrm>
            <a:off x="6817325" y="458600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ac1ad4c8_0_1"/>
          <p:cNvSpPr txBox="1"/>
          <p:nvPr/>
        </p:nvSpPr>
        <p:spPr>
          <a:xfrm>
            <a:off x="320575" y="534800"/>
            <a:ext cx="48159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que?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5" name="Google Shape;85;g73ac1ad4c8_0_1"/>
          <p:cNvPicPr preferRelativeResize="0"/>
          <p:nvPr/>
        </p:nvPicPr>
        <p:blipFill rotWithShape="1">
          <a:blip r:embed="rId3">
            <a:alphaModFix/>
          </a:blip>
          <a:srcRect l="16146" t="47339" r="16153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73ac1ad4c8_0_1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87" name="Google Shape;87;g73ac1ad4c8_0_1"/>
          <p:cNvSpPr txBox="1"/>
          <p:nvPr/>
        </p:nvSpPr>
        <p:spPr>
          <a:xfrm>
            <a:off x="185200" y="1232250"/>
            <a:ext cx="68460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atualmente estão confirmados, em todo o arquipélago dos Açores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29 sítios subaquáticos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com mais de 100 anos?</a:t>
            </a:r>
          </a:p>
          <a:p>
            <a:pPr marL="457200" lvl="2" indent="-317500">
              <a:lnSpc>
                <a:spcPct val="115000"/>
              </a:lnSpc>
              <a:spcBef>
                <a:spcPts val="1000"/>
              </a:spcBef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além destes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naufrágios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ancoradouros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existem numerosos achados isolados e ocorrências que ainda não foram avaliadas cientificamente?</a:t>
            </a: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prospeção arqueológica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é um método científico que consiste na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observação visual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no registo de todas as ocorrências arqueológicas existentes numa determinada área?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8" name="Google Shape;88;g73ac1ad4c8_0_1"/>
          <p:cNvPicPr preferRelativeResize="0"/>
          <p:nvPr/>
        </p:nvPicPr>
        <p:blipFill rotWithShape="1">
          <a:blip r:embed="rId4">
            <a:alphaModFix/>
          </a:blip>
          <a:srcRect l="9144" t="7468" r="57287" b="23826"/>
          <a:stretch/>
        </p:blipFill>
        <p:spPr>
          <a:xfrm>
            <a:off x="6817325" y="458600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73a110bea3_0_249"/>
          <p:cNvPicPr preferRelativeResize="0"/>
          <p:nvPr/>
        </p:nvPicPr>
        <p:blipFill rotWithShape="1">
          <a:blip r:embed="rId3">
            <a:alphaModFix/>
          </a:blip>
          <a:srcRect l="16146" t="47339" r="16152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73a110bea3_0_249"/>
          <p:cNvSpPr txBox="1">
            <a:spLocks noGrp="1"/>
          </p:cNvSpPr>
          <p:nvPr>
            <p:ph type="title"/>
          </p:nvPr>
        </p:nvSpPr>
        <p:spPr>
          <a:xfrm>
            <a:off x="343250" y="555350"/>
            <a:ext cx="76452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Como não podemos mergulhar a sério no mar para fazer prospeção arqueológica, vais vestir o teu fato de arqueólogo subaquático e construir uma lupa para ampliar o que existe debaixo de água!</a:t>
            </a: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73a110bea3_0_249"/>
          <p:cNvPicPr preferRelativeResize="0"/>
          <p:nvPr/>
        </p:nvPicPr>
        <p:blipFill rotWithShape="1">
          <a:blip r:embed="rId4">
            <a:alphaModFix/>
          </a:blip>
          <a:srcRect l="52041" t="7627" r="4791" b="7627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73a110bea3_0_249"/>
          <p:cNvSpPr txBox="1"/>
          <p:nvPr/>
        </p:nvSpPr>
        <p:spPr>
          <a:xfrm>
            <a:off x="343250" y="2310275"/>
            <a:ext cx="5425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97" name="Google Shape;97;g73a110bea3_0_249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a110bea3_0_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3" name="Google Shape;103;g73a110bea3_0_304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73a110bea3_0_304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73a110bea3_0_304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73a110bea3_0_3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73a110bea3_0_304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73a110bea3_0_304"/>
          <p:cNvSpPr txBox="1"/>
          <p:nvPr/>
        </p:nvSpPr>
        <p:spPr>
          <a:xfrm>
            <a:off x="4806700" y="2244763"/>
            <a:ext cx="3977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9" name="Google Shape;109;g73a110bea3_0_304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912900" y="368800"/>
            <a:ext cx="5610225" cy="46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73a110bea3_0_304"/>
          <p:cNvSpPr txBox="1"/>
          <p:nvPr/>
        </p:nvSpPr>
        <p:spPr>
          <a:xfrm rot="180474">
            <a:off x="1123804" y="1564191"/>
            <a:ext cx="3138724" cy="26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fato de arqueólogo</a:t>
            </a: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b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(vê a atividade </a:t>
            </a:r>
            <a:r>
              <a:rPr lang="pt-PT" i="1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‘</a:t>
            </a: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No Fato de um Arqueólogo</a:t>
            </a:r>
            <a:r>
              <a:rPr lang="pt-PT" i="1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’</a:t>
            </a: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);</a:t>
            </a:r>
            <a:endParaRPr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lata sem tampa nem fundo</a:t>
            </a: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r>
              <a:rPr lang="pt-PT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(</a:t>
            </a:r>
            <a:r>
              <a:rPr lang="pt-PT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por exemplo de chocolate para o leite ou de feijão);</a:t>
            </a:r>
            <a:endParaRPr dirty="0"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saco plástico de congelação;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elástico ou fita adesiva.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73a110bea3_0_304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a110bea3_0_3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17" name="Google Shape;117;g73a110bea3_0_366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73a110bea3_0_366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73a110bea3_0_366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73a110bea3_0_366"/>
          <p:cNvPicPr preferRelativeResize="0"/>
          <p:nvPr/>
        </p:nvPicPr>
        <p:blipFill rotWithShape="1">
          <a:blip r:embed="rId5">
            <a:alphaModFix/>
          </a:blip>
          <a:srcRect t="24294"/>
          <a:stretch/>
        </p:blipFill>
        <p:spPr>
          <a:xfrm>
            <a:off x="-153225" y="735650"/>
            <a:ext cx="9446875" cy="45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73a110bea3_0_366"/>
          <p:cNvSpPr txBox="1"/>
          <p:nvPr/>
        </p:nvSpPr>
        <p:spPr>
          <a:xfrm>
            <a:off x="838597" y="3361321"/>
            <a:ext cx="23106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Prende o saco à lata com o elástico ou com a fita adesiva.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73a110bea3_0_366"/>
          <p:cNvSpPr txBox="1"/>
          <p:nvPr/>
        </p:nvSpPr>
        <p:spPr>
          <a:xfrm>
            <a:off x="787651" y="1119425"/>
            <a:ext cx="2610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Pede ajuda ao teu parceiro de mergulho para retirar o fundo da lata.</a:t>
            </a:r>
            <a:endParaRPr/>
          </a:p>
        </p:txBody>
      </p:sp>
      <p:sp>
        <p:nvSpPr>
          <p:cNvPr id="123" name="Google Shape;123;g73a110bea3_0_366"/>
          <p:cNvSpPr txBox="1"/>
          <p:nvPr/>
        </p:nvSpPr>
        <p:spPr>
          <a:xfrm>
            <a:off x="794775" y="2342336"/>
            <a:ext cx="22113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Agora, abre o saco ao meio e coloca-o sobre a lata.</a:t>
            </a:r>
            <a:endParaRPr sz="1800" b="0"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124" name="Google Shape;124;g73a110bea3_0_366"/>
          <p:cNvSpPr txBox="1"/>
          <p:nvPr/>
        </p:nvSpPr>
        <p:spPr>
          <a:xfrm>
            <a:off x="3715750" y="1140900"/>
            <a:ext cx="27741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Enche a tua banheira </a:t>
            </a:r>
            <a:b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 água e espalha pelo fundo alguns brinquedos e sementes pequenas – feijão ou grão secos, </a:t>
            </a:r>
            <a:b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por exemplo.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73a110bea3_0_366"/>
          <p:cNvSpPr txBox="1"/>
          <p:nvPr/>
        </p:nvSpPr>
        <p:spPr>
          <a:xfrm>
            <a:off x="328782" y="1067050"/>
            <a:ext cx="739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6" name="Google Shape;126;g73a110bea3_0_366"/>
          <p:cNvSpPr txBox="1"/>
          <p:nvPr/>
        </p:nvSpPr>
        <p:spPr>
          <a:xfrm>
            <a:off x="321644" y="2274625"/>
            <a:ext cx="739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7" name="Google Shape;127;g73a110bea3_0_366"/>
          <p:cNvSpPr txBox="1"/>
          <p:nvPr/>
        </p:nvSpPr>
        <p:spPr>
          <a:xfrm>
            <a:off x="328764" y="3295076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8" name="Google Shape;128;g73a110bea3_0_366"/>
          <p:cNvSpPr txBox="1"/>
          <p:nvPr/>
        </p:nvSpPr>
        <p:spPr>
          <a:xfrm>
            <a:off x="3205923" y="1091825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9" name="Google Shape;129;g73a110bea3_0_36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0" name="Google Shape;130;g73a110bea3_0_366"/>
          <p:cNvSpPr/>
          <p:nvPr/>
        </p:nvSpPr>
        <p:spPr>
          <a:xfrm>
            <a:off x="3695701" y="3191188"/>
            <a:ext cx="3492177" cy="246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 experimenta a tua l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 Medium"/>
              </a:rPr>
              <a:t>upa!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  <a:t>Pressiona ligeiramente o saco plástico sobre a água, até ganhar</a:t>
            </a:r>
            <a:br>
              <a:rPr lang="pt-PT" sz="180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</a:br>
            <a:r>
              <a:rPr lang="pt-PT" sz="180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  <a:t>uma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  <a:t>forma côncava e vê o que acontece</a:t>
            </a:r>
            <a:r>
              <a:rPr lang="pt-PT" sz="14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! </a:t>
            </a:r>
            <a:endParaRPr lang="pt-P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73a110bea3_0_366"/>
          <p:cNvSpPr txBox="1"/>
          <p:nvPr/>
        </p:nvSpPr>
        <p:spPr>
          <a:xfrm>
            <a:off x="3169045" y="2908914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3" name="Google Shape;133;g73a110bea3_0_366"/>
          <p:cNvPicPr preferRelativeResize="0"/>
          <p:nvPr/>
        </p:nvPicPr>
        <p:blipFill rotWithShape="1">
          <a:blip r:embed="rId6">
            <a:alphaModFix/>
          </a:blip>
          <a:srcRect l="40319" t="26943" b="2079"/>
          <a:stretch/>
        </p:blipFill>
        <p:spPr>
          <a:xfrm>
            <a:off x="6822836" y="311675"/>
            <a:ext cx="2719050" cy="45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583</Words>
  <Application>Microsoft Office PowerPoint</Application>
  <PresentationFormat>Apresentação no Ecrã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Baloo Chettan 2</vt:lpstr>
      <vt:lpstr>Baloo Chettan 2 Medium</vt:lpstr>
      <vt:lpstr>Simple Light</vt:lpstr>
      <vt:lpstr>Apresentação do PowerPoint</vt:lpstr>
      <vt:lpstr>Achados na tua banheira.</vt:lpstr>
      <vt:lpstr>Apresentação do PowerPoint</vt:lpstr>
      <vt:lpstr>Apresentação do PowerPoint</vt:lpstr>
      <vt:lpstr>Como não podemos mergulhar a sério no mar para fazer prospeção arqueológica, vais vestir o teu fato de arqueólogo subaquático e construir uma lupa para ampliar o que existe debaixo de água!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Alba Iglesias</cp:lastModifiedBy>
  <cp:revision>3</cp:revision>
  <dcterms:modified xsi:type="dcterms:W3CDTF">2020-12-14T11:20:34Z</dcterms:modified>
</cp:coreProperties>
</file>