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5" r:id="rId5"/>
    <p:sldId id="260" r:id="rId6"/>
    <p:sldId id="267" r:id="rId7"/>
    <p:sldId id="261" r:id="rId8"/>
    <p:sldId id="268" r:id="rId9"/>
    <p:sldId id="263" r:id="rId10"/>
    <p:sldId id="262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8080" autoAdjust="0"/>
  </p:normalViewPr>
  <p:slideViewPr>
    <p:cSldViewPr>
      <p:cViewPr>
        <p:scale>
          <a:sx n="60" d="100"/>
          <a:sy n="60" d="100"/>
        </p:scale>
        <p:origin x="-1434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80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811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924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916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67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217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6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99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5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015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22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968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1213G062MZH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16" y="1590"/>
            <a:ext cx="9141879" cy="68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2708920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dirty="0" smtClean="0">
                <a:solidFill>
                  <a:schemeClr val="bg1">
                    <a:lumMod val="75000"/>
                  </a:schemeClr>
                </a:solidFill>
                <a:latin typeface="French Script MT" pitchFamily="66" charset="0"/>
              </a:rPr>
              <a:t>1929 - 1993</a:t>
            </a:r>
            <a:endParaRPr lang="pt-PT" sz="3600" dirty="0">
              <a:solidFill>
                <a:schemeClr val="bg1">
                  <a:lumMod val="75000"/>
                </a:schemeClr>
              </a:solidFill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95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picsdigest.com/wallpapers/24_11928_oboi_odri_hepbern_v_grayscale_1400x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4" y="-17039"/>
            <a:ext cx="9126876" cy="68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635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err="1" smtClean="0">
                <a:latin typeface="Edwardian Script ITC" panose="030303020407070D0804" pitchFamily="66" charset="0"/>
              </a:rPr>
              <a:t>Em</a:t>
            </a:r>
            <a:r>
              <a:rPr lang="en-US" sz="4900" b="1" dirty="0" smtClean="0">
                <a:latin typeface="Edwardian Script ITC" panose="030303020407070D0804" pitchFamily="66" charset="0"/>
              </a:rPr>
              <a:t> 1989, </a:t>
            </a:r>
            <a:r>
              <a:rPr lang="en-US" sz="4900" b="1" dirty="0">
                <a:latin typeface="Edwardian Script ITC" panose="030303020407070D0804" pitchFamily="66" charset="0"/>
              </a:rPr>
              <a:t>Audrey Hepburn </a:t>
            </a:r>
            <a:r>
              <a:rPr lang="en-US" sz="4900" b="1" dirty="0" smtClean="0">
                <a:latin typeface="Edwardian Script ITC" panose="030303020407070D0804" pitchFamily="66" charset="0"/>
              </a:rPr>
              <a:t> </a:t>
            </a:r>
            <a:r>
              <a:rPr lang="en-US" sz="4900" b="1" dirty="0" err="1" smtClean="0">
                <a:latin typeface="Edwardian Script ITC" panose="030303020407070D0804" pitchFamily="66" charset="0"/>
              </a:rPr>
              <a:t>deixa</a:t>
            </a:r>
            <a:r>
              <a:rPr lang="en-US" sz="4900" b="1" dirty="0" smtClean="0">
                <a:latin typeface="Edwardian Script ITC" panose="030303020407070D0804" pitchFamily="66" charset="0"/>
              </a:rPr>
              <a:t> o cinema e </a:t>
            </a:r>
            <a:r>
              <a:rPr lang="en-US" sz="4900" b="1" dirty="0" err="1" smtClean="0">
                <a:latin typeface="Edwardian Script ITC" panose="030303020407070D0804" pitchFamily="66" charset="0"/>
              </a:rPr>
              <a:t>torna</a:t>
            </a:r>
            <a:r>
              <a:rPr lang="en-US" sz="4900" b="1" dirty="0" smtClean="0">
                <a:latin typeface="Edwardian Script ITC" panose="030303020407070D0804" pitchFamily="66" charset="0"/>
              </a:rPr>
              <a:t>-se </a:t>
            </a:r>
            <a:r>
              <a:rPr lang="en-US" sz="4900" b="1" dirty="0" smtClean="0">
                <a:latin typeface="Edwardian Script ITC" panose="030303020407070D0804" pitchFamily="66" charset="0"/>
              </a:rPr>
              <a:t>               </a:t>
            </a:r>
            <a:r>
              <a:rPr lang="en-US" sz="4900" b="1" dirty="0" err="1" smtClean="0">
                <a:latin typeface="Edwardian Script ITC" panose="030303020407070D0804" pitchFamily="66" charset="0"/>
              </a:rPr>
              <a:t>Embaixadora</a:t>
            </a:r>
            <a:r>
              <a:rPr lang="en-US" sz="4900" b="1" dirty="0" smtClean="0">
                <a:latin typeface="Edwardian Script ITC" panose="030303020407070D0804" pitchFamily="66" charset="0"/>
              </a:rPr>
              <a:t> </a:t>
            </a:r>
            <a:r>
              <a:rPr lang="en-US" sz="4900" b="1" dirty="0" err="1" smtClean="0">
                <a:latin typeface="Edwardian Script ITC" panose="030303020407070D0804" pitchFamily="66" charset="0"/>
              </a:rPr>
              <a:t>da</a:t>
            </a:r>
            <a:r>
              <a:rPr lang="en-US" sz="4900" b="1" dirty="0" smtClean="0">
                <a:latin typeface="Edwardian Script ITC" panose="030303020407070D0804" pitchFamily="66" charset="0"/>
              </a:rPr>
              <a:t> </a:t>
            </a:r>
            <a:r>
              <a:rPr lang="en-US" sz="4000" i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UNICEF</a:t>
            </a:r>
            <a:endParaRPr lang="ru-RU" sz="4000" i="1" dirty="0">
              <a:cs typeface="Shonar Bangla" panose="020B0502040204020203" pitchFamily="34" charset="0"/>
            </a:endParaRPr>
          </a:p>
        </p:txBody>
      </p:sp>
      <p:pic>
        <p:nvPicPr>
          <p:cNvPr id="2050" name="Picture 2" descr="D:\1\Ксюша\Презентации\одри\90373e058a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4067944" cy="28228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1\Ксюша\Презентации\одри\20090504aud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3693"/>
            <a:ext cx="3057832" cy="2000696"/>
          </a:xfrm>
          <a:prstGeom prst="rect">
            <a:avLst/>
          </a:prstGeom>
          <a:ln>
            <a:noFill/>
          </a:ln>
          <a:effectLst>
            <a:softEdge rad="31750"/>
          </a:effectLst>
          <a:scene3d>
            <a:camera prst="orthographicFront">
              <a:rot lat="0" lon="0" rev="209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\Ксюша\Презентации\одри\ec4184012f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996"/>
            <a:ext cx="3810000" cy="50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\Ксюша\Презентации\одри\загруженно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80" r="7164"/>
          <a:stretch/>
        </p:blipFill>
        <p:spPr bwMode="auto">
          <a:xfrm>
            <a:off x="2987824" y="2204864"/>
            <a:ext cx="5796136" cy="386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\Ксюша\Презентации\одри\2578a45887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80"/>
          <a:stretch/>
        </p:blipFill>
        <p:spPr bwMode="auto">
          <a:xfrm>
            <a:off x="35496" y="-1"/>
            <a:ext cx="4392488" cy="2989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1\Ксюша\Презентации\одри\77b4c17ab94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37113"/>
            <a:ext cx="3183470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91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" r="2576" b="2616"/>
          <a:stretch/>
        </p:blipFill>
        <p:spPr bwMode="auto">
          <a:xfrm flipV="1"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80720" cy="2160240"/>
          </a:xfrm>
        </p:spPr>
        <p:txBody>
          <a:bodyPr>
            <a:normAutofit fontScale="90000"/>
          </a:bodyPr>
          <a:lstStyle/>
          <a:p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2700" dirty="0" smtClean="0">
                <a:latin typeface="Script MT Bold" pitchFamily="66" charset="0"/>
              </a:rPr>
              <a:t>"I can testify to what UNICEF means to children, because I was among those who received food and medical relief right after World War II." 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3200" i="1" dirty="0" smtClean="0"/>
              <a:t/>
            </a:r>
            <a:br>
              <a:rPr lang="en-US" sz="3200" i="1" dirty="0" smtClean="0"/>
            </a:br>
            <a:r>
              <a:rPr lang="en-US" sz="4000" b="1" dirty="0" smtClean="0">
                <a:latin typeface="Script MT Bold" pitchFamily="66" charset="0"/>
              </a:rPr>
              <a:t>Audrey Hepburn Children’s Fund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3851920" y="1844824"/>
            <a:ext cx="360040" cy="57606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578" name="Picture 2" descr="Resultado de imagem para Audrey Hepburn + citações"/>
          <p:cNvPicPr>
            <a:picLocks noChangeAspect="1" noChangeArrowheads="1"/>
          </p:cNvPicPr>
          <p:nvPr/>
        </p:nvPicPr>
        <p:blipFill>
          <a:blip r:embed="rId4" cstate="print"/>
          <a:srcRect t="11760"/>
          <a:stretch>
            <a:fillRect/>
          </a:stretch>
        </p:blipFill>
        <p:spPr bwMode="auto">
          <a:xfrm>
            <a:off x="6716263" y="0"/>
            <a:ext cx="2427737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Resultado de imagem para Audrey Hepburn + quotes on solidarity"/>
          <p:cNvPicPr>
            <a:picLocks noChangeAspect="1" noChangeArrowheads="1"/>
          </p:cNvPicPr>
          <p:nvPr/>
        </p:nvPicPr>
        <p:blipFill>
          <a:blip r:embed="rId5" cstate="print"/>
          <a:srcRect b="13651"/>
          <a:stretch>
            <a:fillRect/>
          </a:stretch>
        </p:blipFill>
        <p:spPr bwMode="auto">
          <a:xfrm>
            <a:off x="2267744" y="3127305"/>
            <a:ext cx="4320480" cy="37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01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320" y="0"/>
            <a:ext cx="9154320" cy="69573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1\Ксюша\Презентации\одри\1411418503-all-stars.su-audrey-hepburn-oboi-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51" r="7263"/>
          <a:stretch/>
        </p:blipFill>
        <p:spPr bwMode="auto">
          <a:xfrm>
            <a:off x="-29093" y="7238"/>
            <a:ext cx="9154320" cy="695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3501008"/>
            <a:ext cx="3024336" cy="864096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Edwardian Script ITC" panose="030303020407070D0804" pitchFamily="66" charset="0"/>
              </a:rPr>
              <a:t>The End!</a:t>
            </a:r>
            <a:endParaRPr lang="ru-RU" sz="49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pbs.twimg.com/media/DWMLfqUWkAU8M66.jpg"/>
          <p:cNvPicPr>
            <a:picLocks noChangeAspect="1" noChangeArrowheads="1"/>
          </p:cNvPicPr>
          <p:nvPr/>
        </p:nvPicPr>
        <p:blipFill>
          <a:blip r:embed="rId3" cstate="print"/>
          <a:srcRect r="29444" b="19004"/>
          <a:stretch>
            <a:fillRect/>
          </a:stretch>
        </p:blipFill>
        <p:spPr bwMode="auto">
          <a:xfrm>
            <a:off x="6444208" y="0"/>
            <a:ext cx="2673424" cy="30689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6165304"/>
            <a:ext cx="3275856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 smtClean="0">
                <a:solidFill>
                  <a:schemeClr val="bg1"/>
                </a:solidFill>
                <a:ea typeface="+mj-ea"/>
                <a:cs typeface="+mj-cs"/>
              </a:rPr>
              <a:t>F</a:t>
            </a:r>
            <a:r>
              <a:rPr lang="en-US" sz="1000" dirty="0" err="1" smtClean="0">
                <a:solidFill>
                  <a:schemeClr val="bg1"/>
                </a:solidFill>
                <a:ea typeface="+mj-ea"/>
                <a:cs typeface="+mj-cs"/>
              </a:rPr>
              <a:t>ontes</a:t>
            </a:r>
            <a:r>
              <a:rPr lang="en-US" sz="1000" dirty="0" smtClean="0">
                <a:solidFill>
                  <a:schemeClr val="bg1"/>
                </a:solidFill>
                <a:ea typeface="+mj-ea"/>
                <a:cs typeface="+mj-cs"/>
              </a:rPr>
              <a:t>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ea typeface="+mj-ea"/>
                <a:cs typeface="+mj-cs"/>
              </a:rPr>
              <a:t>gettyimages.pt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ea typeface="+mj-ea"/>
                <a:cs typeface="+mj-cs"/>
              </a:rPr>
              <a:t>eBiografia.com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83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97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latin typeface="Edwardian Script ITC" panose="030303020407070D0804" pitchFamily="66" charset="0"/>
              </a:rPr>
              <a:t>Infância de Audrey:</a:t>
            </a:r>
            <a:endParaRPr lang="ru-RU" sz="5400" b="1" dirty="0"/>
          </a:p>
        </p:txBody>
      </p:sp>
      <p:sp>
        <p:nvSpPr>
          <p:cNvPr id="10" name="Rectângulo 9"/>
          <p:cNvSpPr/>
          <p:nvPr/>
        </p:nvSpPr>
        <p:spPr>
          <a:xfrm>
            <a:off x="251520" y="980728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Nasceu na Bélgica, em 1929; 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Filha de Joseph Anthony </a:t>
            </a:r>
            <a:r>
              <a:rPr lang="pt-PT" sz="2800" dirty="0" err="1" smtClean="0">
                <a:latin typeface="French Script MT" pitchFamily="66" charset="0"/>
              </a:rPr>
              <a:t>Ruston</a:t>
            </a:r>
            <a:r>
              <a:rPr lang="pt-PT" sz="2800" dirty="0" smtClean="0">
                <a:latin typeface="French Script MT" pitchFamily="66" charset="0"/>
              </a:rPr>
              <a:t>, banqueiro inglês e de </a:t>
            </a:r>
            <a:r>
              <a:rPr lang="pt-PT" sz="2800" dirty="0" err="1" smtClean="0">
                <a:latin typeface="French Script MT" pitchFamily="66" charset="0"/>
              </a:rPr>
              <a:t>Ella</a:t>
            </a:r>
            <a:r>
              <a:rPr lang="pt-PT" sz="2800" dirty="0" smtClean="0">
                <a:latin typeface="French Script MT" pitchFamily="66" charset="0"/>
              </a:rPr>
              <a:t> Van </a:t>
            </a:r>
            <a:r>
              <a:rPr lang="pt-PT" sz="2800" dirty="0" err="1" smtClean="0">
                <a:latin typeface="French Script MT" pitchFamily="66" charset="0"/>
              </a:rPr>
              <a:t>Heemstra</a:t>
            </a:r>
            <a:r>
              <a:rPr lang="pt-PT" sz="2800" dirty="0" smtClean="0">
                <a:latin typeface="French Script MT" pitchFamily="66" charset="0"/>
              </a:rPr>
              <a:t>, baronesa Holandesa;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Estudou num colégio interno (Inglaterra);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Sofre com o abandono do pai e frieza da mãe;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Vítima de fome e privações durante a 2ª Guerra Mundial (Holanda);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Envolveu-se na Resistência (muitos de seus parentes seriam mortos à sua frente) e participou em espetáculos clandestinos de ballet para angariar fundos. Anos mais tarde, recusaria o papel de Anne Frank no cinema;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Estudou ballet e foi modelo, até ser descoberta para o cinema (Inglaterra);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Em 1952 estreou-se na Broadway, como protagonista da peça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Gigi</a:t>
            </a:r>
            <a:r>
              <a:rPr lang="pt-PT" sz="2800" dirty="0" smtClean="0">
                <a:latin typeface="French Script MT" pitchFamily="66" charset="0"/>
              </a:rPr>
              <a:t>.</a:t>
            </a:r>
            <a:endParaRPr lang="pt-PT" sz="2800" dirty="0"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896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ru-RU" dirty="0"/>
          </a:p>
        </p:txBody>
      </p:sp>
      <p:pic>
        <p:nvPicPr>
          <p:cNvPr id="4098" name="Picture 2" descr="D:\1\Ксюша\Презентации\одри\audrey-hepburn-backgrounds_052924373-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2134"/>
            <a:ext cx="8134872" cy="457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82809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Audrey Hepburn  no ballet:</a:t>
            </a:r>
            <a:b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</a:b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- </a:t>
            </a:r>
            <a:r>
              <a:rPr lang="en-US" sz="5400" dirty="0" err="1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elegância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, </a:t>
            </a:r>
            <a:r>
              <a:rPr lang="en-US" sz="5400" dirty="0" err="1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graciosidade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 e </a:t>
            </a:r>
            <a:r>
              <a:rPr lang="en-US" sz="5400" dirty="0" err="1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postura</a:t>
            </a:r>
            <a:r>
              <a:rPr lang="en-US" sz="54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.</a:t>
            </a:r>
            <a:endParaRPr lang="ru-RU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100" name="Picture 4" descr="D:\1\Ксюша\Презентации\одри\2728769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054" y="1556792"/>
            <a:ext cx="405045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563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897" y="537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latin typeface="Edwardian Script ITC" panose="030303020407070D0804" pitchFamily="66" charset="0"/>
              </a:rPr>
              <a:t>Carreira  de  Audrey:</a:t>
            </a:r>
            <a:endParaRPr lang="ru-RU" sz="5400" b="1" dirty="0"/>
          </a:p>
        </p:txBody>
      </p:sp>
      <p:sp>
        <p:nvSpPr>
          <p:cNvPr id="4" name="Rectângulo 3"/>
          <p:cNvSpPr/>
          <p:nvPr/>
        </p:nvSpPr>
        <p:spPr>
          <a:xfrm>
            <a:off x="251520" y="1116027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É considerada um ícone de estilo e a 3ª maior lenda feminina do cinema, de acordo com o </a:t>
            </a:r>
            <a:r>
              <a:rPr lang="pt-PT" sz="2800" i="1" dirty="0" err="1" smtClean="0">
                <a:latin typeface="French Script MT" pitchFamily="66" charset="0"/>
              </a:rPr>
              <a:t>American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Film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Institute</a:t>
            </a:r>
            <a:r>
              <a:rPr lang="pt-PT" sz="2800" dirty="0" smtClean="0">
                <a:latin typeface="French Script MT" pitchFamily="66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 Foi a 3ª mulher a conseguir ganhar as quatro principais prémios do entretenimento: </a:t>
            </a:r>
            <a:r>
              <a:rPr lang="pt-PT" sz="2800" dirty="0" err="1" smtClean="0">
                <a:latin typeface="French Script MT" pitchFamily="66" charset="0"/>
              </a:rPr>
              <a:t>Emmy</a:t>
            </a:r>
            <a:r>
              <a:rPr lang="pt-PT" sz="2800" dirty="0" smtClean="0">
                <a:latin typeface="French Script MT" pitchFamily="66" charset="0"/>
              </a:rPr>
              <a:t>, </a:t>
            </a:r>
            <a:r>
              <a:rPr lang="pt-PT" sz="2800" dirty="0" err="1" smtClean="0">
                <a:latin typeface="French Script MT" pitchFamily="66" charset="0"/>
              </a:rPr>
              <a:t>Grammy</a:t>
            </a:r>
            <a:r>
              <a:rPr lang="pt-PT" sz="2800" dirty="0" smtClean="0">
                <a:latin typeface="French Script MT" pitchFamily="66" charset="0"/>
              </a:rPr>
              <a:t>, </a:t>
            </a:r>
            <a:r>
              <a:rPr lang="pt-PT" sz="2800" dirty="0" err="1" smtClean="0">
                <a:latin typeface="French Script MT" pitchFamily="66" charset="0"/>
              </a:rPr>
              <a:t>Oscar</a:t>
            </a:r>
            <a:r>
              <a:rPr lang="pt-PT" sz="2800" dirty="0" smtClean="0">
                <a:latin typeface="French Script MT" pitchFamily="66" charset="0"/>
              </a:rPr>
              <a:t> e Tony;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dirty="0" smtClean="0">
                <a:latin typeface="French Script MT" pitchFamily="66" charset="0"/>
              </a:rPr>
              <a:t>Recebe o </a:t>
            </a:r>
            <a:r>
              <a:rPr lang="pt-PT" sz="2800" dirty="0" err="1" smtClean="0">
                <a:latin typeface="French Script MT" pitchFamily="66" charset="0"/>
              </a:rPr>
              <a:t>Oscar</a:t>
            </a:r>
            <a:r>
              <a:rPr lang="pt-PT" sz="2800" dirty="0" smtClean="0">
                <a:latin typeface="French Script MT" pitchFamily="66" charset="0"/>
              </a:rPr>
              <a:t> (1953) com </a:t>
            </a:r>
            <a:r>
              <a:rPr lang="pt-PT" sz="2800" i="1" dirty="0" err="1" smtClean="0">
                <a:latin typeface="French Script MT" pitchFamily="66" charset="0"/>
              </a:rPr>
              <a:t>Roman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Holiday</a:t>
            </a:r>
            <a:r>
              <a:rPr lang="pt-PT" sz="2800" dirty="0" smtClean="0">
                <a:latin typeface="French Script MT" pitchFamily="66" charset="0"/>
              </a:rPr>
              <a:t>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i="1" dirty="0" err="1" smtClean="0">
                <a:latin typeface="French Script MT" pitchFamily="66" charset="0"/>
              </a:rPr>
              <a:t>Breakfast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at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i="1" dirty="0" err="1" smtClean="0">
                <a:latin typeface="French Script MT" pitchFamily="66" charset="0"/>
              </a:rPr>
              <a:t>Tiffany’s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dirty="0" smtClean="0">
                <a:latin typeface="French Script MT" pitchFamily="66" charset="0"/>
              </a:rPr>
              <a:t>(1961) transforma-a num ícone de moda;</a:t>
            </a:r>
          </a:p>
          <a:p>
            <a:pPr algn="just">
              <a:buFont typeface="Wingdings" pitchFamily="2" charset="2"/>
              <a:buChar char="v"/>
            </a:pPr>
            <a:r>
              <a:rPr lang="pt-PT" sz="2800" i="1" dirty="0" err="1" smtClean="0">
                <a:latin typeface="French Script MT" pitchFamily="66" charset="0"/>
              </a:rPr>
              <a:t>My</a:t>
            </a:r>
            <a:r>
              <a:rPr lang="pt-PT" sz="2800" i="1" dirty="0" smtClean="0">
                <a:latin typeface="French Script MT" pitchFamily="66" charset="0"/>
              </a:rPr>
              <a:t> Fair </a:t>
            </a:r>
            <a:r>
              <a:rPr lang="pt-PT" sz="2800" i="1" dirty="0" err="1" smtClean="0">
                <a:latin typeface="French Script MT" pitchFamily="66" charset="0"/>
              </a:rPr>
              <a:t>Lady</a:t>
            </a:r>
            <a:r>
              <a:rPr lang="pt-PT" sz="2800" i="1" dirty="0" smtClean="0">
                <a:latin typeface="French Script MT" pitchFamily="66" charset="0"/>
              </a:rPr>
              <a:t> </a:t>
            </a:r>
            <a:r>
              <a:rPr lang="pt-PT" sz="2800" dirty="0" smtClean="0">
                <a:latin typeface="French Script MT" pitchFamily="66" charset="0"/>
              </a:rPr>
              <a:t>(1963) – adaptação da peça </a:t>
            </a:r>
            <a:r>
              <a:rPr lang="pt-PT" sz="2800" i="1" dirty="0" smtClean="0">
                <a:latin typeface="French Script MT" pitchFamily="66" charset="0"/>
              </a:rPr>
              <a:t>Pigmalião</a:t>
            </a:r>
            <a:r>
              <a:rPr lang="pt-PT" sz="2800" dirty="0" smtClean="0">
                <a:latin typeface="French Script MT" pitchFamily="66" charset="0"/>
              </a:rPr>
              <a:t>, de G. B. </a:t>
            </a:r>
            <a:r>
              <a:rPr lang="pt-PT" sz="2800" dirty="0" err="1" smtClean="0">
                <a:latin typeface="French Script MT" pitchFamily="66" charset="0"/>
              </a:rPr>
              <a:t>Shaw</a:t>
            </a:r>
            <a:r>
              <a:rPr lang="pt-PT" sz="2800" dirty="0" smtClean="0">
                <a:latin typeface="French Script MT" pitchFamily="66" charset="0"/>
              </a:rPr>
              <a:t> que se baseia no mito do Pigmalião. Segundo Ovídio, Pigmalião era um escultor e rei do Chipre que se apaixonou por uma estátua que esculpira ao tentar reproduzir a mulher ideal. </a:t>
            </a:r>
            <a:endParaRPr lang="pt-PT" sz="2800" dirty="0"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1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D:\1\Ксюша\Презентации\одри\58621436_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1"/>
          <a:stretch/>
        </p:blipFill>
        <p:spPr bwMode="auto">
          <a:xfrm>
            <a:off x="5724128" y="0"/>
            <a:ext cx="3417573" cy="68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82" y="116632"/>
            <a:ext cx="6210163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 smtClean="0">
                <a:latin typeface="Edwardian Script ITC" panose="030303020407070D0804" pitchFamily="66" charset="0"/>
              </a:rPr>
              <a:t>Filmografia</a:t>
            </a:r>
            <a:r>
              <a:rPr lang="en-US" sz="5400" b="1" dirty="0" smtClean="0">
                <a:latin typeface="Edwardian Script ITC" panose="030303020407070D0804" pitchFamily="66" charset="0"/>
              </a:rPr>
              <a:t>:</a:t>
            </a:r>
            <a:endParaRPr lang="ru-RU" sz="5400" b="1" dirty="0"/>
          </a:p>
        </p:txBody>
      </p:sp>
      <p:pic>
        <p:nvPicPr>
          <p:cNvPr id="5133" name="Picture 13" descr="D:\1\Ксюша\Презентации\одри\1278757226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84" y="1391804"/>
            <a:ext cx="2905967" cy="448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cartelesmix.com/carteles/clasicos/letrav/vacacionesroma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6980" y="1632974"/>
            <a:ext cx="3104503" cy="439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1\Ксюша\Презентации\одри\kinopoisk.ru-Funny-Face-14357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7" t="3935" r="7163"/>
          <a:stretch/>
        </p:blipFill>
        <p:spPr bwMode="auto">
          <a:xfrm>
            <a:off x="373414" y="1471388"/>
            <a:ext cx="2953566" cy="4321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206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D:\1\Ксюша\Презентации\одри\1716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8368" y="1443661"/>
            <a:ext cx="2397148" cy="3368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D:\1\Ксюша\Презентации\одри\filmz.ru_f_1316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14" y="1826703"/>
            <a:ext cx="3416480" cy="438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1\Ксюша\Презентации\одри\okino.ua-love-in-the-afternoon-31367-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391804"/>
            <a:ext cx="2073884" cy="259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D:\1\Ксюша\Презентации\одри\1716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845" y="4013249"/>
            <a:ext cx="1996100" cy="280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909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1\Ксюша\Презентации\одри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" r="2576" b="2616"/>
          <a:stretch/>
        </p:blipFill>
        <p:spPr bwMode="auto">
          <a:xfrm flipV="1">
            <a:off x="0" y="-568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40960" cy="1863080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i="1" dirty="0" smtClean="0">
                <a:latin typeface="Edwardian Script ITC" panose="030303020407070D0804" pitchFamily="66" charset="0"/>
              </a:rPr>
              <a:t>My Fair Lady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3100" dirty="0" smtClean="0">
                <a:latin typeface="Edwardian Script ITC" pitchFamily="66" charset="0"/>
              </a:rPr>
              <a:t> </a:t>
            </a:r>
            <a:r>
              <a:rPr lang="en-US" sz="3100" i="1" dirty="0" smtClean="0">
                <a:latin typeface="French Script MT" pitchFamily="66" charset="0"/>
              </a:rPr>
              <a:t>A </a:t>
            </a:r>
            <a:r>
              <a:rPr lang="en-US" sz="3100" i="1" dirty="0" err="1" smtClean="0">
                <a:latin typeface="French Script MT" pitchFamily="66" charset="0"/>
              </a:rPr>
              <a:t>revista</a:t>
            </a:r>
            <a:r>
              <a:rPr lang="en-US" sz="3100" i="1" dirty="0" smtClean="0">
                <a:latin typeface="French Script MT" pitchFamily="66" charset="0"/>
              </a:rPr>
              <a:t> Time </a:t>
            </a:r>
            <a:r>
              <a:rPr lang="en-US" sz="3100" i="1" dirty="0" err="1" smtClean="0">
                <a:latin typeface="French Script MT" pitchFamily="66" charset="0"/>
              </a:rPr>
              <a:t>lançou</a:t>
            </a:r>
            <a:r>
              <a:rPr lang="en-US" sz="3100" i="1" dirty="0" smtClean="0">
                <a:latin typeface="French Script MT" pitchFamily="66" charset="0"/>
              </a:rPr>
              <a:t> </a:t>
            </a:r>
            <a:r>
              <a:rPr lang="en-US" sz="3100" i="1" dirty="0" err="1" smtClean="0">
                <a:latin typeface="French Script MT" pitchFamily="66" charset="0"/>
              </a:rPr>
              <a:t>uma</a:t>
            </a:r>
            <a:r>
              <a:rPr lang="en-US" sz="3100" i="1" dirty="0" smtClean="0">
                <a:latin typeface="French Script MT" pitchFamily="66" charset="0"/>
              </a:rPr>
              <a:t> </a:t>
            </a:r>
            <a:r>
              <a:rPr lang="en-US" sz="3100" i="1" dirty="0" err="1" smtClean="0">
                <a:latin typeface="French Script MT" pitchFamily="66" charset="0"/>
              </a:rPr>
              <a:t>edição</a:t>
            </a:r>
            <a:r>
              <a:rPr lang="en-US" sz="3100" i="1" dirty="0" smtClean="0">
                <a:latin typeface="French Script MT" pitchFamily="66" charset="0"/>
              </a:rPr>
              <a:t> de </a:t>
            </a:r>
            <a:r>
              <a:rPr lang="en-US" sz="3100" i="1" dirty="0" err="1" smtClean="0">
                <a:latin typeface="French Script MT" pitchFamily="66" charset="0"/>
              </a:rPr>
              <a:t>homenagem</a:t>
            </a:r>
            <a:r>
              <a:rPr lang="en-US" sz="3100" i="1" dirty="0" smtClean="0">
                <a:latin typeface="French Script MT" pitchFamily="66" charset="0"/>
              </a:rPr>
              <a:t> do 50º </a:t>
            </a:r>
            <a:r>
              <a:rPr lang="en-US" sz="3100" i="1" dirty="0" err="1" smtClean="0">
                <a:latin typeface="French Script MT" pitchFamily="66" charset="0"/>
              </a:rPr>
              <a:t>aniversário</a:t>
            </a:r>
            <a:r>
              <a:rPr lang="en-US" sz="3100" i="1" dirty="0" smtClean="0">
                <a:latin typeface="French Script MT" pitchFamily="66" charset="0"/>
              </a:rPr>
              <a:t> do </a:t>
            </a:r>
            <a:r>
              <a:rPr lang="en-US" sz="3100" i="1" dirty="0" err="1" smtClean="0">
                <a:latin typeface="French Script MT" pitchFamily="66" charset="0"/>
              </a:rPr>
              <a:t>clássico</a:t>
            </a:r>
            <a:r>
              <a:rPr lang="en-US" sz="3100" i="1" dirty="0" smtClean="0">
                <a:latin typeface="French Script MT" pitchFamily="66" charset="0"/>
              </a:rPr>
              <a:t> – </a:t>
            </a:r>
            <a:r>
              <a:rPr lang="en-US" sz="3100" i="1" dirty="0" err="1" smtClean="0">
                <a:latin typeface="French Script MT" pitchFamily="66" charset="0"/>
              </a:rPr>
              <a:t>mas</a:t>
            </a:r>
            <a:r>
              <a:rPr lang="en-US" sz="3100" i="1" dirty="0" smtClean="0">
                <a:latin typeface="French Script MT" pitchFamily="66" charset="0"/>
              </a:rPr>
              <a:t> </a:t>
            </a:r>
            <a:r>
              <a:rPr lang="en-US" sz="3100" i="1" dirty="0" err="1" smtClean="0">
                <a:latin typeface="French Script MT" pitchFamily="66" charset="0"/>
              </a:rPr>
              <a:t>ainda</a:t>
            </a:r>
            <a:r>
              <a:rPr lang="en-US" sz="3100" i="1" dirty="0" smtClean="0">
                <a:latin typeface="French Script MT" pitchFamily="66" charset="0"/>
              </a:rPr>
              <a:t> </a:t>
            </a:r>
            <a:r>
              <a:rPr lang="en-US" sz="3100" i="1" dirty="0" err="1" smtClean="0">
                <a:latin typeface="French Script MT" pitchFamily="66" charset="0"/>
              </a:rPr>
              <a:t>relevante</a:t>
            </a:r>
            <a:r>
              <a:rPr lang="en-US" sz="3100" i="1" dirty="0" smtClean="0">
                <a:latin typeface="French Script MT" pitchFamily="66" charset="0"/>
              </a:rPr>
              <a:t> – </a:t>
            </a:r>
            <a:r>
              <a:rPr lang="en-US" sz="3100" i="1" dirty="0" err="1" smtClean="0">
                <a:latin typeface="French Script MT" pitchFamily="66" charset="0"/>
              </a:rPr>
              <a:t>filmeMy</a:t>
            </a:r>
            <a:r>
              <a:rPr lang="en-US" sz="3100" i="1" dirty="0" smtClean="0">
                <a:latin typeface="French Script MT" pitchFamily="66" charset="0"/>
              </a:rPr>
              <a:t> Fair Lady</a:t>
            </a:r>
            <a:r>
              <a:rPr lang="en-US" sz="3100" dirty="0" smtClean="0">
                <a:latin typeface="French Script MT" pitchFamily="66" charset="0"/>
              </a:rPr>
              <a:t>, </a:t>
            </a:r>
            <a:r>
              <a:rPr lang="en-US" sz="3100" dirty="0" err="1" smtClean="0">
                <a:latin typeface="French Script MT" pitchFamily="66" charset="0"/>
              </a:rPr>
              <a:t>defendendo</a:t>
            </a:r>
            <a:r>
              <a:rPr lang="en-US" sz="3100" dirty="0" smtClean="0">
                <a:latin typeface="French Script MT" pitchFamily="66" charset="0"/>
              </a:rPr>
              <a:t> </a:t>
            </a:r>
            <a:r>
              <a:rPr lang="en-US" sz="3100" dirty="0" err="1" smtClean="0">
                <a:latin typeface="French Script MT" pitchFamily="66" charset="0"/>
              </a:rPr>
              <a:t>que</a:t>
            </a:r>
            <a:r>
              <a:rPr lang="en-US" sz="3100" dirty="0" smtClean="0">
                <a:latin typeface="French Script MT" pitchFamily="66" charset="0"/>
              </a:rPr>
              <a:t> Eliza </a:t>
            </a:r>
            <a:r>
              <a:rPr lang="en-US" sz="3100" dirty="0" err="1" smtClean="0">
                <a:latin typeface="French Script MT" pitchFamily="66" charset="0"/>
              </a:rPr>
              <a:t>representa</a:t>
            </a:r>
            <a:r>
              <a:rPr lang="en-US" sz="3100" dirty="0" smtClean="0">
                <a:latin typeface="French Script MT" pitchFamily="66" charset="0"/>
              </a:rPr>
              <a:t> as </a:t>
            </a:r>
            <a:r>
              <a:rPr lang="en-US" sz="3100" dirty="0" err="1" smtClean="0">
                <a:latin typeface="French Script MT" pitchFamily="66" charset="0"/>
              </a:rPr>
              <a:t>mulheres</a:t>
            </a:r>
            <a:r>
              <a:rPr lang="en-US" sz="3100" dirty="0" smtClean="0">
                <a:latin typeface="French Script MT" pitchFamily="66" charset="0"/>
              </a:rPr>
              <a:t> fortes </a:t>
            </a:r>
            <a:r>
              <a:rPr lang="en-US" sz="3100" dirty="0" err="1" smtClean="0">
                <a:latin typeface="French Script MT" pitchFamily="66" charset="0"/>
              </a:rPr>
              <a:t>que</a:t>
            </a:r>
            <a:r>
              <a:rPr lang="en-US" sz="3100" dirty="0" smtClean="0">
                <a:latin typeface="French Script MT" pitchFamily="66" charset="0"/>
              </a:rPr>
              <a:t> ‘can stand on her own.’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68379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Resultado de imagem para My Fair Lady film 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79" y="2348880"/>
            <a:ext cx="2532843" cy="344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Resultado de imagem para My Fair Lady a tribute to wom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844824"/>
            <a:ext cx="3024517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0011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0D0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pt-PT" sz="4800" dirty="0" smtClean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Edwardian Script ITC" panose="030303020407070D0804" pitchFamily="66" charset="0"/>
              </a:rPr>
              <a:t>Family is the most important thing in life!</a:t>
            </a:r>
            <a:r>
              <a:rPr lang="pt-PT" sz="4800" dirty="0" smtClean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ru-RU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146" name="Picture 2" descr="D:\1\Ксюша\Презентации\одри\12c8ebfe5b8d7e8d7b5a66516aef7b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122"/>
          <a:stretch/>
        </p:blipFill>
        <p:spPr bwMode="auto">
          <a:xfrm>
            <a:off x="2692869" y="3212976"/>
            <a:ext cx="3758262" cy="362837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1\Ксюша\Презентации\одри\619e86bb52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2707500" cy="33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1\Ксюша\Презентации\одри\6_4e4a40590b2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80391"/>
            <a:ext cx="3203848" cy="3462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89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audrey-hepburn-fashion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9" r="20988"/>
          <a:stretch/>
        </p:blipFill>
        <p:spPr bwMode="auto">
          <a:xfrm>
            <a:off x="-5129" y="0"/>
            <a:ext cx="91491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Edwardian Script ITC" panose="030303020407070D0804" pitchFamily="66" charset="0"/>
              </a:rPr>
              <a:t>Audrey – </a:t>
            </a:r>
            <a:r>
              <a:rPr lang="en-US" sz="4800" b="1" dirty="0" err="1" smtClean="0">
                <a:latin typeface="Edwardian Script ITC" panose="030303020407070D0804" pitchFamily="66" charset="0"/>
              </a:rPr>
              <a:t>ícone</a:t>
            </a:r>
            <a:r>
              <a:rPr lang="en-US" sz="4800" b="1" dirty="0" smtClean="0">
                <a:latin typeface="Edwardian Script ITC" panose="030303020407070D0804" pitchFamily="66" charset="0"/>
              </a:rPr>
              <a:t> de </a:t>
            </a:r>
            <a:r>
              <a:rPr lang="en-US" sz="4800" b="1" dirty="0" err="1" smtClean="0">
                <a:latin typeface="Edwardian Script ITC" panose="030303020407070D0804" pitchFamily="66" charset="0"/>
              </a:rPr>
              <a:t>moda</a:t>
            </a:r>
            <a:r>
              <a:rPr lang="en-US" sz="4800" b="1" dirty="0" smtClean="0">
                <a:latin typeface="Edwardian Script ITC" panose="030303020407070D0804" pitchFamily="66" charset="0"/>
              </a:rPr>
              <a:t>: </a:t>
            </a:r>
            <a:endParaRPr lang="ru-RU" sz="4800" b="1" dirty="0"/>
          </a:p>
        </p:txBody>
      </p:sp>
      <p:pic>
        <p:nvPicPr>
          <p:cNvPr id="1033" name="Picture 9" descr="D:\1\Ксюша\Презентации\одри\6_4e4b956e7a7f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45"/>
          <a:stretch>
            <a:fillRect/>
          </a:stretch>
        </p:blipFill>
        <p:spPr bwMode="auto">
          <a:xfrm>
            <a:off x="0" y="2636912"/>
            <a:ext cx="3204387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\Ксюша\Презентации\одри\6_4e4b958da19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019" y="2492896"/>
            <a:ext cx="3365981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Resultado de imagem para Audrey Hepburn + citaçõ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861048"/>
            <a:ext cx="2996953" cy="299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781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Ксюша\Презентации\одри\audrey-hepburn-fashion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9" r="20988"/>
          <a:stretch/>
        </p:blipFill>
        <p:spPr bwMode="auto">
          <a:xfrm>
            <a:off x="-5129" y="0"/>
            <a:ext cx="91491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5129" y="0"/>
            <a:ext cx="9149129" cy="6858000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endParaRPr lang="pt-PT" sz="280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endParaRPr lang="pt-PT" sz="280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endParaRPr lang="pt-PT" sz="2800" dirty="0" smtClean="0">
              <a:solidFill>
                <a:schemeClr val="tx1"/>
              </a:solidFill>
              <a:latin typeface="French Script MT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“Ela tornou-se um ícone por romper com a estética da Hollywood glamourosa, das mulheres corpulentas.”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“Ela sai um pouco da questão da mulher como um símbolo sexual, muito presente no período pós-guerra, e resgata a questão da qualidade artística.”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“Dentro de uma dimensão política, ela representa a figura de uma mulher forte, que veio de um contexto difícil, fugiu de uma invasão nazista. Apesar de ela trazer essa imagem de feminilidade e fragilidade, ela era muito dona de si, o que rompeu também padrões estéticos da época.”</a:t>
            </a:r>
          </a:p>
          <a:p>
            <a:pPr>
              <a:buFont typeface="Wingdings" pitchFamily="2" charset="2"/>
              <a:buChar char="v"/>
            </a:pP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 Entre as peças imortalizadas pela artista, estão os óculos </a:t>
            </a:r>
            <a:r>
              <a:rPr lang="pt-PT" sz="2800" dirty="0" err="1" smtClean="0">
                <a:solidFill>
                  <a:schemeClr val="tx1"/>
                </a:solidFill>
                <a:latin typeface="French Script MT" pitchFamily="66" charset="0"/>
              </a:rPr>
              <a:t>Wayfarer</a:t>
            </a: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, o colar de pérolas, o estilo </a:t>
            </a:r>
            <a:r>
              <a:rPr lang="pt-PT" sz="2800" i="1" dirty="0" err="1" smtClean="0">
                <a:solidFill>
                  <a:schemeClr val="tx1"/>
                </a:solidFill>
                <a:latin typeface="French Script MT" pitchFamily="66" charset="0"/>
              </a:rPr>
              <a:t>navy</a:t>
            </a: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 casual e o </a:t>
            </a:r>
            <a:r>
              <a:rPr lang="pt-PT" sz="2800" i="1" dirty="0" err="1" smtClean="0">
                <a:solidFill>
                  <a:schemeClr val="tx1"/>
                </a:solidFill>
                <a:latin typeface="French Script MT" pitchFamily="66" charset="0"/>
              </a:rPr>
              <a:t>little</a:t>
            </a:r>
            <a:r>
              <a:rPr lang="pt-PT" sz="2800" i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pt-PT" sz="2800" i="1" dirty="0" err="1" smtClean="0">
                <a:solidFill>
                  <a:schemeClr val="tx1"/>
                </a:solidFill>
                <a:latin typeface="French Script MT" pitchFamily="66" charset="0"/>
              </a:rPr>
              <a:t>black</a:t>
            </a:r>
            <a:r>
              <a:rPr lang="pt-PT" sz="2800" i="1" dirty="0" smtClean="0">
                <a:solidFill>
                  <a:schemeClr val="tx1"/>
                </a:solidFill>
                <a:latin typeface="French Script MT" pitchFamily="66" charset="0"/>
              </a:rPr>
              <a:t> </a:t>
            </a:r>
            <a:r>
              <a:rPr lang="pt-PT" sz="2800" i="1" dirty="0" err="1" smtClean="0">
                <a:solidFill>
                  <a:schemeClr val="tx1"/>
                </a:solidFill>
                <a:latin typeface="French Script MT" pitchFamily="66" charset="0"/>
              </a:rPr>
              <a:t>dress</a:t>
            </a:r>
            <a:r>
              <a:rPr lang="pt-PT" sz="2800" i="1" dirty="0" smtClean="0">
                <a:solidFill>
                  <a:schemeClr val="tx1"/>
                </a:solidFill>
                <a:latin typeface="French Script MT" pitchFamily="66" charset="0"/>
              </a:rPr>
              <a:t> (musa de Givenchy)</a:t>
            </a:r>
            <a:r>
              <a:rPr lang="pt-PT" sz="2800" dirty="0" smtClean="0">
                <a:solidFill>
                  <a:schemeClr val="tx1"/>
                </a:solidFill>
                <a:latin typeface="French Script MT" pitchFamily="66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pt-PT" dirty="0" smtClean="0"/>
          </a:p>
          <a:p>
            <a:pPr algn="ctr"/>
            <a:endParaRPr lang="pt-PT" dirty="0" smtClean="0"/>
          </a:p>
          <a:p>
            <a:pPr algn="ctr"/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251520" y="125760"/>
            <a:ext cx="8445624" cy="11430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Edwardian Script ITC" panose="030303020407070D0804" pitchFamily="66" charset="0"/>
              </a:rPr>
              <a:t>Audrey – </a:t>
            </a:r>
            <a:r>
              <a:rPr lang="en-US" sz="4800" b="1" dirty="0" err="1" smtClean="0">
                <a:latin typeface="Edwardian Script ITC" panose="030303020407070D0804" pitchFamily="66" charset="0"/>
              </a:rPr>
              <a:t>ícone</a:t>
            </a:r>
            <a:r>
              <a:rPr lang="en-US" sz="4800" b="1" dirty="0" smtClean="0">
                <a:latin typeface="Edwardian Script ITC" panose="030303020407070D0804" pitchFamily="66" charset="0"/>
              </a:rPr>
              <a:t> de </a:t>
            </a:r>
            <a:r>
              <a:rPr lang="en-US" sz="4800" b="1" dirty="0" err="1" smtClean="0">
                <a:latin typeface="Edwardian Script ITC" panose="030303020407070D0804" pitchFamily="66" charset="0"/>
              </a:rPr>
              <a:t>moda</a:t>
            </a:r>
            <a:r>
              <a:rPr lang="en-US" sz="4800" b="1" dirty="0" smtClean="0">
                <a:latin typeface="Edwardian Script ITC" panose="030303020407070D0804" pitchFamily="66" charset="0"/>
              </a:rPr>
              <a:t>: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72781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207</Words>
  <Application>Microsoft Office PowerPoint</Application>
  <PresentationFormat>Apresentação no Ecrã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Тема Office</vt:lpstr>
      <vt:lpstr>Diapositivo 1</vt:lpstr>
      <vt:lpstr>Infância de Audrey:</vt:lpstr>
      <vt:lpstr>Audrey Hepburn  no ballet: - elegância, graciosidade e postura.</vt:lpstr>
      <vt:lpstr>Carreira  de  Audrey:</vt:lpstr>
      <vt:lpstr>Filmografia:</vt:lpstr>
      <vt:lpstr>My Fair Lady  A revista Time lançou uma edição de homenagem do 50º aniversário do clássico – mas ainda relevante – filmeMy Fair Lady, defendendo que Eliza representa as mulheres fortes que ‘can stand on her own.’</vt:lpstr>
      <vt:lpstr>“Family is the most important thing in life!”</vt:lpstr>
      <vt:lpstr>Audrey – ícone de moda: </vt:lpstr>
      <vt:lpstr>Audrey – ícone de moda: </vt:lpstr>
      <vt:lpstr>Em 1989, Audrey Hepburn  deixa o cinema e torna-se                Embaixadora da UNICEF</vt:lpstr>
      <vt:lpstr>   "I can testify to what UNICEF means to children, because I was among those who received food and medical relief right after World War II."    Audrey Hepburn Children’s Fund </vt:lpstr>
      <vt:lpstr>The End!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Utilizador do Windows</cp:lastModifiedBy>
  <cp:revision>60</cp:revision>
  <dcterms:created xsi:type="dcterms:W3CDTF">2015-11-29T10:56:59Z</dcterms:created>
  <dcterms:modified xsi:type="dcterms:W3CDTF">2021-12-15T19:29:42Z</dcterms:modified>
</cp:coreProperties>
</file>