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5" r:id="rId5"/>
    <p:sldId id="260" r:id="rId6"/>
    <p:sldId id="267" r:id="rId7"/>
    <p:sldId id="261" r:id="rId8"/>
    <p:sldId id="268" r:id="rId9"/>
    <p:sldId id="263" r:id="rId10"/>
    <p:sldId id="262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8080" autoAdjust="0"/>
  </p:normalViewPr>
  <p:slideViewPr>
    <p:cSldViewPr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8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1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2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1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6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5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1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2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96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\Ксюша\Презентации\одри\1213G062MZH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6" y="1590"/>
            <a:ext cx="9141879" cy="68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2708920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chemeClr val="bg1">
                    <a:lumMod val="75000"/>
                  </a:schemeClr>
                </a:solidFill>
                <a:latin typeface="French Script MT" pitchFamily="66" charset="0"/>
              </a:rPr>
              <a:t>1929 - 1993</a:t>
            </a:r>
          </a:p>
        </p:txBody>
      </p:sp>
    </p:spTree>
    <p:extLst>
      <p:ext uri="{BB962C8B-B14F-4D97-AF65-F5344CB8AC3E}">
        <p14:creationId xmlns:p14="http://schemas.microsoft.com/office/powerpoint/2010/main" val="40929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picsdigest.com/wallpapers/24_11928_oboi_odri_hepbern_v_grayscale_1400x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-17039"/>
            <a:ext cx="9126876" cy="68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129" y="0"/>
            <a:ext cx="9149129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635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>
                <a:latin typeface="Edwardian Script ITC" panose="030303020407070D0804" pitchFamily="66" charset="0"/>
              </a:rPr>
              <a:t>Em</a:t>
            </a:r>
            <a:r>
              <a:rPr lang="en-US" sz="4900" b="1" dirty="0">
                <a:latin typeface="Edwardian Script ITC" panose="030303020407070D0804" pitchFamily="66" charset="0"/>
              </a:rPr>
              <a:t> 1989, Audrey Hepburn  </a:t>
            </a:r>
            <a:r>
              <a:rPr lang="en-US" sz="4900" b="1" dirty="0" err="1">
                <a:latin typeface="Edwardian Script ITC" panose="030303020407070D0804" pitchFamily="66" charset="0"/>
              </a:rPr>
              <a:t>deixa</a:t>
            </a:r>
            <a:r>
              <a:rPr lang="en-US" sz="4900" b="1" dirty="0">
                <a:latin typeface="Edwardian Script ITC" panose="030303020407070D0804" pitchFamily="66" charset="0"/>
              </a:rPr>
              <a:t> o cinema e </a:t>
            </a:r>
            <a:r>
              <a:rPr lang="en-US" sz="4900" b="1" dirty="0" err="1">
                <a:latin typeface="Edwardian Script ITC" panose="030303020407070D0804" pitchFamily="66" charset="0"/>
              </a:rPr>
              <a:t>torna</a:t>
            </a:r>
            <a:r>
              <a:rPr lang="en-US" sz="4900" b="1" dirty="0">
                <a:latin typeface="Edwardian Script ITC" panose="030303020407070D0804" pitchFamily="66" charset="0"/>
              </a:rPr>
              <a:t>-se                </a:t>
            </a:r>
            <a:r>
              <a:rPr lang="en-US" sz="4900" b="1" dirty="0" err="1">
                <a:latin typeface="Edwardian Script ITC" panose="030303020407070D0804" pitchFamily="66" charset="0"/>
              </a:rPr>
              <a:t>Embaixadora</a:t>
            </a:r>
            <a:r>
              <a:rPr lang="en-US" sz="4900" b="1" dirty="0">
                <a:latin typeface="Edwardian Script ITC" panose="030303020407070D0804" pitchFamily="66" charset="0"/>
              </a:rPr>
              <a:t> </a:t>
            </a:r>
            <a:r>
              <a:rPr lang="en-US" sz="4900" b="1" dirty="0" err="1">
                <a:latin typeface="Edwardian Script ITC" panose="030303020407070D0804" pitchFamily="66" charset="0"/>
              </a:rPr>
              <a:t>da</a:t>
            </a:r>
            <a:r>
              <a:rPr lang="en-US" sz="4900" b="1" dirty="0">
                <a:latin typeface="Edwardian Script ITC" panose="030303020407070D0804" pitchFamily="66" charset="0"/>
              </a:rPr>
              <a:t> </a:t>
            </a:r>
            <a:r>
              <a:rPr lang="en-US" sz="4000" i="1" dirty="0">
                <a:latin typeface="Shonar Bangla" panose="020B0502040204020203" pitchFamily="34" charset="0"/>
                <a:cs typeface="Shonar Bangla" panose="020B0502040204020203" pitchFamily="34" charset="0"/>
              </a:rPr>
              <a:t>UNICEF</a:t>
            </a:r>
            <a:endParaRPr lang="ru-RU" sz="4000" i="1" dirty="0">
              <a:cs typeface="Shonar Bangla" panose="020B0502040204020203" pitchFamily="34" charset="0"/>
            </a:endParaRPr>
          </a:p>
        </p:txBody>
      </p:sp>
      <p:pic>
        <p:nvPicPr>
          <p:cNvPr id="2050" name="Picture 2" descr="D:\1\Ксюша\Презентации\одри\90373e058a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4067944" cy="28228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\Ксюша\Презентации\одри\20090504aud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93693"/>
            <a:ext cx="3057832" cy="2000696"/>
          </a:xfrm>
          <a:prstGeom prst="rect">
            <a:avLst/>
          </a:prstGeom>
          <a:ln>
            <a:noFill/>
          </a:ln>
          <a:effectLst>
            <a:softEdge rad="31750"/>
          </a:effectLst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1\Ксюша\Презентации\одри\ec4184012f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996"/>
            <a:ext cx="3810000" cy="508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1\Ксюша\Презентации\одри\загруженное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r="7164"/>
          <a:stretch/>
        </p:blipFill>
        <p:spPr bwMode="auto">
          <a:xfrm>
            <a:off x="2987824" y="2204864"/>
            <a:ext cx="5796136" cy="386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\Ксюша\Презентации\одри\2578a45887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0"/>
          <a:stretch/>
        </p:blipFill>
        <p:spPr bwMode="auto">
          <a:xfrm>
            <a:off x="35496" y="-1"/>
            <a:ext cx="4392488" cy="2989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\Ксюша\Презентации\одри\77b4c17ab94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3"/>
            <a:ext cx="3183470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1\Ксюша\Презентации\одр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7" r="2576" b="2616"/>
          <a:stretch/>
        </p:blipFill>
        <p:spPr bwMode="auto">
          <a:xfrm flipV="1"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480720" cy="2160240"/>
          </a:xfrm>
        </p:spPr>
        <p:txBody>
          <a:bodyPr>
            <a:normAutofit fontScale="90000"/>
          </a:bodyPr>
          <a:lstStyle/>
          <a:p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r>
              <a:rPr lang="en-US" sz="2700" dirty="0">
                <a:latin typeface="Script MT Bold" pitchFamily="66" charset="0"/>
              </a:rPr>
              <a:t>"I can testify to what UNICEF means to children, because I was among those who received food and medical relief right after World War II." </a:t>
            </a: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r>
              <a:rPr lang="en-US" sz="4000" b="1" dirty="0">
                <a:latin typeface="Script MT Bold" pitchFamily="66" charset="0"/>
              </a:rPr>
              <a:t>Audrey Hepburn Children’s Fund</a:t>
            </a:r>
            <a:br>
              <a:rPr lang="en-US" sz="3200" i="1" dirty="0"/>
            </a:br>
            <a:endParaRPr lang="ru-RU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3851920" y="1844824"/>
            <a:ext cx="360040" cy="5760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578" name="Picture 2" descr="Resultado de imagem para Audrey Hepburn + citações"/>
          <p:cNvPicPr>
            <a:picLocks noChangeAspect="1" noChangeArrowheads="1"/>
          </p:cNvPicPr>
          <p:nvPr/>
        </p:nvPicPr>
        <p:blipFill>
          <a:blip r:embed="rId4" cstate="print"/>
          <a:srcRect t="11760"/>
          <a:stretch>
            <a:fillRect/>
          </a:stretch>
        </p:blipFill>
        <p:spPr bwMode="auto">
          <a:xfrm>
            <a:off x="6716263" y="0"/>
            <a:ext cx="242773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Resultado de imagem para Audrey Hepburn + quotes on solidarity"/>
          <p:cNvPicPr>
            <a:picLocks noChangeAspect="1" noChangeArrowheads="1"/>
          </p:cNvPicPr>
          <p:nvPr/>
        </p:nvPicPr>
        <p:blipFill>
          <a:blip r:embed="rId5" cstate="print"/>
          <a:srcRect b="13651"/>
          <a:stretch>
            <a:fillRect/>
          </a:stretch>
        </p:blipFill>
        <p:spPr bwMode="auto">
          <a:xfrm>
            <a:off x="2267744" y="3127305"/>
            <a:ext cx="4320480" cy="373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1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320" y="0"/>
            <a:ext cx="9154320" cy="6957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1\Ксюша\Презентации\одри\1411418503-all-stars.su-audrey-hepburn-oboi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r="7263"/>
          <a:stretch/>
        </p:blipFill>
        <p:spPr bwMode="auto">
          <a:xfrm>
            <a:off x="-29093" y="7238"/>
            <a:ext cx="9154320" cy="69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3501008"/>
            <a:ext cx="3024336" cy="864096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  <a:latin typeface="Edwardian Script ITC" panose="030303020407070D0804" pitchFamily="66" charset="0"/>
              </a:rPr>
              <a:t>The End!</a:t>
            </a:r>
            <a:endParaRPr lang="ru-RU" sz="49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pbs.twimg.com/media/DWMLfqUWkAU8M66.jpg"/>
          <p:cNvPicPr>
            <a:picLocks noChangeAspect="1" noChangeArrowheads="1"/>
          </p:cNvPicPr>
          <p:nvPr/>
        </p:nvPicPr>
        <p:blipFill>
          <a:blip r:embed="rId3" cstate="print"/>
          <a:srcRect r="29444" b="19004"/>
          <a:stretch>
            <a:fillRect/>
          </a:stretch>
        </p:blipFill>
        <p:spPr bwMode="auto">
          <a:xfrm>
            <a:off x="6444208" y="0"/>
            <a:ext cx="2673424" cy="30689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68144" y="6165304"/>
            <a:ext cx="32758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chemeClr val="bg1"/>
                </a:solidFill>
                <a:ea typeface="+mj-ea"/>
                <a:cs typeface="+mj-cs"/>
              </a:rPr>
              <a:t>Fontes</a:t>
            </a:r>
            <a:r>
              <a:rPr lang="en-US" sz="1000" dirty="0">
                <a:solidFill>
                  <a:schemeClr val="bg1"/>
                </a:solidFill>
                <a:ea typeface="+mj-ea"/>
                <a:cs typeface="+mj-cs"/>
              </a:rPr>
              <a:t>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ea typeface="+mj-ea"/>
                <a:cs typeface="+mj-cs"/>
              </a:rPr>
              <a:t>gettyimages.pt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ea typeface="+mj-ea"/>
                <a:cs typeface="+mj-cs"/>
              </a:rPr>
              <a:t>eBiografia.com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18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1\Ксюша\Презентации\одр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7" r="2576" b="2616"/>
          <a:stretch/>
        </p:blipFill>
        <p:spPr bwMode="auto">
          <a:xfrm flipV="1">
            <a:off x="0" y="-568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97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Edwardian Script ITC" panose="030303020407070D0804" pitchFamily="66" charset="0"/>
              </a:rPr>
              <a:t>Infância de Audrey:</a:t>
            </a:r>
            <a:endParaRPr lang="ru-RU" sz="5400" b="1" dirty="0"/>
          </a:p>
        </p:txBody>
      </p:sp>
      <p:sp>
        <p:nvSpPr>
          <p:cNvPr id="10" name="Rectângulo 9"/>
          <p:cNvSpPr/>
          <p:nvPr/>
        </p:nvSpPr>
        <p:spPr>
          <a:xfrm>
            <a:off x="251520" y="980728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Nasceu na Bélgica, em 1929; 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Filha de Joseph Anthony </a:t>
            </a:r>
            <a:r>
              <a:rPr lang="pt-PT" sz="2800" dirty="0" err="1">
                <a:latin typeface="French Script MT" pitchFamily="66" charset="0"/>
              </a:rPr>
              <a:t>Ruston</a:t>
            </a:r>
            <a:r>
              <a:rPr lang="pt-PT" sz="2800" dirty="0">
                <a:latin typeface="French Script MT" pitchFamily="66" charset="0"/>
              </a:rPr>
              <a:t>, banqueiro inglês e de </a:t>
            </a:r>
            <a:r>
              <a:rPr lang="pt-PT" sz="2800" dirty="0" err="1">
                <a:latin typeface="French Script MT" pitchFamily="66" charset="0"/>
              </a:rPr>
              <a:t>Ella</a:t>
            </a:r>
            <a:r>
              <a:rPr lang="pt-PT" sz="2800" dirty="0">
                <a:latin typeface="French Script MT" pitchFamily="66" charset="0"/>
              </a:rPr>
              <a:t> Van </a:t>
            </a:r>
            <a:r>
              <a:rPr lang="pt-PT" sz="2800" dirty="0" err="1">
                <a:latin typeface="French Script MT" pitchFamily="66" charset="0"/>
              </a:rPr>
              <a:t>Heemstra</a:t>
            </a:r>
            <a:r>
              <a:rPr lang="pt-PT" sz="2800" dirty="0">
                <a:latin typeface="French Script MT" pitchFamily="66" charset="0"/>
              </a:rPr>
              <a:t>, baronesa Holandesa;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Estudou num colégio interno (Inglaterra);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Sofre com o abandono do pai e frieza da mãe;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Vítima de fome e privações durante a 2.ª Guerra Mundial (Holanda);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Envolveu-se na Resistência (muitos de seus parentes seriam mortos à sua frente) e participou em espetáculos clandestinos de </a:t>
            </a:r>
            <a:r>
              <a:rPr lang="pt-PT" sz="2800" i="1" dirty="0">
                <a:latin typeface="French Script MT" pitchFamily="66" charset="0"/>
              </a:rPr>
              <a:t>ballet</a:t>
            </a:r>
            <a:r>
              <a:rPr lang="pt-PT" sz="2800" dirty="0">
                <a:latin typeface="French Script MT" pitchFamily="66" charset="0"/>
              </a:rPr>
              <a:t> para angariar fundos. Anos mais tarde, recusaria o papel de Anne Frank no cinema;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Estudou </a:t>
            </a:r>
            <a:r>
              <a:rPr lang="pt-PT" sz="2800" i="1" dirty="0">
                <a:latin typeface="French Script MT" pitchFamily="66" charset="0"/>
              </a:rPr>
              <a:t>ballet</a:t>
            </a:r>
            <a:r>
              <a:rPr lang="pt-PT" sz="2800" dirty="0">
                <a:latin typeface="French Script MT" pitchFamily="66" charset="0"/>
              </a:rPr>
              <a:t> e foi modelo, até ser descoberta para o cinema (Inglaterra);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Em 1952, estreou-se na Broadway, como protagonista da peça</a:t>
            </a:r>
            <a:r>
              <a:rPr lang="pt-PT" sz="2800" i="1" dirty="0">
                <a:latin typeface="French Script MT" pitchFamily="66" charset="0"/>
              </a:rPr>
              <a:t> </a:t>
            </a:r>
            <a:r>
              <a:rPr lang="pt-PT" sz="2800" i="1" dirty="0" err="1">
                <a:latin typeface="French Script MT" pitchFamily="66" charset="0"/>
              </a:rPr>
              <a:t>Gigi</a:t>
            </a:r>
            <a:r>
              <a:rPr lang="pt-PT" sz="2800" dirty="0">
                <a:latin typeface="French Script MT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1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896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  <a:endParaRPr lang="ru-RU" dirty="0"/>
          </a:p>
        </p:txBody>
      </p:sp>
      <p:pic>
        <p:nvPicPr>
          <p:cNvPr id="4098" name="Picture 2" descr="D:\1\Ксюша\Презентации\одри\audrey-hepburn-backgrounds_052924373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2134"/>
            <a:ext cx="8134872" cy="45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2809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Audrey Hepburn  no ballet:</a:t>
            </a:r>
            <a:br>
              <a:rPr lang="en-US" sz="5400" dirty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</a:b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- </a:t>
            </a:r>
            <a:r>
              <a:rPr lang="en-US" sz="5400" dirty="0" err="1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elegância</a:t>
            </a: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, </a:t>
            </a:r>
            <a:r>
              <a:rPr lang="en-US" sz="5400" dirty="0" err="1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graciosidade</a:t>
            </a: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 e </a:t>
            </a:r>
            <a:r>
              <a:rPr lang="en-US" sz="5400" dirty="0" err="1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postura</a:t>
            </a: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.</a:t>
            </a:r>
            <a:endParaRPr lang="ru-RU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100" name="Picture 4" descr="D:\1\Ксюша\Презентации\одри\272876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54" y="1556792"/>
            <a:ext cx="405045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1\Ксюша\Презентации\одр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7" r="2576" b="2616"/>
          <a:stretch/>
        </p:blipFill>
        <p:spPr bwMode="auto">
          <a:xfrm flipV="1">
            <a:off x="0" y="-568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97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Edwardian Script ITC" panose="030303020407070D0804" pitchFamily="66" charset="0"/>
              </a:rPr>
              <a:t>Carreira  de  Audrey:</a:t>
            </a:r>
            <a:endParaRPr lang="ru-RU" sz="5400" b="1" dirty="0"/>
          </a:p>
        </p:txBody>
      </p:sp>
      <p:sp>
        <p:nvSpPr>
          <p:cNvPr id="4" name="Rectângulo 3"/>
          <p:cNvSpPr/>
          <p:nvPr/>
        </p:nvSpPr>
        <p:spPr>
          <a:xfrm>
            <a:off x="251520" y="1116027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É considerada um ícone de estilo e a 3.ª maior lenda feminina do cinema, de acordo com o </a:t>
            </a:r>
            <a:r>
              <a:rPr lang="pt-PT" sz="2800" i="1" dirty="0" err="1">
                <a:latin typeface="French Script MT" pitchFamily="66" charset="0"/>
              </a:rPr>
              <a:t>American</a:t>
            </a:r>
            <a:r>
              <a:rPr lang="pt-PT" sz="2800" i="1" dirty="0">
                <a:latin typeface="French Script MT" pitchFamily="66" charset="0"/>
              </a:rPr>
              <a:t> </a:t>
            </a:r>
            <a:r>
              <a:rPr lang="pt-PT" sz="2800" i="1" dirty="0" err="1">
                <a:latin typeface="French Script MT" pitchFamily="66" charset="0"/>
              </a:rPr>
              <a:t>Film</a:t>
            </a:r>
            <a:r>
              <a:rPr lang="pt-PT" sz="2800" i="1" dirty="0">
                <a:latin typeface="French Script MT" pitchFamily="66" charset="0"/>
              </a:rPr>
              <a:t> </a:t>
            </a:r>
            <a:r>
              <a:rPr lang="pt-PT" sz="2800" i="1" dirty="0" err="1">
                <a:latin typeface="French Script MT" pitchFamily="66" charset="0"/>
              </a:rPr>
              <a:t>Institute</a:t>
            </a:r>
            <a:r>
              <a:rPr lang="pt-PT" sz="2800" dirty="0">
                <a:latin typeface="French Script MT" pitchFamily="66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 Foi a 3.ª mulher a conseguir ganhar as quatro principais prémios do entretenimento: </a:t>
            </a:r>
            <a:r>
              <a:rPr lang="pt-PT" sz="2800" dirty="0" err="1">
                <a:latin typeface="French Script MT" pitchFamily="66" charset="0"/>
              </a:rPr>
              <a:t>Emmy</a:t>
            </a:r>
            <a:r>
              <a:rPr lang="pt-PT" sz="2800" dirty="0">
                <a:latin typeface="French Script MT" pitchFamily="66" charset="0"/>
              </a:rPr>
              <a:t>, Grammy, </a:t>
            </a:r>
            <a:r>
              <a:rPr lang="pt-PT" sz="2800" dirty="0" err="1">
                <a:latin typeface="French Script MT" pitchFamily="66" charset="0"/>
              </a:rPr>
              <a:t>Oscar</a:t>
            </a:r>
            <a:r>
              <a:rPr lang="pt-PT" sz="2800" dirty="0">
                <a:latin typeface="French Script MT" pitchFamily="66" charset="0"/>
              </a:rPr>
              <a:t> e Tony;</a:t>
            </a:r>
          </a:p>
          <a:p>
            <a:pPr algn="just">
              <a:buFont typeface="Wingdings" pitchFamily="2" charset="2"/>
              <a:buChar char="v"/>
            </a:pPr>
            <a:r>
              <a:rPr lang="pt-PT" sz="2800" dirty="0">
                <a:latin typeface="French Script MT" pitchFamily="66" charset="0"/>
              </a:rPr>
              <a:t>Recebe o </a:t>
            </a:r>
            <a:r>
              <a:rPr lang="pt-PT" sz="2800" dirty="0" err="1">
                <a:latin typeface="French Script MT" pitchFamily="66" charset="0"/>
              </a:rPr>
              <a:t>Oscar</a:t>
            </a:r>
            <a:r>
              <a:rPr lang="pt-PT" sz="2800" dirty="0">
                <a:latin typeface="French Script MT" pitchFamily="66" charset="0"/>
              </a:rPr>
              <a:t> (1953) com </a:t>
            </a:r>
            <a:r>
              <a:rPr lang="pt-PT" sz="2800" i="1" dirty="0" err="1">
                <a:latin typeface="French Script MT" pitchFamily="66" charset="0"/>
              </a:rPr>
              <a:t>Roman</a:t>
            </a:r>
            <a:r>
              <a:rPr lang="pt-PT" sz="2800" i="1" dirty="0">
                <a:latin typeface="French Script MT" pitchFamily="66" charset="0"/>
              </a:rPr>
              <a:t> </a:t>
            </a:r>
            <a:r>
              <a:rPr lang="pt-PT" sz="2800" i="1" dirty="0" err="1">
                <a:latin typeface="French Script MT" pitchFamily="66" charset="0"/>
              </a:rPr>
              <a:t>Holiday</a:t>
            </a:r>
            <a:r>
              <a:rPr lang="pt-PT" sz="2800" dirty="0">
                <a:latin typeface="French Script MT" pitchFamily="66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pt-PT" sz="2800" i="1" dirty="0" err="1">
                <a:latin typeface="French Script MT" pitchFamily="66" charset="0"/>
              </a:rPr>
              <a:t>Breakfast</a:t>
            </a:r>
            <a:r>
              <a:rPr lang="pt-PT" sz="2800" i="1" dirty="0">
                <a:latin typeface="French Script MT" pitchFamily="66" charset="0"/>
              </a:rPr>
              <a:t> </a:t>
            </a:r>
            <a:r>
              <a:rPr lang="pt-PT" sz="2800" i="1" dirty="0" err="1">
                <a:latin typeface="French Script MT" pitchFamily="66" charset="0"/>
              </a:rPr>
              <a:t>at</a:t>
            </a:r>
            <a:r>
              <a:rPr lang="pt-PT" sz="2800" i="1" dirty="0">
                <a:latin typeface="French Script MT" pitchFamily="66" charset="0"/>
              </a:rPr>
              <a:t> </a:t>
            </a:r>
            <a:r>
              <a:rPr lang="pt-PT" sz="2800" i="1" dirty="0" err="1">
                <a:latin typeface="French Script MT" pitchFamily="66" charset="0"/>
              </a:rPr>
              <a:t>Tiffany’s</a:t>
            </a:r>
            <a:r>
              <a:rPr lang="pt-PT" sz="2800" i="1" dirty="0">
                <a:latin typeface="French Script MT" pitchFamily="66" charset="0"/>
              </a:rPr>
              <a:t> </a:t>
            </a:r>
            <a:r>
              <a:rPr lang="pt-PT" sz="2800" dirty="0">
                <a:latin typeface="French Script MT" pitchFamily="66" charset="0"/>
              </a:rPr>
              <a:t>(1961) transforma-a num ícone de moda;</a:t>
            </a:r>
          </a:p>
          <a:p>
            <a:pPr algn="just">
              <a:buFont typeface="Wingdings" pitchFamily="2" charset="2"/>
              <a:buChar char="v"/>
            </a:pPr>
            <a:r>
              <a:rPr lang="pt-PT" sz="2800" i="1" dirty="0" err="1">
                <a:latin typeface="French Script MT" pitchFamily="66" charset="0"/>
              </a:rPr>
              <a:t>My</a:t>
            </a:r>
            <a:r>
              <a:rPr lang="pt-PT" sz="2800" i="1" dirty="0">
                <a:latin typeface="French Script MT" pitchFamily="66" charset="0"/>
              </a:rPr>
              <a:t> Fair </a:t>
            </a:r>
            <a:r>
              <a:rPr lang="pt-PT" sz="2800" i="1" dirty="0" err="1">
                <a:latin typeface="French Script MT" pitchFamily="66" charset="0"/>
              </a:rPr>
              <a:t>Lady</a:t>
            </a:r>
            <a:r>
              <a:rPr lang="pt-PT" sz="2800" i="1" dirty="0">
                <a:latin typeface="French Script MT" pitchFamily="66" charset="0"/>
              </a:rPr>
              <a:t> </a:t>
            </a:r>
            <a:r>
              <a:rPr lang="pt-PT" sz="2800" dirty="0">
                <a:latin typeface="French Script MT" pitchFamily="66" charset="0"/>
              </a:rPr>
              <a:t>(1963) – adaptação da peça </a:t>
            </a:r>
            <a:r>
              <a:rPr lang="pt-PT" sz="2800" i="1" dirty="0">
                <a:latin typeface="French Script MT" pitchFamily="66" charset="0"/>
              </a:rPr>
              <a:t>Pigmalião</a:t>
            </a:r>
            <a:r>
              <a:rPr lang="pt-PT" sz="2800" dirty="0">
                <a:latin typeface="French Script MT" pitchFamily="66" charset="0"/>
              </a:rPr>
              <a:t>, de G. B. </a:t>
            </a:r>
            <a:r>
              <a:rPr lang="pt-PT" sz="2800" dirty="0" err="1">
                <a:latin typeface="French Script MT" pitchFamily="66" charset="0"/>
              </a:rPr>
              <a:t>Shaw</a:t>
            </a:r>
            <a:r>
              <a:rPr lang="pt-PT" sz="2800" dirty="0">
                <a:latin typeface="French Script MT" pitchFamily="66" charset="0"/>
              </a:rPr>
              <a:t>, que se baseia no mito do Pigmalião. Segundo Ovídio, Pigmalião era um escultor e rei de Chipre que se apaixonou por uma estátua que esculpira ao tentar reproduzir a mulher ideal. </a:t>
            </a:r>
          </a:p>
        </p:txBody>
      </p:sp>
    </p:spTree>
    <p:extLst>
      <p:ext uri="{BB962C8B-B14F-4D97-AF65-F5344CB8AC3E}">
        <p14:creationId xmlns:p14="http://schemas.microsoft.com/office/powerpoint/2010/main" val="32001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D:\1\Ксюша\Презентации\одри\58621436_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1"/>
          <a:stretch/>
        </p:blipFill>
        <p:spPr bwMode="auto">
          <a:xfrm>
            <a:off x="5724128" y="0"/>
            <a:ext cx="3417573" cy="68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82" y="116632"/>
            <a:ext cx="6210163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err="1">
                <a:latin typeface="Edwardian Script ITC" panose="030303020407070D0804" pitchFamily="66" charset="0"/>
              </a:rPr>
              <a:t>Filmografia</a:t>
            </a:r>
            <a:r>
              <a:rPr lang="en-US" sz="5400" b="1" dirty="0">
                <a:latin typeface="Edwardian Script ITC" panose="030303020407070D0804" pitchFamily="66" charset="0"/>
              </a:rPr>
              <a:t>:</a:t>
            </a:r>
            <a:endParaRPr lang="ru-RU" sz="5400" b="1" dirty="0"/>
          </a:p>
        </p:txBody>
      </p:sp>
      <p:pic>
        <p:nvPicPr>
          <p:cNvPr id="5133" name="Picture 13" descr="D:\1\Ксюша\Презентации\одри\1278757226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4" y="1391804"/>
            <a:ext cx="2905967" cy="448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cartelesmix.com/carteles/clasicos/letrav/vacacionesroma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80" y="1632974"/>
            <a:ext cx="3104503" cy="439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1\Ксюша\Презентации\одри\kinopoisk.ru-Funny-Face-14357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3935" r="7163"/>
          <a:stretch/>
        </p:blipFill>
        <p:spPr bwMode="auto">
          <a:xfrm>
            <a:off x="373414" y="1471388"/>
            <a:ext cx="2953566" cy="432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1\Ксюша\Презентации\одри\1716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68" y="1443661"/>
            <a:ext cx="2397148" cy="336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:\1\Ксюша\Презентации\одри\filmz.ru_f_131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1826703"/>
            <a:ext cx="3416480" cy="438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1\Ксюша\Презентации\одри\okino.ua-love-in-the-afternoon-31367-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391804"/>
            <a:ext cx="2073884" cy="25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:\1\Ксюша\Презентации\одри\1716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45" y="4013249"/>
            <a:ext cx="1996100" cy="28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1\Ксюша\Презентации\одр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7" r="2576" b="2616"/>
          <a:stretch/>
        </p:blipFill>
        <p:spPr bwMode="auto">
          <a:xfrm flipV="1">
            <a:off x="0" y="-568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86308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i="1" dirty="0">
                <a:latin typeface="Edwardian Script ITC" panose="030303020407070D0804" pitchFamily="66" charset="0"/>
              </a:rPr>
              <a:t>My Fair Lady</a:t>
            </a:r>
            <a:br>
              <a:rPr lang="en-US" sz="5400" dirty="0"/>
            </a:br>
            <a:r>
              <a:rPr lang="en-US" sz="3100" dirty="0">
                <a:latin typeface="Edwardian Script ITC" pitchFamily="66" charset="0"/>
              </a:rPr>
              <a:t> </a:t>
            </a:r>
            <a:r>
              <a:rPr lang="en-US" sz="3100" i="1" dirty="0">
                <a:latin typeface="French Script MT" pitchFamily="66" charset="0"/>
              </a:rPr>
              <a:t>A </a:t>
            </a:r>
            <a:r>
              <a:rPr lang="en-US" sz="3100" i="1" dirty="0" err="1">
                <a:latin typeface="French Script MT" pitchFamily="66" charset="0"/>
              </a:rPr>
              <a:t>revista</a:t>
            </a:r>
            <a:r>
              <a:rPr lang="en-US" sz="3100" i="1" dirty="0">
                <a:latin typeface="French Script MT" pitchFamily="66" charset="0"/>
              </a:rPr>
              <a:t> </a:t>
            </a:r>
            <a:r>
              <a:rPr lang="en-US" sz="3100" dirty="0">
                <a:latin typeface="French Script MT" pitchFamily="66" charset="0"/>
              </a:rPr>
              <a:t>Time</a:t>
            </a:r>
            <a:r>
              <a:rPr lang="en-US" sz="3100" i="1" dirty="0">
                <a:latin typeface="French Script MT" pitchFamily="66" charset="0"/>
              </a:rPr>
              <a:t> </a:t>
            </a:r>
            <a:r>
              <a:rPr lang="en-US" sz="3100" i="1" dirty="0" err="1">
                <a:latin typeface="French Script MT" pitchFamily="66" charset="0"/>
              </a:rPr>
              <a:t>lançou</a:t>
            </a:r>
            <a:r>
              <a:rPr lang="en-US" sz="3100" i="1" dirty="0">
                <a:latin typeface="French Script MT" pitchFamily="66" charset="0"/>
              </a:rPr>
              <a:t> </a:t>
            </a:r>
            <a:r>
              <a:rPr lang="en-US" sz="3100" i="1" dirty="0" err="1">
                <a:latin typeface="French Script MT" pitchFamily="66" charset="0"/>
              </a:rPr>
              <a:t>uma</a:t>
            </a:r>
            <a:r>
              <a:rPr lang="en-US" sz="3100" i="1" dirty="0">
                <a:latin typeface="French Script MT" pitchFamily="66" charset="0"/>
              </a:rPr>
              <a:t> </a:t>
            </a:r>
            <a:r>
              <a:rPr lang="en-US" sz="3100" i="1" dirty="0" err="1">
                <a:latin typeface="French Script MT" pitchFamily="66" charset="0"/>
              </a:rPr>
              <a:t>edição</a:t>
            </a:r>
            <a:r>
              <a:rPr lang="en-US" sz="3100" i="1" dirty="0">
                <a:latin typeface="French Script MT" pitchFamily="66" charset="0"/>
              </a:rPr>
              <a:t> de </a:t>
            </a:r>
            <a:r>
              <a:rPr lang="en-US" sz="3100" i="1" dirty="0" err="1">
                <a:latin typeface="French Script MT" pitchFamily="66" charset="0"/>
              </a:rPr>
              <a:t>homenagem</a:t>
            </a:r>
            <a:r>
              <a:rPr lang="en-US" sz="3100" i="1" dirty="0">
                <a:latin typeface="French Script MT" pitchFamily="66" charset="0"/>
              </a:rPr>
              <a:t> do 50.º </a:t>
            </a:r>
            <a:r>
              <a:rPr lang="en-US" sz="3100" i="1" dirty="0" err="1">
                <a:latin typeface="French Script MT" pitchFamily="66" charset="0"/>
              </a:rPr>
              <a:t>aniversário</a:t>
            </a:r>
            <a:r>
              <a:rPr lang="en-US" sz="3100" i="1" dirty="0">
                <a:latin typeface="French Script MT" pitchFamily="66" charset="0"/>
              </a:rPr>
              <a:t> do </a:t>
            </a:r>
            <a:r>
              <a:rPr lang="en-US" sz="3100" i="1" dirty="0" err="1">
                <a:latin typeface="French Script MT" pitchFamily="66" charset="0"/>
              </a:rPr>
              <a:t>clássico</a:t>
            </a:r>
            <a:r>
              <a:rPr lang="en-US" sz="3100" i="1" dirty="0">
                <a:latin typeface="French Script MT" pitchFamily="66" charset="0"/>
              </a:rPr>
              <a:t> – mas </a:t>
            </a:r>
            <a:r>
              <a:rPr lang="en-US" sz="3100" i="1" dirty="0" err="1">
                <a:latin typeface="French Script MT" pitchFamily="66" charset="0"/>
              </a:rPr>
              <a:t>ainda</a:t>
            </a:r>
            <a:r>
              <a:rPr lang="en-US" sz="3100" i="1" dirty="0">
                <a:latin typeface="French Script MT" pitchFamily="66" charset="0"/>
              </a:rPr>
              <a:t> </a:t>
            </a:r>
            <a:r>
              <a:rPr lang="en-US" sz="3100" i="1" dirty="0" err="1">
                <a:latin typeface="French Script MT" pitchFamily="66" charset="0"/>
              </a:rPr>
              <a:t>relevante</a:t>
            </a:r>
            <a:r>
              <a:rPr lang="en-US" sz="3100" i="1" dirty="0">
                <a:latin typeface="French Script MT" pitchFamily="66" charset="0"/>
              </a:rPr>
              <a:t> – </a:t>
            </a:r>
            <a:r>
              <a:rPr lang="en-US" sz="3100" i="1" dirty="0" err="1">
                <a:latin typeface="French Script MT" pitchFamily="66" charset="0"/>
              </a:rPr>
              <a:t>filme</a:t>
            </a:r>
            <a:r>
              <a:rPr lang="en-US" sz="3100" i="1" dirty="0">
                <a:latin typeface="French Script MT" pitchFamily="66" charset="0"/>
              </a:rPr>
              <a:t> </a:t>
            </a:r>
            <a:r>
              <a:rPr lang="en-US" sz="3100" dirty="0">
                <a:latin typeface="French Script MT" pitchFamily="66" charset="0"/>
              </a:rPr>
              <a:t>My Fair Lady, </a:t>
            </a:r>
            <a:r>
              <a:rPr lang="en-US" sz="3100" dirty="0" err="1">
                <a:latin typeface="French Script MT" pitchFamily="66" charset="0"/>
              </a:rPr>
              <a:t>defendendo</a:t>
            </a:r>
            <a:r>
              <a:rPr lang="en-US" sz="3100" dirty="0">
                <a:latin typeface="French Script MT" pitchFamily="66" charset="0"/>
              </a:rPr>
              <a:t> que Eliza </a:t>
            </a:r>
            <a:r>
              <a:rPr lang="en-US" sz="3100" dirty="0" err="1">
                <a:latin typeface="French Script MT" pitchFamily="66" charset="0"/>
              </a:rPr>
              <a:t>representa</a:t>
            </a:r>
            <a:r>
              <a:rPr lang="en-US" sz="3100" dirty="0">
                <a:latin typeface="French Script MT" pitchFamily="66" charset="0"/>
              </a:rPr>
              <a:t> as </a:t>
            </a:r>
            <a:r>
              <a:rPr lang="en-US" sz="3100" dirty="0" err="1">
                <a:latin typeface="French Script MT" pitchFamily="66" charset="0"/>
              </a:rPr>
              <a:t>mulheres</a:t>
            </a:r>
            <a:r>
              <a:rPr lang="en-US" sz="3100" dirty="0">
                <a:latin typeface="French Script MT" pitchFamily="66" charset="0"/>
              </a:rPr>
              <a:t> fortes que ‘can stand on her own.’</a:t>
            </a:r>
            <a:endParaRPr lang="ru-RU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68379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Resultado de imagem para My Fair Lady film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79" y="2348880"/>
            <a:ext cx="2532843" cy="344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Resultado de imagem para My Fair Lady a tribute to wom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844824"/>
            <a:ext cx="3024517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1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0D0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4800" dirty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Family is the most important thing in life!</a:t>
            </a:r>
            <a:r>
              <a:rPr lang="pt-PT" sz="480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146" name="Picture 2" descr="D:\1\Ксюша\Презентации\одри\12c8ebfe5b8d7e8d7b5a66516aef7b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2"/>
          <a:stretch/>
        </p:blipFill>
        <p:spPr bwMode="auto">
          <a:xfrm>
            <a:off x="2692869" y="3212976"/>
            <a:ext cx="3758262" cy="36283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1\Ксюша\Презентации\одри\619e86bb52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2707500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1\Ксюша\Презентации\одри\6_4e4a40590b2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80391"/>
            <a:ext cx="3203848" cy="3462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\Ксюша\Презентации\одри\audrey-hepburn-fashion-wallpap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20988"/>
          <a:stretch/>
        </p:blipFill>
        <p:spPr bwMode="auto">
          <a:xfrm>
            <a:off x="-5129" y="0"/>
            <a:ext cx="91491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5129" y="0"/>
            <a:ext cx="9149129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Edwardian Script ITC" panose="030303020407070D0804" pitchFamily="66" charset="0"/>
              </a:rPr>
              <a:t>Audrey – </a:t>
            </a:r>
            <a:r>
              <a:rPr lang="en-US" sz="4800" b="1" dirty="0" err="1">
                <a:latin typeface="Edwardian Script ITC" panose="030303020407070D0804" pitchFamily="66" charset="0"/>
              </a:rPr>
              <a:t>ícone</a:t>
            </a:r>
            <a:r>
              <a:rPr lang="en-US" sz="4800" b="1" dirty="0">
                <a:latin typeface="Edwardian Script ITC" panose="030303020407070D0804" pitchFamily="66" charset="0"/>
              </a:rPr>
              <a:t> de </a:t>
            </a:r>
            <a:r>
              <a:rPr lang="en-US" sz="4800" b="1" dirty="0" err="1">
                <a:latin typeface="Edwardian Script ITC" panose="030303020407070D0804" pitchFamily="66" charset="0"/>
              </a:rPr>
              <a:t>moda</a:t>
            </a:r>
            <a:r>
              <a:rPr lang="en-US" sz="4800" b="1" dirty="0">
                <a:latin typeface="Edwardian Script ITC" panose="030303020407070D0804" pitchFamily="66" charset="0"/>
              </a:rPr>
              <a:t>: </a:t>
            </a:r>
            <a:endParaRPr lang="ru-RU" sz="4800" b="1" dirty="0"/>
          </a:p>
        </p:txBody>
      </p:sp>
      <p:pic>
        <p:nvPicPr>
          <p:cNvPr id="1033" name="Picture 9" descr="D:\1\Ксюша\Презентации\одри\6_4e4b956e7a7f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/>
          <a:stretch>
            <a:fillRect/>
          </a:stretch>
        </p:blipFill>
        <p:spPr bwMode="auto">
          <a:xfrm>
            <a:off x="0" y="2636912"/>
            <a:ext cx="3204387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1\Ксюша\Презентации\одри\6_4e4b958da19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19" y="2492896"/>
            <a:ext cx="3365981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Resultado de imagem para Audrey Hepburn + citaçõ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61048"/>
            <a:ext cx="2996953" cy="299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78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\Ксюша\Презентации\одри\audrey-hepburn-fashion-wallpap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20988"/>
          <a:stretch/>
        </p:blipFill>
        <p:spPr bwMode="auto">
          <a:xfrm>
            <a:off x="-5129" y="0"/>
            <a:ext cx="91491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5129" y="0"/>
            <a:ext cx="9149129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pt-PT" sz="2800" dirty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endParaRPr lang="pt-PT" sz="2800" dirty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endParaRPr lang="pt-PT" sz="2800" dirty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endParaRPr lang="pt-PT" sz="2800" dirty="0">
              <a:solidFill>
                <a:schemeClr val="tx1"/>
              </a:solidFill>
              <a:latin typeface="French Script MT" pitchFamily="66" charset="0"/>
            </a:endParaRPr>
          </a:p>
          <a:p>
            <a:endParaRPr lang="pt-PT" sz="2800" dirty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pt-PT" sz="2800" dirty="0">
                <a:solidFill>
                  <a:schemeClr val="tx1"/>
                </a:solidFill>
                <a:latin typeface="French Script MT" pitchFamily="66" charset="0"/>
              </a:rPr>
              <a:t>“Ela tornou-se um ícone por romper com a estética da Hollywood glamourosa, das mulheres corpulentas.”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solidFill>
                  <a:schemeClr val="tx1"/>
                </a:solidFill>
                <a:latin typeface="French Script MT" pitchFamily="66" charset="0"/>
              </a:rPr>
              <a:t>“Ela sai um pouco da questão da mulher como um símbolo sexual, muito presente no período pós-guerra, e resgata a questão da qualidade artística.”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>
                <a:solidFill>
                  <a:schemeClr val="tx1"/>
                </a:solidFill>
                <a:latin typeface="French Script MT" pitchFamily="66" charset="0"/>
              </a:rPr>
              <a:t>“Dentro de uma dimensão política, ela representa a figura de uma mulher forte, que veio de um contexto difícil, fugiu de uma invasão nazista. Apesar de ela trazer essa imagem de feminilidade e fragilidade, ela era muito dona de si, o que rompeu também padrões estéticos da época.”</a:t>
            </a:r>
          </a:p>
          <a:p>
            <a:pPr lvl="1">
              <a:buFont typeface="Wingdings" pitchFamily="2" charset="2"/>
              <a:buChar char="v"/>
            </a:pPr>
            <a:r>
              <a:rPr lang="pt-PT" sz="1200" dirty="0">
                <a:solidFill>
                  <a:schemeClr val="tx1"/>
                </a:solidFill>
                <a:latin typeface="French Script MT" pitchFamily="66" charset="0"/>
              </a:rPr>
              <a:t>Jéssica Malta,“</a:t>
            </a:r>
            <a:r>
              <a:rPr lang="pt-PT" sz="1200" dirty="0" err="1">
                <a:solidFill>
                  <a:schemeClr val="tx1"/>
                </a:solidFill>
                <a:latin typeface="French Script MT" pitchFamily="66" charset="0"/>
              </a:rPr>
              <a:t>Audrey</a:t>
            </a:r>
            <a:r>
              <a:rPr lang="pt-PT" sz="1200" dirty="0">
                <a:solidFill>
                  <a:schemeClr val="tx1"/>
                </a:solidFill>
                <a:latin typeface="French Script MT" pitchFamily="66" charset="0"/>
              </a:rPr>
              <a:t> Hepburn segue como ícone 25 anos depois de sua morte”, </a:t>
            </a:r>
            <a:r>
              <a:rPr lang="pt-PT" sz="1200" i="1" dirty="0">
                <a:solidFill>
                  <a:schemeClr val="tx1"/>
                </a:solidFill>
                <a:latin typeface="French Script MT" pitchFamily="66" charset="0"/>
              </a:rPr>
              <a:t>Hoje em Dia. Disponível a 24/03/2022 em https://www.hojeemdia.com.br/plural/audrey-hepburn-segue-como-%C3%ADcone-25-anos-depois-de-sua-morte-1.590711.</a:t>
            </a:r>
            <a:endParaRPr lang="pt-PT" sz="1200" dirty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pt-PT" sz="2800" dirty="0">
                <a:solidFill>
                  <a:schemeClr val="tx1"/>
                </a:solidFill>
                <a:latin typeface="French Script MT" pitchFamily="66" charset="0"/>
              </a:rPr>
              <a:t> Entre as peças imortalizadas pela artista, estão os óculos </a:t>
            </a:r>
            <a:r>
              <a:rPr lang="pt-PT" sz="2800" dirty="0" err="1">
                <a:solidFill>
                  <a:schemeClr val="tx1"/>
                </a:solidFill>
                <a:latin typeface="French Script MT" pitchFamily="66" charset="0"/>
              </a:rPr>
              <a:t>Wayfarer</a:t>
            </a:r>
            <a:r>
              <a:rPr lang="pt-PT" sz="2800" dirty="0">
                <a:solidFill>
                  <a:schemeClr val="tx1"/>
                </a:solidFill>
                <a:latin typeface="French Script MT" pitchFamily="66" charset="0"/>
              </a:rPr>
              <a:t>, o colar de pérolas, o estilo </a:t>
            </a:r>
            <a:r>
              <a:rPr lang="pt-PT" sz="2800" i="1" dirty="0" err="1">
                <a:solidFill>
                  <a:schemeClr val="tx1"/>
                </a:solidFill>
                <a:latin typeface="French Script MT" pitchFamily="66" charset="0"/>
              </a:rPr>
              <a:t>navy</a:t>
            </a:r>
            <a:r>
              <a:rPr lang="pt-PT" sz="2800" dirty="0">
                <a:solidFill>
                  <a:schemeClr val="tx1"/>
                </a:solidFill>
                <a:latin typeface="French Script MT" pitchFamily="66" charset="0"/>
              </a:rPr>
              <a:t> casual e o </a:t>
            </a:r>
            <a:r>
              <a:rPr lang="pt-PT" sz="2800" i="1" dirty="0" err="1">
                <a:solidFill>
                  <a:schemeClr val="tx1"/>
                </a:solidFill>
                <a:latin typeface="French Script MT" pitchFamily="66" charset="0"/>
              </a:rPr>
              <a:t>little</a:t>
            </a:r>
            <a:r>
              <a:rPr lang="pt-PT" sz="2800" i="1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pt-PT" sz="2800" i="1" dirty="0" err="1">
                <a:solidFill>
                  <a:schemeClr val="tx1"/>
                </a:solidFill>
                <a:latin typeface="French Script MT" pitchFamily="66" charset="0"/>
              </a:rPr>
              <a:t>black</a:t>
            </a:r>
            <a:r>
              <a:rPr lang="pt-PT" sz="2800" i="1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pt-PT" sz="2800" i="1" dirty="0" err="1">
                <a:solidFill>
                  <a:schemeClr val="tx1"/>
                </a:solidFill>
                <a:latin typeface="French Script MT" pitchFamily="66" charset="0"/>
              </a:rPr>
              <a:t>dress</a:t>
            </a:r>
            <a:r>
              <a:rPr lang="pt-PT" sz="2800" i="1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pt-PT" sz="2800" dirty="0">
                <a:solidFill>
                  <a:schemeClr val="tx1"/>
                </a:solidFill>
                <a:latin typeface="French Script MT" pitchFamily="66" charset="0"/>
              </a:rPr>
              <a:t>(musa de Givenchy). </a:t>
            </a:r>
          </a:p>
          <a:p>
            <a:pPr>
              <a:buFont typeface="Wingdings" pitchFamily="2" charset="2"/>
              <a:buChar char="v"/>
            </a:pPr>
            <a:endParaRPr lang="pt-PT" dirty="0"/>
          </a:p>
          <a:p>
            <a:pPr algn="ctr"/>
            <a:endParaRPr lang="pt-PT" dirty="0"/>
          </a:p>
          <a:p>
            <a:pPr algn="ctr"/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251520" y="125760"/>
            <a:ext cx="8445624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Edwardian Script ITC" panose="030303020407070D0804" pitchFamily="66" charset="0"/>
              </a:rPr>
              <a:t>Audrey – </a:t>
            </a:r>
            <a:r>
              <a:rPr lang="en-US" sz="4800" b="1" dirty="0" err="1">
                <a:latin typeface="Edwardian Script ITC" panose="030303020407070D0804" pitchFamily="66" charset="0"/>
              </a:rPr>
              <a:t>ícone</a:t>
            </a:r>
            <a:r>
              <a:rPr lang="en-US" sz="4800" b="1" dirty="0">
                <a:latin typeface="Edwardian Script ITC" panose="030303020407070D0804" pitchFamily="66" charset="0"/>
              </a:rPr>
              <a:t> de </a:t>
            </a:r>
            <a:r>
              <a:rPr lang="en-US" sz="4800" b="1" dirty="0" err="1">
                <a:latin typeface="Edwardian Script ITC" panose="030303020407070D0804" pitchFamily="66" charset="0"/>
              </a:rPr>
              <a:t>moda</a:t>
            </a:r>
            <a:r>
              <a:rPr lang="en-US" sz="4800" b="1" dirty="0">
                <a:latin typeface="Edwardian Script ITC" panose="030303020407070D0804" pitchFamily="66" charset="0"/>
              </a:rPr>
              <a:t>: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278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581</Words>
  <Application>Microsoft Office PowerPoint</Application>
  <PresentationFormat>Apresentação no Ecrã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Calibri</vt:lpstr>
      <vt:lpstr>Edwardian Script ITC</vt:lpstr>
      <vt:lpstr>French Script MT</vt:lpstr>
      <vt:lpstr>Script MT Bold</vt:lpstr>
      <vt:lpstr>Shonar Bangla</vt:lpstr>
      <vt:lpstr>Wingdings</vt:lpstr>
      <vt:lpstr>Тема Office</vt:lpstr>
      <vt:lpstr>Apresentação do PowerPoint</vt:lpstr>
      <vt:lpstr>Infância de Audrey:</vt:lpstr>
      <vt:lpstr>Audrey Hepburn  no ballet: - elegância, graciosidade e postura.</vt:lpstr>
      <vt:lpstr>Carreira  de  Audrey:</vt:lpstr>
      <vt:lpstr>Filmografia:</vt:lpstr>
      <vt:lpstr>My Fair Lady  A revista Time lançou uma edição de homenagem do 50.º aniversário do clássico – mas ainda relevante – filme My Fair Lady, defendendo que Eliza representa as mulheres fortes que ‘can stand on her own.’</vt:lpstr>
      <vt:lpstr>“Family is the most important thing in life!”</vt:lpstr>
      <vt:lpstr>Audrey – ícone de moda: </vt:lpstr>
      <vt:lpstr>Audrey – ícone de moda: </vt:lpstr>
      <vt:lpstr>Em 1989, Audrey Hepburn  deixa o cinema e torna-se                Embaixadora da UNICEF</vt:lpstr>
      <vt:lpstr>   "I can testify to what UNICEF means to children, because I was among those who received food and medical relief right after World War II."    Audrey Hepburn Children’s Fund 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Paulo MS. Oliveira</cp:lastModifiedBy>
  <cp:revision>61</cp:revision>
  <dcterms:created xsi:type="dcterms:W3CDTF">2015-11-29T10:56:59Z</dcterms:created>
  <dcterms:modified xsi:type="dcterms:W3CDTF">2022-03-24T17:58:39Z</dcterms:modified>
</cp:coreProperties>
</file>