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8" r:id="rId2"/>
    <p:sldId id="282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</p:sldIdLst>
  <p:sldSz cx="9144000" cy="6858000" type="screen4x3"/>
  <p:notesSz cx="6858000" cy="9144000"/>
  <p:defaultTextStyle>
    <a:defPPr>
      <a:defRPr lang="pt-P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5458"/>
    <a:srgbClr val="6666FF"/>
    <a:srgbClr val="CC0066"/>
    <a:srgbClr val="8F6449"/>
    <a:srgbClr val="CC3399"/>
    <a:srgbClr val="993366"/>
    <a:srgbClr val="003399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CE77C-0242-4CAC-9B5C-6C1408962DAB}" type="datetimeFigureOut">
              <a:rPr lang="pt-PT" smtClean="0"/>
              <a:t>23/06/2019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5EA272-4A3A-47C1-9E81-C329FAB1B47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90329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EA272-4A3A-47C1-9E81-C329FAB1B478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46906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EA272-4A3A-47C1-9E81-C329FAB1B478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845010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EA272-4A3A-47C1-9E81-C329FAB1B478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71636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EA272-4A3A-47C1-9E81-C329FAB1B478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50196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EA272-4A3A-47C1-9E81-C329FAB1B478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4347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EA272-4A3A-47C1-9E81-C329FAB1B478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7764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EA272-4A3A-47C1-9E81-C329FAB1B478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71218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EA272-4A3A-47C1-9E81-C329FAB1B478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45804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EA272-4A3A-47C1-9E81-C329FAB1B478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87258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EA272-4A3A-47C1-9E81-C329FAB1B478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69140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EA272-4A3A-47C1-9E81-C329FAB1B478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8787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72345"/>
            <a:ext cx="7772400" cy="1470025"/>
          </a:xfrm>
        </p:spPr>
        <p:txBody>
          <a:bodyPr anchor="b"/>
          <a:lstStyle>
            <a:lvl1pPr>
              <a:defRPr lang="bs-Latn-BA" sz="5400" b="1" kern="1200" dirty="0">
                <a:ln w="19050">
                  <a:solidFill>
                    <a:srgbClr val="735458"/>
                  </a:solidFill>
                </a:ln>
                <a:solidFill>
                  <a:srgbClr val="735458"/>
                </a:solidFill>
                <a:effectLst/>
                <a:latin typeface="Microsoft New Tai Lue" pitchFamily="34" charset="0"/>
                <a:ea typeface="+mj-ea"/>
                <a:cs typeface="Microsoft New Tai Lue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bs-Latn-B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86944"/>
            <a:ext cx="6400800" cy="504056"/>
          </a:xfrm>
        </p:spPr>
        <p:txBody>
          <a:bodyPr/>
          <a:lstStyle>
            <a:lvl1pPr marL="0" indent="0" algn="ctr">
              <a:buNone/>
              <a:defRPr>
                <a:solidFill>
                  <a:srgbClr val="8F644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bs-Latn-B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0D251-01DD-4FD3-841F-862EE50C05C5}" type="datetimeFigureOut">
              <a:rPr lang="bs-Latn-BA"/>
              <a:pPr>
                <a:defRPr/>
              </a:pPr>
              <a:t>23.6.2019.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1DBB9-1E31-40BE-9005-4AC83A4A722F}" type="slidenum">
              <a:rPr lang="bs-Latn-BA"/>
              <a:pPr>
                <a:defRPr/>
              </a:pPr>
              <a:t>‹nº›</a:t>
            </a:fld>
            <a:endParaRPr lang="bs-Latn-B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7028">
        <p15:prstTrans prst="origami"/>
      </p:transition>
    </mc:Choice>
    <mc:Fallback xmlns="">
      <p:transition spd="slow" advTm="7028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C08B9-007D-4844-86A8-CE52A6E4D698}" type="datetimeFigureOut">
              <a:rPr lang="bs-Latn-BA"/>
              <a:pPr>
                <a:defRPr/>
              </a:pPr>
              <a:t>23.6.2019.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36051-D862-4198-86FE-36210E98F72D}" type="slidenum">
              <a:rPr lang="bs-Latn-BA"/>
              <a:pPr>
                <a:defRPr/>
              </a:pPr>
              <a:t>‹nº›</a:t>
            </a:fld>
            <a:endParaRPr lang="bs-Latn-B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7028">
        <p15:prstTrans prst="origami"/>
      </p:transition>
    </mc:Choice>
    <mc:Fallback xmlns="">
      <p:transition spd="slow" advTm="7028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D316D-32DB-4849-9E13-0A83BFFB92C5}" type="datetimeFigureOut">
              <a:rPr lang="bs-Latn-BA"/>
              <a:pPr>
                <a:defRPr/>
              </a:pPr>
              <a:t>23.6.2019.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3C48C-A341-4DEE-BD25-2F2C04F2EEC3}" type="slidenum">
              <a:rPr lang="bs-Latn-BA"/>
              <a:pPr>
                <a:defRPr/>
              </a:pPr>
              <a:t>‹nº›</a:t>
            </a:fld>
            <a:endParaRPr lang="bs-Latn-B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7028">
        <p15:prstTrans prst="origami"/>
      </p:transition>
    </mc:Choice>
    <mc:Fallback xmlns="">
      <p:transition spd="slow" advTm="7028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143000"/>
          </a:xfrm>
        </p:spPr>
        <p:txBody>
          <a:bodyPr/>
          <a:lstStyle>
            <a:lvl1pPr>
              <a:defRPr lang="bs-Latn-BA" sz="5400" b="1" kern="1200" dirty="0">
                <a:ln w="19050">
                  <a:solidFill>
                    <a:srgbClr val="735458"/>
                  </a:solidFill>
                </a:ln>
                <a:solidFill>
                  <a:srgbClr val="735458"/>
                </a:solidFill>
                <a:effectLst/>
                <a:latin typeface="Microsoft New Tai Lue" pitchFamily="34" charset="0"/>
                <a:ea typeface="+mj-ea"/>
                <a:cs typeface="Microsoft New Tai Lue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bs-Latn-B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8F6449"/>
                </a:solidFill>
                <a:latin typeface="Microsoft New Tai Lue" pitchFamily="34" charset="0"/>
                <a:cs typeface="Microsoft New Tai Lue" pitchFamily="34" charset="0"/>
              </a:defRPr>
            </a:lvl1pPr>
            <a:lvl2pPr>
              <a:defRPr>
                <a:solidFill>
                  <a:srgbClr val="8F6449"/>
                </a:solidFill>
                <a:latin typeface="Microsoft New Tai Lue" pitchFamily="34" charset="0"/>
                <a:cs typeface="Microsoft New Tai Lue" pitchFamily="34" charset="0"/>
              </a:defRPr>
            </a:lvl2pPr>
            <a:lvl3pPr>
              <a:defRPr>
                <a:solidFill>
                  <a:srgbClr val="8F6449"/>
                </a:solidFill>
                <a:latin typeface="Microsoft New Tai Lue" pitchFamily="34" charset="0"/>
                <a:cs typeface="Microsoft New Tai Lue" pitchFamily="34" charset="0"/>
              </a:defRPr>
            </a:lvl3pPr>
            <a:lvl4pPr>
              <a:defRPr>
                <a:solidFill>
                  <a:srgbClr val="8F6449"/>
                </a:solidFill>
                <a:latin typeface="Microsoft New Tai Lue" pitchFamily="34" charset="0"/>
                <a:cs typeface="Microsoft New Tai Lue" pitchFamily="34" charset="0"/>
              </a:defRPr>
            </a:lvl4pPr>
            <a:lvl5pPr>
              <a:defRPr>
                <a:solidFill>
                  <a:srgbClr val="8F6449"/>
                </a:solidFill>
                <a:latin typeface="Microsoft New Tai Lue" pitchFamily="34" charset="0"/>
                <a:cs typeface="Microsoft New Tai Lu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65138" y="6499225"/>
            <a:ext cx="2133600" cy="365125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  <a:latin typeface="Microsoft New Tai Lue" pitchFamily="34" charset="0"/>
                <a:cs typeface="Microsoft New Tai Lue" pitchFamily="34" charset="0"/>
              </a:defRPr>
            </a:lvl1pPr>
          </a:lstStyle>
          <a:p>
            <a:pPr>
              <a:defRPr/>
            </a:pPr>
            <a:fld id="{D62B0435-3023-4A60-82B8-07FDA9A5D049}" type="datetimeFigureOut">
              <a:rPr lang="bs-Latn-BA"/>
              <a:pPr>
                <a:defRPr/>
              </a:pPr>
              <a:t>23.6.2019.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2138" y="6499225"/>
            <a:ext cx="2895600" cy="365125"/>
          </a:xfrm>
        </p:spPr>
        <p:txBody>
          <a:bodyPr/>
          <a:lstStyle>
            <a:lvl1pPr>
              <a:defRPr dirty="0">
                <a:solidFill>
                  <a:schemeClr val="bg1"/>
                </a:solidFill>
                <a:latin typeface="Microsoft New Tai Lue" pitchFamily="34" charset="0"/>
                <a:cs typeface="Microsoft New Tai Lue" pitchFamily="34" charset="0"/>
              </a:defRPr>
            </a:lvl1pPr>
          </a:lstStyle>
          <a:p>
            <a:pPr>
              <a:defRPr/>
            </a:pPr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61138" y="6499225"/>
            <a:ext cx="2133600" cy="365125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  <a:latin typeface="Microsoft New Tai Lue" pitchFamily="34" charset="0"/>
                <a:cs typeface="Microsoft New Tai Lue" pitchFamily="34" charset="0"/>
              </a:defRPr>
            </a:lvl1pPr>
          </a:lstStyle>
          <a:p>
            <a:pPr>
              <a:defRPr/>
            </a:pPr>
            <a:fld id="{C6CFB806-FCA5-4A67-AA38-C0E448ADC1F1}" type="slidenum">
              <a:rPr lang="bs-Latn-BA"/>
              <a:pPr>
                <a:defRPr/>
              </a:pPr>
              <a:t>‹nº›</a:t>
            </a:fld>
            <a:endParaRPr lang="bs-Latn-B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7028">
        <p15:prstTrans prst="origami"/>
      </p:transition>
    </mc:Choice>
    <mc:Fallback xmlns="">
      <p:transition spd="slow" advTm="7028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lang="bs-Latn-BA" sz="4000" b="1" kern="1200" dirty="0">
                <a:ln w="19050">
                  <a:solidFill>
                    <a:srgbClr val="735458"/>
                  </a:solidFill>
                </a:ln>
                <a:solidFill>
                  <a:srgbClr val="735458"/>
                </a:solidFill>
                <a:effectLst/>
                <a:latin typeface="Microsoft New Tai Lue" pitchFamily="34" charset="0"/>
                <a:ea typeface="+mj-ea"/>
                <a:cs typeface="Microsoft New Tai Lue" pitchFamily="34" charset="0"/>
              </a:defRPr>
            </a:lvl1pPr>
          </a:lstStyle>
          <a:p>
            <a:r>
              <a:rPr lang="pt-PT" dirty="0" smtClean="0"/>
              <a:t>Clique para editar o estilo</a:t>
            </a:r>
            <a:endParaRPr lang="bs-Latn-B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61048"/>
            <a:ext cx="7772400" cy="432048"/>
          </a:xfrm>
        </p:spPr>
        <p:txBody>
          <a:bodyPr anchor="ctr"/>
          <a:lstStyle>
            <a:lvl1pPr marL="0" indent="0">
              <a:buNone/>
              <a:defRPr sz="2000">
                <a:solidFill>
                  <a:srgbClr val="8F6449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246092-C73F-43DF-A061-8E8E9064B3F5}" type="datetimeFigureOut">
              <a:rPr lang="bs-Latn-BA"/>
              <a:pPr>
                <a:defRPr/>
              </a:pPr>
              <a:t>23.6.2019.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0B1AB-07F4-4AE8-BE41-5BDC63BE9687}" type="slidenum">
              <a:rPr lang="bs-Latn-BA"/>
              <a:pPr>
                <a:defRPr/>
              </a:pPr>
              <a:t>‹nº›</a:t>
            </a:fld>
            <a:endParaRPr lang="bs-Latn-B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7028">
        <p15:prstTrans prst="origami"/>
      </p:transition>
    </mc:Choice>
    <mc:Fallback xmlns="">
      <p:transition spd="slow" advTm="7028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3B7E6-D3F0-4BA9-A9ED-2DBA012890E7}" type="datetimeFigureOut">
              <a:rPr lang="bs-Latn-BA"/>
              <a:pPr>
                <a:defRPr/>
              </a:pPr>
              <a:t>23.6.2019.</a:t>
            </a:fld>
            <a:endParaRPr lang="bs-Latn-B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s-Latn-B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8D972-7A98-41ED-90BD-FE457D146ED5}" type="slidenum">
              <a:rPr lang="bs-Latn-BA"/>
              <a:pPr>
                <a:defRPr/>
              </a:pPr>
              <a:t>‹nº›</a:t>
            </a:fld>
            <a:endParaRPr lang="bs-Latn-B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7028">
        <p15:prstTrans prst="origami"/>
      </p:transition>
    </mc:Choice>
    <mc:Fallback xmlns="">
      <p:transition spd="slow" advTm="7028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95DE2-E95A-4A5E-8994-07D6EB5A7F05}" type="datetimeFigureOut">
              <a:rPr lang="bs-Latn-BA"/>
              <a:pPr>
                <a:defRPr/>
              </a:pPr>
              <a:t>23.6.2019.</a:t>
            </a:fld>
            <a:endParaRPr lang="bs-Latn-B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s-Latn-B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5F289-6E68-4206-BB07-1A53AD5CF935}" type="slidenum">
              <a:rPr lang="bs-Latn-BA"/>
              <a:pPr>
                <a:defRPr/>
              </a:pPr>
              <a:t>‹nº›</a:t>
            </a:fld>
            <a:endParaRPr lang="bs-Latn-B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7028">
        <p15:prstTrans prst="origami"/>
      </p:transition>
    </mc:Choice>
    <mc:Fallback xmlns="">
      <p:transition spd="slow" advTm="7028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054D2-94F5-4EE5-B2BB-69BC4E106127}" type="datetimeFigureOut">
              <a:rPr lang="bs-Latn-BA"/>
              <a:pPr>
                <a:defRPr/>
              </a:pPr>
              <a:t>23.6.2019.</a:t>
            </a:fld>
            <a:endParaRPr lang="bs-Latn-B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s-Latn-B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CD7CF-B572-443C-BADF-F54EA5EB75FA}" type="slidenum">
              <a:rPr lang="bs-Latn-BA"/>
              <a:pPr>
                <a:defRPr/>
              </a:pPr>
              <a:t>‹nº›</a:t>
            </a:fld>
            <a:endParaRPr lang="bs-Latn-B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7028">
        <p15:prstTrans prst="origami"/>
      </p:transition>
    </mc:Choice>
    <mc:Fallback xmlns="">
      <p:transition spd="slow" advTm="7028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F3CA1-8195-4BD5-9880-06151EE85F08}" type="datetimeFigureOut">
              <a:rPr lang="bs-Latn-BA"/>
              <a:pPr>
                <a:defRPr/>
              </a:pPr>
              <a:t>23.6.2019.</a:t>
            </a:fld>
            <a:endParaRPr lang="bs-Latn-B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s-Latn-BA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F8BDC-53DE-4563-8276-0D0753E94931}" type="slidenum">
              <a:rPr lang="bs-Latn-BA"/>
              <a:pPr>
                <a:defRPr/>
              </a:pPr>
              <a:t>‹nº›</a:t>
            </a:fld>
            <a:endParaRPr lang="bs-Latn-B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7028">
        <p15:prstTrans prst="origami"/>
      </p:transition>
    </mc:Choice>
    <mc:Fallback xmlns="">
      <p:transition spd="slow" advTm="7028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B5324-9BF9-48C8-A78F-978C70EF91F6}" type="datetimeFigureOut">
              <a:rPr lang="bs-Latn-BA"/>
              <a:pPr>
                <a:defRPr/>
              </a:pPr>
              <a:t>23.6.2019.</a:t>
            </a:fld>
            <a:endParaRPr lang="bs-Latn-B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s-Latn-B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22B8C-D47D-433D-A362-70FCBFAC632F}" type="slidenum">
              <a:rPr lang="bs-Latn-BA"/>
              <a:pPr>
                <a:defRPr/>
              </a:pPr>
              <a:t>‹nº›</a:t>
            </a:fld>
            <a:endParaRPr lang="bs-Latn-B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7028">
        <p15:prstTrans prst="origami"/>
      </p:transition>
    </mc:Choice>
    <mc:Fallback xmlns="">
      <p:transition spd="slow" advTm="7028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bs-Latn-B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B6341-2906-4C8A-B922-45D8BAC4D325}" type="datetimeFigureOut">
              <a:rPr lang="bs-Latn-BA"/>
              <a:pPr>
                <a:defRPr/>
              </a:pPr>
              <a:t>23.6.2019.</a:t>
            </a:fld>
            <a:endParaRPr lang="bs-Latn-B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s-Latn-B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09E07-0B02-4B7A-85E7-BA08533C5C2B}" type="slidenum">
              <a:rPr lang="bs-Latn-BA"/>
              <a:pPr>
                <a:defRPr/>
              </a:pPr>
              <a:t>‹nº›</a:t>
            </a:fld>
            <a:endParaRPr lang="bs-Latn-B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7028">
        <p15:prstTrans prst="origami"/>
      </p:transition>
    </mc:Choice>
    <mc:Fallback xmlns="">
      <p:transition spd="slow" advTm="7028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8488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bs-Latn-BA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557338"/>
            <a:ext cx="8229600" cy="456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372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57D2DD8B-A12D-49A8-817B-4BBA2BCB407D}" type="datetimeFigureOut">
              <a:rPr lang="bs-Latn-BA"/>
              <a:pPr>
                <a:defRPr/>
              </a:pPr>
              <a:t>23.6.2019.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2372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2372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B692AD38-22F7-4E89-B7A9-C422936DBAA1}" type="slidenum">
              <a:rPr lang="bs-Latn-BA"/>
              <a:pPr>
                <a:defRPr/>
              </a:pPr>
              <a:t>‹nº›</a:t>
            </a:fld>
            <a:endParaRPr lang="bs-Latn-B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7028">
        <p15:prstTrans prst="origami"/>
      </p:transition>
    </mc:Choice>
    <mc:Fallback xmlns="">
      <p:transition spd="slow" advTm="70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9" presetClass="exit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027" grpId="0" build="p">
        <p:tmplLst>
          <p:tmpl lvl="1">
            <p:tnLst>
              <p:par>
                <p:cTn presetID="39" presetClass="entr" presetSubtype="0" ac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20"/>
                          </p:val>
                        </p:tav>
                        <p:tav tm="50000">
                          <p:val>
                            <p:strVal val="#ppt_h/2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5000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3"/>
                          </p:val>
                        </p:tav>
                        <p:tav tm="5000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39" presetClass="entr" presetSubtype="0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20"/>
                          </p:val>
                        </p:tav>
                        <p:tav tm="50000">
                          <p:val>
                            <p:strVal val="#ppt_h/2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5000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3"/>
                          </p:val>
                        </p:tav>
                        <p:tav tm="5000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39" presetClass="entr" presetSubtype="0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20"/>
                          </p:val>
                        </p:tav>
                        <p:tav tm="50000">
                          <p:val>
                            <p:strVal val="#ppt_h/2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5000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3"/>
                          </p:val>
                        </p:tav>
                        <p:tav tm="5000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39" presetClass="entr" presetSubtype="0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20"/>
                          </p:val>
                        </p:tav>
                        <p:tav tm="50000">
                          <p:val>
                            <p:strVal val="#ppt_h/2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5000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3"/>
                          </p:val>
                        </p:tav>
                        <p:tav tm="5000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39" presetClass="entr" presetSubtype="0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20"/>
                          </p:val>
                        </p:tav>
                        <p:tav tm="50000">
                          <p:val>
                            <p:strVal val="#ppt_h/2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5000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3"/>
                          </p:val>
                        </p:tav>
                        <p:tav tm="5000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27" grpId="1" build="allAtOnce">
        <p:tmplLst>
          <p:tmpl lvl="1">
            <p:tnLst>
              <p:par>
                <p:cTn presetID="39" presetClass="exit" presetSubtype="0" decel="100000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50000">
                          <p:val>
                            <p:strVal val="ppt_h/20"/>
                          </p:val>
                        </p:tav>
                        <p:tav tm="100000">
                          <p:val>
                            <p:strVal val="ppt_h/2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50000">
                          <p:val>
                            <p:strVal val="ppt_w+.3"/>
                          </p:val>
                        </p:tav>
                        <p:tav tm="100000">
                          <p:val>
                            <p:strVal val="ppt_w+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50000">
                          <p:val>
                            <p:strVal val="ppt_x"/>
                          </p:val>
                        </p:tav>
                        <p:tav tm="100000">
                          <p:val>
                            <p:strVal val="ppt_x-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ppt_y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39" presetClass="exit" presetSubtype="0" decel="100000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50000">
                          <p:val>
                            <p:strVal val="ppt_h/20"/>
                          </p:val>
                        </p:tav>
                        <p:tav tm="100000">
                          <p:val>
                            <p:strVal val="ppt_h/2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50000">
                          <p:val>
                            <p:strVal val="ppt_w+.3"/>
                          </p:val>
                        </p:tav>
                        <p:tav tm="100000">
                          <p:val>
                            <p:strVal val="ppt_w+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50000">
                          <p:val>
                            <p:strVal val="ppt_x"/>
                          </p:val>
                        </p:tav>
                        <p:tav tm="100000">
                          <p:val>
                            <p:strVal val="ppt_x-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ppt_y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39" presetClass="exit" presetSubtype="0" decel="100000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50000">
                          <p:val>
                            <p:strVal val="ppt_h/20"/>
                          </p:val>
                        </p:tav>
                        <p:tav tm="100000">
                          <p:val>
                            <p:strVal val="ppt_h/2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50000">
                          <p:val>
                            <p:strVal val="ppt_w+.3"/>
                          </p:val>
                        </p:tav>
                        <p:tav tm="100000">
                          <p:val>
                            <p:strVal val="ppt_w+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50000">
                          <p:val>
                            <p:strVal val="ppt_x"/>
                          </p:val>
                        </p:tav>
                        <p:tav tm="100000">
                          <p:val>
                            <p:strVal val="ppt_x-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ppt_y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39" presetClass="exit" presetSubtype="0" decel="100000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50000">
                          <p:val>
                            <p:strVal val="ppt_h/20"/>
                          </p:val>
                        </p:tav>
                        <p:tav tm="100000">
                          <p:val>
                            <p:strVal val="ppt_h/2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50000">
                          <p:val>
                            <p:strVal val="ppt_w+.3"/>
                          </p:val>
                        </p:tav>
                        <p:tav tm="100000">
                          <p:val>
                            <p:strVal val="ppt_w+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50000">
                          <p:val>
                            <p:strVal val="ppt_x"/>
                          </p:val>
                        </p:tav>
                        <p:tav tm="100000">
                          <p:val>
                            <p:strVal val="ppt_x-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ppt_y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39" presetClass="exit" presetSubtype="0" decel="100000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50000">
                          <p:val>
                            <p:strVal val="ppt_h/20"/>
                          </p:val>
                        </p:tav>
                        <p:tav tm="100000">
                          <p:val>
                            <p:strVal val="ppt_h/2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50000">
                          <p:val>
                            <p:strVal val="ppt_w+.3"/>
                          </p:val>
                        </p:tav>
                        <p:tav tm="100000">
                          <p:val>
                            <p:strVal val="ppt_w+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50000">
                          <p:val>
                            <p:strVal val="ppt_x"/>
                          </p:val>
                        </p:tav>
                        <p:tav tm="100000">
                          <p:val>
                            <p:strVal val="ppt_x-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ppt_y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spcBef>
          <a:spcPct val="0"/>
        </a:spcBef>
        <a:spcAft>
          <a:spcPct val="0"/>
        </a:spcAft>
        <a:defRPr lang="bs-Latn-BA" sz="5400" b="1" kern="1200" dirty="0">
          <a:ln w="19050">
            <a:solidFill>
              <a:srgbClr val="735458"/>
            </a:solidFill>
          </a:ln>
          <a:solidFill>
            <a:srgbClr val="735458"/>
          </a:solidFill>
          <a:latin typeface="Microsoft New Tai Lue" pitchFamily="34" charset="0"/>
          <a:ea typeface="Microsoft New Tai Lue"/>
          <a:cs typeface="Microsoft New Tai Lue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5400" b="1">
          <a:solidFill>
            <a:srgbClr val="735458"/>
          </a:solidFill>
          <a:latin typeface="Microsoft New Tai Lue"/>
          <a:ea typeface="Microsoft New Tai Lue"/>
          <a:cs typeface="Microsoft New Tai Lue"/>
        </a:defRPr>
      </a:lvl2pPr>
      <a:lvl3pPr algn="ctr" rtl="0" fontAlgn="base">
        <a:spcBef>
          <a:spcPct val="0"/>
        </a:spcBef>
        <a:spcAft>
          <a:spcPct val="0"/>
        </a:spcAft>
        <a:defRPr sz="5400" b="1">
          <a:solidFill>
            <a:srgbClr val="735458"/>
          </a:solidFill>
          <a:latin typeface="Microsoft New Tai Lue"/>
          <a:ea typeface="Microsoft New Tai Lue"/>
          <a:cs typeface="Microsoft New Tai Lue"/>
        </a:defRPr>
      </a:lvl3pPr>
      <a:lvl4pPr algn="ctr" rtl="0" fontAlgn="base">
        <a:spcBef>
          <a:spcPct val="0"/>
        </a:spcBef>
        <a:spcAft>
          <a:spcPct val="0"/>
        </a:spcAft>
        <a:defRPr sz="5400" b="1">
          <a:solidFill>
            <a:srgbClr val="735458"/>
          </a:solidFill>
          <a:latin typeface="Microsoft New Tai Lue"/>
          <a:ea typeface="Microsoft New Tai Lue"/>
          <a:cs typeface="Microsoft New Tai Lue"/>
        </a:defRPr>
      </a:lvl4pPr>
      <a:lvl5pPr algn="ctr" rtl="0" fontAlgn="base">
        <a:spcBef>
          <a:spcPct val="0"/>
        </a:spcBef>
        <a:spcAft>
          <a:spcPct val="0"/>
        </a:spcAft>
        <a:defRPr sz="5400" b="1">
          <a:solidFill>
            <a:srgbClr val="735458"/>
          </a:solidFill>
          <a:latin typeface="Microsoft New Tai Lue"/>
          <a:ea typeface="Microsoft New Tai Lue"/>
          <a:cs typeface="Microsoft New Tai Lue"/>
        </a:defRPr>
      </a:lvl5pPr>
      <a:lvl6pPr marL="457200" algn="ctr" rtl="0" fontAlgn="base">
        <a:spcBef>
          <a:spcPct val="0"/>
        </a:spcBef>
        <a:spcAft>
          <a:spcPct val="0"/>
        </a:spcAft>
        <a:defRPr sz="5400" b="1">
          <a:solidFill>
            <a:srgbClr val="735458"/>
          </a:solidFill>
          <a:latin typeface="Microsoft New Tai Lue"/>
          <a:ea typeface="Microsoft New Tai Lue"/>
          <a:cs typeface="Microsoft New Tai Lue"/>
        </a:defRPr>
      </a:lvl6pPr>
      <a:lvl7pPr marL="914400" algn="ctr" rtl="0" fontAlgn="base">
        <a:spcBef>
          <a:spcPct val="0"/>
        </a:spcBef>
        <a:spcAft>
          <a:spcPct val="0"/>
        </a:spcAft>
        <a:defRPr sz="5400" b="1">
          <a:solidFill>
            <a:srgbClr val="735458"/>
          </a:solidFill>
          <a:latin typeface="Microsoft New Tai Lue"/>
          <a:ea typeface="Microsoft New Tai Lue"/>
          <a:cs typeface="Microsoft New Tai Lue"/>
        </a:defRPr>
      </a:lvl7pPr>
      <a:lvl8pPr marL="1371600" algn="ctr" rtl="0" fontAlgn="base">
        <a:spcBef>
          <a:spcPct val="0"/>
        </a:spcBef>
        <a:spcAft>
          <a:spcPct val="0"/>
        </a:spcAft>
        <a:defRPr sz="5400" b="1">
          <a:solidFill>
            <a:srgbClr val="735458"/>
          </a:solidFill>
          <a:latin typeface="Microsoft New Tai Lue"/>
          <a:ea typeface="Microsoft New Tai Lue"/>
          <a:cs typeface="Microsoft New Tai Lue"/>
        </a:defRPr>
      </a:lvl8pPr>
      <a:lvl9pPr marL="1828800" algn="ctr" rtl="0" fontAlgn="base">
        <a:spcBef>
          <a:spcPct val="0"/>
        </a:spcBef>
        <a:spcAft>
          <a:spcPct val="0"/>
        </a:spcAft>
        <a:defRPr sz="5400" b="1">
          <a:solidFill>
            <a:srgbClr val="735458"/>
          </a:solidFill>
          <a:latin typeface="Microsoft New Tai Lue"/>
          <a:ea typeface="Microsoft New Tai Lue"/>
          <a:cs typeface="Microsoft New Tai Lue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8F6449"/>
          </a:solidFill>
          <a:latin typeface="Microsoft New Tai Lue" pitchFamily="34" charset="0"/>
          <a:ea typeface="Microsoft New Tai Lue"/>
          <a:cs typeface="Microsoft New Tai Lue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8F6449"/>
          </a:solidFill>
          <a:latin typeface="Microsoft New Tai Lue" pitchFamily="34" charset="0"/>
          <a:ea typeface="Microsoft New Tai Lue"/>
          <a:cs typeface="Microsoft New Tai Lue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8F6449"/>
          </a:solidFill>
          <a:latin typeface="Microsoft New Tai Lue" pitchFamily="34" charset="0"/>
          <a:ea typeface="Microsoft New Tai Lue"/>
          <a:cs typeface="Microsoft New Tai Lue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8F6449"/>
          </a:solidFill>
          <a:latin typeface="Microsoft New Tai Lue" pitchFamily="34" charset="0"/>
          <a:ea typeface="Microsoft New Tai Lue"/>
          <a:cs typeface="Microsoft New Tai Lue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8F6449"/>
          </a:solidFill>
          <a:latin typeface="Microsoft New Tai Lue" pitchFamily="34" charset="0"/>
          <a:ea typeface="Microsoft New Tai Lue"/>
          <a:cs typeface="Microsoft New Tai Lue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gif"/><Relationship Id="rId11" Type="http://schemas.openxmlformats.org/officeDocument/2006/relationships/image" Target="../media/image9.png"/><Relationship Id="rId5" Type="http://schemas.openxmlformats.org/officeDocument/2006/relationships/image" Target="../media/image3.gif"/><Relationship Id="rId10" Type="http://schemas.openxmlformats.org/officeDocument/2006/relationships/image" Target="../media/image8.jpeg"/><Relationship Id="rId4" Type="http://schemas.openxmlformats.org/officeDocument/2006/relationships/image" Target="../media/image2.gif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5.gif"/><Relationship Id="rId7" Type="http://schemas.openxmlformats.org/officeDocument/2006/relationships/hyperlink" Target="http://www.scielo.br/scielo.php?script=sci_arttext&amp;pid=S0100-1965199700020000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4.gif"/><Relationship Id="rId4" Type="http://schemas.openxmlformats.org/officeDocument/2006/relationships/image" Target="../media/image3.gif"/><Relationship Id="rId9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5.gif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5.gif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5.gif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5.gif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5.gif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5.gif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10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3.bp.blogspot.com/-w9obgiti-j8/Tf42V0ZG_DI/AAAAAAAAADY/LXUM5ekxcp8/s1600/cuneiform.gif" TargetMode="External"/><Relationship Id="rId5" Type="http://schemas.openxmlformats.org/officeDocument/2006/relationships/image" Target="../media/image7.gif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9.png"/><Relationship Id="rId5" Type="http://schemas.openxmlformats.org/officeDocument/2006/relationships/image" Target="../media/image5.gif"/><Relationship Id="rId10" Type="http://schemas.openxmlformats.org/officeDocument/2006/relationships/image" Target="../media/image39.jp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7.gif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7.gif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3.gif"/><Relationship Id="rId7" Type="http://schemas.openxmlformats.org/officeDocument/2006/relationships/hyperlink" Target="http://3.bp.blogspot.com/-0ukBpcjuUYg/Tf4uPexu1pI/AAAAAAAAAC8/OyVaWaE-5O0/s1600/A_LEND~1.JPG" TargetMode="Externa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7.gif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1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7.gif"/><Relationship Id="rId4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7.gif"/><Relationship Id="rId4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7.gif"/><Relationship Id="rId4" Type="http://schemas.openxmlformats.org/officeDocument/2006/relationships/image" Target="../media/image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20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7.gif"/><Relationship Id="rId4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4747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25000"/>
              </a:lnSpc>
            </a:pPr>
            <a:endParaRPr lang="pt-PT" sz="2400" dirty="0" smtClean="0">
              <a:solidFill>
                <a:schemeClr val="accent1"/>
              </a:solidFill>
              <a:latin typeface="Candara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pt-PT" sz="2400" dirty="0" smtClean="0">
                <a:solidFill>
                  <a:schemeClr val="accent1"/>
                </a:solidFill>
                <a:latin typeface="Candara" pitchFamily="34" charset="0"/>
              </a:rPr>
              <a:t>Escola </a:t>
            </a:r>
            <a:r>
              <a:rPr lang="pt-PT" sz="2400" dirty="0" smtClean="0">
                <a:solidFill>
                  <a:schemeClr val="accent1"/>
                </a:solidFill>
                <a:latin typeface="Candara" pitchFamily="34" charset="0"/>
              </a:rPr>
              <a:t>Básica Integrada de Água de Pau</a:t>
            </a:r>
            <a:endParaRPr lang="pt-PT" sz="2400" dirty="0" smtClean="0">
              <a:solidFill>
                <a:schemeClr val="accent1"/>
              </a:solidFill>
              <a:latin typeface="Candara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pt-PT" sz="24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Outubro – mês internacional das bibliotecas escolares</a:t>
            </a:r>
            <a:r>
              <a:rPr lang="pt-PT" sz="2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/>
            </a:r>
            <a:br>
              <a:rPr lang="pt-PT" sz="2400" b="1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endParaRPr lang="pt-PT" sz="2400" dirty="0">
              <a:latin typeface="Cooper Black" pitchFamily="18" charset="0"/>
            </a:endParaRPr>
          </a:p>
          <a:p>
            <a:pPr algn="ctr">
              <a:lnSpc>
                <a:spcPct val="125000"/>
              </a:lnSpc>
            </a:pPr>
            <a:r>
              <a:rPr lang="pt-PT" sz="5400" b="1" dirty="0" smtClean="0">
                <a:solidFill>
                  <a:srgbClr val="800000"/>
                </a:solidFill>
                <a:latin typeface="Snap ITC" pitchFamily="82" charset="0"/>
              </a:rPr>
              <a:t>Bibliotecas do mundo</a:t>
            </a:r>
          </a:p>
          <a:p>
            <a:pPr algn="ctr">
              <a:lnSpc>
                <a:spcPct val="125000"/>
              </a:lnSpc>
            </a:pPr>
            <a:r>
              <a:rPr lang="pt-PT" sz="4400" b="1" dirty="0" smtClean="0">
                <a:solidFill>
                  <a:srgbClr val="800000"/>
                </a:solidFill>
                <a:latin typeface="Blackadder ITC" panose="04020505051007020D02" pitchFamily="82" charset="0"/>
              </a:rPr>
              <a:t>Uma viagem pela história das bibliotecas</a:t>
            </a:r>
            <a:r>
              <a:rPr lang="pt-PT" sz="4400" b="1" dirty="0">
                <a:solidFill>
                  <a:srgbClr val="FF0000"/>
                </a:solidFill>
                <a:latin typeface="Blackadder ITC" panose="04020505051007020D02" pitchFamily="82" charset="0"/>
              </a:rPr>
              <a:t/>
            </a:r>
            <a:br>
              <a:rPr lang="pt-PT" sz="4400" b="1" dirty="0">
                <a:solidFill>
                  <a:srgbClr val="FF0000"/>
                </a:solidFill>
                <a:latin typeface="Blackadder ITC" panose="04020505051007020D02" pitchFamily="82" charset="0"/>
              </a:rPr>
            </a:br>
            <a:r>
              <a:rPr lang="pt-PT" sz="2400" b="1" dirty="0">
                <a:solidFill>
                  <a:srgbClr val="FF0000"/>
                </a:solidFill>
                <a:latin typeface="Cooper Black" pitchFamily="18" charset="0"/>
              </a:rPr>
              <a:t/>
            </a:r>
            <a:br>
              <a:rPr lang="pt-PT" sz="2400" b="1" dirty="0">
                <a:solidFill>
                  <a:srgbClr val="FF0000"/>
                </a:solidFill>
                <a:latin typeface="Cooper Black" pitchFamily="18" charset="0"/>
              </a:rPr>
            </a:br>
            <a:endParaRPr lang="pt-PT" sz="2400" b="1" dirty="0">
              <a:solidFill>
                <a:srgbClr val="4A452A"/>
              </a:solidFill>
              <a:latin typeface="Cooper Black" pitchFamily="18" charset="0"/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228600" y="4572000"/>
            <a:ext cx="4191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PT" sz="3000" b="1" dirty="0" smtClean="0">
                <a:solidFill>
                  <a:schemeClr val="accent1">
                    <a:lumMod val="50000"/>
                  </a:schemeClr>
                </a:solidFill>
                <a:latin typeface="Snap ITC" panose="04040A07060A02020202" pitchFamily="82" charset="0"/>
              </a:rPr>
              <a:t>Biblioteca escolar </a:t>
            </a:r>
            <a:r>
              <a:rPr lang="pt-PT" sz="3000" b="1" dirty="0" smtClean="0">
                <a:solidFill>
                  <a:schemeClr val="accent1">
                    <a:lumMod val="50000"/>
                  </a:schemeClr>
                </a:solidFill>
                <a:latin typeface="Snap ITC" panose="04040A07060A02020202" pitchFamily="82" charset="0"/>
              </a:rPr>
              <a:t>EBI Água de Pau</a:t>
            </a:r>
            <a:r>
              <a:rPr lang="pt-PT" sz="3000" b="1" dirty="0">
                <a:solidFill>
                  <a:srgbClr val="FF0000"/>
                </a:solidFill>
                <a:latin typeface="Candara" pitchFamily="34" charset="0"/>
              </a:rPr>
              <a:t>			</a:t>
            </a:r>
            <a:r>
              <a:rPr lang="pt-PT" b="1" dirty="0">
                <a:solidFill>
                  <a:srgbClr val="4A452A"/>
                </a:solidFill>
              </a:rPr>
              <a:t/>
            </a:r>
            <a:br>
              <a:rPr lang="pt-PT" b="1" dirty="0">
                <a:solidFill>
                  <a:srgbClr val="4A452A"/>
                </a:solidFill>
              </a:rPr>
            </a:br>
            <a:endParaRPr lang="pt-PT" b="1" dirty="0">
              <a:solidFill>
                <a:srgbClr val="4A452A"/>
              </a:solidFill>
            </a:endParaRPr>
          </a:p>
        </p:txBody>
      </p:sp>
      <p:pic>
        <p:nvPicPr>
          <p:cNvPr id="13343" name="Picture 31" descr="5460429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5814569"/>
            <a:ext cx="939622" cy="973421"/>
          </a:xfrm>
          <a:prstGeom prst="rect">
            <a:avLst/>
          </a:prstGeom>
          <a:noFill/>
        </p:spPr>
      </p:pic>
      <p:cxnSp>
        <p:nvCxnSpPr>
          <p:cNvPr id="5" name="Conexão reta 4"/>
          <p:cNvCxnSpPr/>
          <p:nvPr/>
        </p:nvCxnSpPr>
        <p:spPr>
          <a:xfrm>
            <a:off x="1524000" y="1828800"/>
            <a:ext cx="5943600" cy="0"/>
          </a:xfrm>
          <a:prstGeom prst="line">
            <a:avLst/>
          </a:prstGeom>
          <a:ln w="12700">
            <a:solidFill>
              <a:srgbClr val="66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ta 12"/>
          <p:cNvCxnSpPr/>
          <p:nvPr/>
        </p:nvCxnSpPr>
        <p:spPr>
          <a:xfrm>
            <a:off x="1608221" y="4343400"/>
            <a:ext cx="5943600" cy="0"/>
          </a:xfrm>
          <a:prstGeom prst="line">
            <a:avLst/>
          </a:prstGeom>
          <a:ln w="12700">
            <a:solidFill>
              <a:srgbClr val="66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http://i641.photobucket.com/albums/uu139/tenebra1981/libro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572000"/>
            <a:ext cx="1447800" cy="95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4.bp.blogspot.com/-hkPiDK4KmbE/TaRZVg8oBGI/AAAAAAAAAk0/mgBhpQok92c/s1600/livros5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876800"/>
            <a:ext cx="1354035" cy="76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i641.photobucket.com/albums/uu139/tenebra1981/libro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41646">
            <a:off x="329786" y="3621867"/>
            <a:ext cx="1265833" cy="83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CLR.gif (20230 bytes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046" y="3938507"/>
            <a:ext cx="1162050" cy="103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ook_a.gif (2588 bytes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908">
            <a:off x="3322102" y="5522982"/>
            <a:ext cx="923925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0307-life.gif (14100 bytes)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313" y="6111714"/>
            <a:ext cx="7905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s0307-life.gif (14100 bytes)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6713">
            <a:off x="392905" y="1404263"/>
            <a:ext cx="7905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1CLR.gif (20230 bytes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4579">
            <a:off x="8036015" y="206753"/>
            <a:ext cx="864797" cy="77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Imagem 6" descr="Description: Descrição: 7681_LogoPANTONEBlue_nov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486" y="288219"/>
            <a:ext cx="4762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antasy Medieval Music - Tales of Dragoni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34400" y="630564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7028">
        <p15:prstTrans prst="origami"/>
      </p:transition>
    </mc:Choice>
    <mc:Fallback xmlns="">
      <p:transition spd="slow" advTm="70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52400" y="228600"/>
            <a:ext cx="8839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b="1" dirty="0">
                <a:solidFill>
                  <a:srgbClr val="002060"/>
                </a:solidFill>
                <a:latin typeface="Snap ITC" panose="04040A07060A02020202" pitchFamily="82" charset="0"/>
              </a:rPr>
              <a:t>Outubro – mês internacional das bibliotecas escolares</a:t>
            </a:r>
            <a:endParaRPr lang="pt-PT" sz="2200" dirty="0">
              <a:latin typeface="Snap ITC" panose="04040A07060A02020202" pitchFamily="82" charset="0"/>
            </a:endParaRPr>
          </a:p>
        </p:txBody>
      </p:sp>
      <p:pic>
        <p:nvPicPr>
          <p:cNvPr id="8" name="Picture 4" descr="1CLR.gif (20230 bytes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4579">
            <a:off x="7058029" y="4665412"/>
            <a:ext cx="864797" cy="77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i641.photobucket.com/albums/uu139/tenebra1981/libro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572000"/>
            <a:ext cx="1447800" cy="95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4.bp.blogspot.com/-hkPiDK4KmbE/TaRZVg8oBGI/AAAAAAAAAk0/mgBhpQok92c/s1600/livros5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6011636"/>
            <a:ext cx="1143000" cy="64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s0307-life.gif (14100 bytes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6713">
            <a:off x="8361933" y="4984496"/>
            <a:ext cx="7905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exão reta 13"/>
          <p:cNvCxnSpPr/>
          <p:nvPr/>
        </p:nvCxnSpPr>
        <p:spPr>
          <a:xfrm>
            <a:off x="1752601" y="914400"/>
            <a:ext cx="5943600" cy="0"/>
          </a:xfrm>
          <a:prstGeom prst="line">
            <a:avLst/>
          </a:prstGeom>
          <a:ln w="12700">
            <a:solidFill>
              <a:srgbClr val="66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/>
          <p:cNvSpPr/>
          <p:nvPr/>
        </p:nvSpPr>
        <p:spPr>
          <a:xfrm>
            <a:off x="304800" y="1243074"/>
            <a:ext cx="5715000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pt-PT" sz="2200" dirty="0" smtClean="0">
                <a:solidFill>
                  <a:srgbClr val="252525"/>
                </a:solidFill>
                <a:latin typeface="+mj-lt"/>
                <a:ea typeface="Times New Roman" panose="02020603050405020304" pitchFamily="18" charset="0"/>
              </a:rPr>
              <a:t>Nos dias atuais, as bibliotecas adaptam-se ao processo de inovações tecnológicas ocorridas com a evolução da humanidade. </a:t>
            </a: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pt-PT" sz="2200" dirty="0" smtClean="0">
                <a:solidFill>
                  <a:srgbClr val="252525"/>
                </a:solidFill>
                <a:latin typeface="+mj-lt"/>
                <a:ea typeface="Times New Roman" panose="02020603050405020304" pitchFamily="18" charset="0"/>
              </a:rPr>
              <a:t>Uma das principais características da </a:t>
            </a:r>
            <a:r>
              <a:rPr lang="pt-PT" sz="2200" u="sng" dirty="0" smtClean="0">
                <a:solidFill>
                  <a:srgbClr val="663366"/>
                </a:solidFill>
                <a:latin typeface="+mj-lt"/>
                <a:ea typeface="Times New Roman" panose="02020603050405020304" pitchFamily="18" charset="0"/>
                <a:hlinkClick r:id="rId7"/>
              </a:rPr>
              <a:t>biblioteca do futuro</a:t>
            </a:r>
            <a:r>
              <a:rPr lang="pt-PT" sz="2200" dirty="0" smtClean="0">
                <a:solidFill>
                  <a:srgbClr val="252525"/>
                </a:solidFill>
                <a:latin typeface="+mj-lt"/>
                <a:ea typeface="Times New Roman" panose="02020603050405020304" pitchFamily="18" charset="0"/>
              </a:rPr>
              <a:t> é que a mesma apresentará não o volume do seu acervo e sim a disponibilidade de poder disseminar informações com outras instituições através das novas tecnologias informacionais.</a:t>
            </a:r>
            <a:endParaRPr lang="pt-PT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10242" name="Picture 2" descr="http://nanomidia.files.wordpress.com/2010/09/bibliotecas-do-futuro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39276"/>
            <a:ext cx="3870325" cy="217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dokumentalistas.com/wp-content/uploads/2012/04/bibliotecario-del-futur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089" y="1131770"/>
            <a:ext cx="2352675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925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7028">
        <p15:prstTrans prst="origami"/>
      </p:transition>
    </mc:Choice>
    <mc:Fallback xmlns="">
      <p:transition spd="slow" advTm="70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52400" y="228600"/>
            <a:ext cx="8839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b="1" dirty="0">
                <a:solidFill>
                  <a:srgbClr val="002060"/>
                </a:solidFill>
                <a:latin typeface="Snap ITC" panose="04040A07060A02020202" pitchFamily="82" charset="0"/>
              </a:rPr>
              <a:t>Outubro – mês internacional das bibliotecas escolares</a:t>
            </a:r>
            <a:endParaRPr lang="pt-PT" sz="2200" dirty="0">
              <a:latin typeface="Snap ITC" panose="04040A07060A02020202" pitchFamily="82" charset="0"/>
            </a:endParaRPr>
          </a:p>
        </p:txBody>
      </p:sp>
      <p:pic>
        <p:nvPicPr>
          <p:cNvPr id="8" name="Picture 4" descr="1CLR.gif (20230 bytes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4579">
            <a:off x="7058029" y="4665412"/>
            <a:ext cx="864797" cy="77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i641.photobucket.com/albums/uu139/tenebra1981/libro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572000"/>
            <a:ext cx="1447800" cy="95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4.bp.blogspot.com/-hkPiDK4KmbE/TaRZVg8oBGI/AAAAAAAAAk0/mgBhpQok92c/s1600/livros5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6011636"/>
            <a:ext cx="1143000" cy="64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s0307-life.gif (14100 bytes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6713">
            <a:off x="8361933" y="4984496"/>
            <a:ext cx="7905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exão reta 13"/>
          <p:cNvCxnSpPr/>
          <p:nvPr/>
        </p:nvCxnSpPr>
        <p:spPr>
          <a:xfrm>
            <a:off x="1752601" y="914400"/>
            <a:ext cx="5943600" cy="0"/>
          </a:xfrm>
          <a:prstGeom prst="line">
            <a:avLst/>
          </a:prstGeom>
          <a:ln w="12700">
            <a:solidFill>
              <a:srgbClr val="66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358987" y="1131839"/>
            <a:ext cx="58204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800" b="1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As bibliotecas </a:t>
            </a:r>
            <a:r>
              <a:rPr lang="pt-PT" sz="28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mais bonitas do mundo</a:t>
            </a:r>
            <a:endParaRPr lang="pt-PT" sz="2800" b="1" dirty="0">
              <a:latin typeface="+mj-lt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038600" y="1683613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t-PT" sz="2200" dirty="0">
                <a:solidFill>
                  <a:schemeClr val="tx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 Biblioteca Joanina, em Coimbra, e a Biblioteca Nacional do Palácio de Mafra estão entre as mais </a:t>
            </a:r>
            <a:r>
              <a:rPr lang="pt-PT" sz="220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espetaculares </a:t>
            </a:r>
            <a:r>
              <a:rPr lang="pt-PT" sz="2200" dirty="0">
                <a:solidFill>
                  <a:schemeClr val="tx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do mundo. </a:t>
            </a:r>
            <a:endParaRPr lang="pt-PT" sz="2200" dirty="0" smtClean="0">
              <a:solidFill>
                <a:schemeClr val="tx2">
                  <a:lumMod val="75000"/>
                </a:schemeClr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pt-PT" sz="2200" dirty="0">
              <a:solidFill>
                <a:schemeClr val="tx2">
                  <a:lumMod val="75000"/>
                </a:schemeClr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220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pt-PT" sz="2200" dirty="0">
                <a:solidFill>
                  <a:schemeClr val="tx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avaliação é do jornal britânico “</a:t>
            </a:r>
            <a:r>
              <a:rPr lang="pt-PT" sz="22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pt-PT" sz="2200" dirty="0">
                <a:solidFill>
                  <a:schemeClr val="tx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2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Telegraph</a:t>
            </a:r>
            <a:r>
              <a:rPr lang="pt-PT" sz="2200" dirty="0">
                <a:solidFill>
                  <a:schemeClr val="tx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”, que publica no seu site a lista de bibliotecas mais bonitas do mundo. </a:t>
            </a:r>
            <a:endParaRPr lang="pt-PT" sz="22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3" name="Imagem 12" descr="http://mediaserver2.rr.pt/newrr/biblioteca-joanina-integrada-na-biblioteca-ge1056ad6c_400x225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75" y="1828720"/>
            <a:ext cx="3810000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 descr="https://c1.staticflickr.com/7/6077/6055759333_eb78076338_z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4259054"/>
            <a:ext cx="3774450" cy="250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242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7028">
        <p15:prstTrans prst="origami"/>
      </p:transition>
    </mc:Choice>
    <mc:Fallback xmlns="">
      <p:transition spd="slow" advTm="70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52400" y="228600"/>
            <a:ext cx="8839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b="1" dirty="0">
                <a:solidFill>
                  <a:srgbClr val="002060"/>
                </a:solidFill>
                <a:latin typeface="Snap ITC" panose="04040A07060A02020202" pitchFamily="82" charset="0"/>
              </a:rPr>
              <a:t>Outubro – mês internacional das bibliotecas escolares</a:t>
            </a:r>
            <a:endParaRPr lang="pt-PT" sz="2200" dirty="0">
              <a:latin typeface="Snap ITC" panose="04040A07060A02020202" pitchFamily="82" charset="0"/>
            </a:endParaRPr>
          </a:p>
        </p:txBody>
      </p:sp>
      <p:pic>
        <p:nvPicPr>
          <p:cNvPr id="8" name="Picture 4" descr="1CLR.gif (20230 bytes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4579">
            <a:off x="7058029" y="4665412"/>
            <a:ext cx="864797" cy="77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i641.photobucket.com/albums/uu139/tenebra1981/libro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572000"/>
            <a:ext cx="1447800" cy="95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4.bp.blogspot.com/-hkPiDK4KmbE/TaRZVg8oBGI/AAAAAAAAAk0/mgBhpQok92c/s1600/livros5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745" y="6179379"/>
            <a:ext cx="1143000" cy="64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s0307-life.gif (14100 bytes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6713">
            <a:off x="8361933" y="4984496"/>
            <a:ext cx="7905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exão reta 13"/>
          <p:cNvCxnSpPr/>
          <p:nvPr/>
        </p:nvCxnSpPr>
        <p:spPr>
          <a:xfrm>
            <a:off x="1752601" y="914400"/>
            <a:ext cx="5943600" cy="0"/>
          </a:xfrm>
          <a:prstGeom prst="line">
            <a:avLst/>
          </a:prstGeom>
          <a:ln w="12700">
            <a:solidFill>
              <a:srgbClr val="66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325104" y="938880"/>
            <a:ext cx="58204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800" b="1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As bibliotecas </a:t>
            </a:r>
            <a:r>
              <a:rPr lang="pt-PT" sz="28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mais bonitas do mundo</a:t>
            </a:r>
            <a:endParaRPr lang="pt-PT" sz="2800" b="1" dirty="0">
              <a:latin typeface="+mj-lt"/>
            </a:endParaRPr>
          </a:p>
        </p:txBody>
      </p:sp>
      <p:pic>
        <p:nvPicPr>
          <p:cNvPr id="12" name="Imagem 11" descr="http://upload.wikimedia.org/wikipedia/commons/thumb/5/56/Melozzo_da_Forl%C3%AC_001.jpg/220px-Melozzo_da_Forl%C3%AC_001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891" y="840955"/>
            <a:ext cx="2323003" cy="26995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ângulo 1"/>
          <p:cNvSpPr/>
          <p:nvPr/>
        </p:nvSpPr>
        <p:spPr>
          <a:xfrm>
            <a:off x="4572000" y="3564937"/>
            <a:ext cx="4572000" cy="114608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b="1" dirty="0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Biblioteca do </a:t>
            </a:r>
            <a:r>
              <a:rPr lang="pt-PT" b="1" dirty="0" err="1" smtClean="0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Vaticcano</a:t>
            </a:r>
            <a:r>
              <a:rPr lang="pt-PT" b="1" dirty="0" smtClean="0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pelo</a:t>
            </a:r>
            <a:r>
              <a:rPr lang="pt-PT" b="1" dirty="0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Papa Sisto IV, fresco de </a:t>
            </a:r>
            <a:r>
              <a:rPr lang="pt-PT" b="1" dirty="0" err="1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Melozzo</a:t>
            </a:r>
            <a:r>
              <a:rPr lang="pt-PT" b="1" dirty="0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 </a:t>
            </a:r>
            <a:r>
              <a:rPr lang="pt-PT" b="1" dirty="0" err="1" smtClean="0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Forlí</a:t>
            </a:r>
            <a:r>
              <a:rPr lang="pt-PT" b="1" dirty="0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pt-PT" b="1" dirty="0" smtClean="0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PT" b="1" dirty="0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1477 (Museus do Vaticano).</a:t>
            </a:r>
            <a:endParaRPr lang="pt-PT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Imagem 14" descr="http://super.abril.com.br/imagem/biblioteca-congresso-eua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8" y="1543578"/>
            <a:ext cx="3873702" cy="33600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ângulo 5"/>
          <p:cNvSpPr/>
          <p:nvPr/>
        </p:nvSpPr>
        <p:spPr>
          <a:xfrm>
            <a:off x="209809" y="5080352"/>
            <a:ext cx="412348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20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BIBLIOTECA DO CONGRESSO </a:t>
            </a:r>
            <a:endParaRPr lang="pt-PT" sz="2000" b="1" dirty="0" smtClean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2000" b="1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0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É a instituição cultural mais antiga dos Estados Unidos. Possui mais de 140 milhões de itens. </a:t>
            </a:r>
            <a:r>
              <a:rPr lang="pt-PT" sz="2000" b="1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Está </a:t>
            </a:r>
            <a:r>
              <a:rPr lang="pt-PT" sz="20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localizada no Distrito de Columbia.</a:t>
            </a:r>
            <a:r>
              <a:rPr lang="pt-PT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t-PT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81778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7028">
        <p15:prstTrans prst="origami"/>
      </p:transition>
    </mc:Choice>
    <mc:Fallback xmlns="">
      <p:transition spd="slow" advTm="70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52400" y="228600"/>
            <a:ext cx="8839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b="1" dirty="0">
                <a:solidFill>
                  <a:srgbClr val="002060"/>
                </a:solidFill>
                <a:latin typeface="Snap ITC" panose="04040A07060A02020202" pitchFamily="82" charset="0"/>
              </a:rPr>
              <a:t>Outubro – mês internacional das bibliotecas escolares</a:t>
            </a:r>
            <a:endParaRPr lang="pt-PT" sz="2200" dirty="0">
              <a:latin typeface="Snap ITC" panose="04040A07060A02020202" pitchFamily="82" charset="0"/>
            </a:endParaRPr>
          </a:p>
        </p:txBody>
      </p:sp>
      <p:pic>
        <p:nvPicPr>
          <p:cNvPr id="8" name="Picture 4" descr="1CLR.gif (20230 bytes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4579">
            <a:off x="7058029" y="4665412"/>
            <a:ext cx="864797" cy="77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i641.photobucket.com/albums/uu139/tenebra1981/libro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572000"/>
            <a:ext cx="1447800" cy="95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4.bp.blogspot.com/-hkPiDK4KmbE/TaRZVg8oBGI/AAAAAAAAAk0/mgBhpQok92c/s1600/livros5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745" y="6179379"/>
            <a:ext cx="1143000" cy="64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s0307-life.gif (14100 bytes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6713">
            <a:off x="8361933" y="4984496"/>
            <a:ext cx="7905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exão reta 13"/>
          <p:cNvCxnSpPr/>
          <p:nvPr/>
        </p:nvCxnSpPr>
        <p:spPr>
          <a:xfrm>
            <a:off x="1752601" y="914400"/>
            <a:ext cx="5943600" cy="0"/>
          </a:xfrm>
          <a:prstGeom prst="line">
            <a:avLst/>
          </a:prstGeom>
          <a:ln w="12700">
            <a:solidFill>
              <a:srgbClr val="66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325104" y="938880"/>
            <a:ext cx="58204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800" b="1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As bibliotecas </a:t>
            </a:r>
            <a:r>
              <a:rPr lang="pt-PT" sz="28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mais bonitas do mundo</a:t>
            </a:r>
            <a:endParaRPr lang="pt-PT" sz="2800" b="1" dirty="0">
              <a:latin typeface="+mj-lt"/>
            </a:endParaRPr>
          </a:p>
        </p:txBody>
      </p:sp>
      <p:pic>
        <p:nvPicPr>
          <p:cNvPr id="13" name="Imagem 12" descr="http://super.abril.com.br/imagem/biblioteca-nacional-marciana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713" y="2663212"/>
            <a:ext cx="5238750" cy="41872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 4"/>
          <p:cNvSpPr/>
          <p:nvPr/>
        </p:nvSpPr>
        <p:spPr>
          <a:xfrm>
            <a:off x="3581400" y="1480325"/>
            <a:ext cx="5530063" cy="1182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sz="2000" b="1" dirty="0">
                <a:solidFill>
                  <a:schemeClr val="tx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BIBLIOTECA NACIONAL MARCIANA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sz="2000" b="1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pt-PT" sz="2000" b="1" dirty="0">
                <a:solidFill>
                  <a:schemeClr val="tx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principal biblioteca de Veneza, na Itália. </a:t>
            </a:r>
            <a:r>
              <a:rPr lang="pt-PT" sz="2000" b="1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É </a:t>
            </a:r>
            <a:r>
              <a:rPr lang="pt-PT" sz="2000" b="1" dirty="0">
                <a:solidFill>
                  <a:schemeClr val="tx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conhecida por abrigar mais de 13 mil manuscritos!</a:t>
            </a:r>
            <a:endParaRPr lang="pt-PT" sz="2000" dirty="0">
              <a:solidFill>
                <a:schemeClr val="tx2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Imagem 15" descr="http://super.abril.com.br/imagem/biblioteca-george-peabody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04" y="2617906"/>
            <a:ext cx="3076575" cy="270472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tângulo 17"/>
          <p:cNvSpPr/>
          <p:nvPr/>
        </p:nvSpPr>
        <p:spPr>
          <a:xfrm>
            <a:off x="64279" y="553096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t-PT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BIBLIOTECA GEORGE PEABODY </a:t>
            </a:r>
          </a:p>
          <a:p>
            <a:pPr algn="just"/>
            <a:r>
              <a:rPr lang="pt-PT" b="1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Fundada </a:t>
            </a:r>
            <a:r>
              <a:rPr lang="pt-PT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no século </a:t>
            </a:r>
            <a:r>
              <a:rPr lang="pt-PT" b="1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XIX</a:t>
            </a:r>
            <a:r>
              <a:rPr lang="pt-PT" b="1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PT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possui </a:t>
            </a:r>
            <a:r>
              <a:rPr lang="pt-PT" b="1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mais</a:t>
            </a:r>
          </a:p>
          <a:p>
            <a:pPr algn="just"/>
            <a:r>
              <a:rPr lang="pt-PT" b="1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 300 mil itens. Está localizada em </a:t>
            </a:r>
          </a:p>
          <a:p>
            <a:pPr algn="just"/>
            <a:r>
              <a:rPr lang="pt-PT" b="1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Maryland </a:t>
            </a:r>
            <a:r>
              <a:rPr lang="pt-PT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(EUA).</a:t>
            </a:r>
            <a:endParaRPr lang="pt-PT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55625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7028">
        <p15:prstTrans prst="origami"/>
      </p:transition>
    </mc:Choice>
    <mc:Fallback xmlns="">
      <p:transition spd="slow" advTm="70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52400" y="228600"/>
            <a:ext cx="8839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b="1" dirty="0">
                <a:solidFill>
                  <a:srgbClr val="002060"/>
                </a:solidFill>
                <a:latin typeface="Snap ITC" panose="04040A07060A02020202" pitchFamily="82" charset="0"/>
              </a:rPr>
              <a:t>Outubro – mês internacional das bibliotecas escolares</a:t>
            </a:r>
            <a:endParaRPr lang="pt-PT" sz="2200" dirty="0">
              <a:latin typeface="Snap ITC" panose="04040A07060A02020202" pitchFamily="82" charset="0"/>
            </a:endParaRPr>
          </a:p>
        </p:txBody>
      </p:sp>
      <p:pic>
        <p:nvPicPr>
          <p:cNvPr id="8" name="Picture 4" descr="1CLR.gif (20230 bytes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4579">
            <a:off x="7058029" y="4665412"/>
            <a:ext cx="864797" cy="77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i641.photobucket.com/albums/uu139/tenebra1981/libro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572000"/>
            <a:ext cx="1447800" cy="95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4.bp.blogspot.com/-hkPiDK4KmbE/TaRZVg8oBGI/AAAAAAAAAk0/mgBhpQok92c/s1600/livros5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745" y="6179379"/>
            <a:ext cx="1143000" cy="64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s0307-life.gif (14100 bytes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6713">
            <a:off x="8361933" y="4984496"/>
            <a:ext cx="7905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exão reta 13"/>
          <p:cNvCxnSpPr/>
          <p:nvPr/>
        </p:nvCxnSpPr>
        <p:spPr>
          <a:xfrm>
            <a:off x="1752601" y="914400"/>
            <a:ext cx="5943600" cy="0"/>
          </a:xfrm>
          <a:prstGeom prst="line">
            <a:avLst/>
          </a:prstGeom>
          <a:ln w="12700">
            <a:solidFill>
              <a:srgbClr val="66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325104" y="938880"/>
            <a:ext cx="58204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800" b="1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As bibliotecas </a:t>
            </a:r>
            <a:r>
              <a:rPr lang="pt-PT" sz="28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mais bonitas do mundo</a:t>
            </a:r>
            <a:endParaRPr lang="pt-PT" sz="2800" b="1" dirty="0">
              <a:latin typeface="+mj-lt"/>
            </a:endParaRPr>
          </a:p>
        </p:txBody>
      </p:sp>
      <p:pic>
        <p:nvPicPr>
          <p:cNvPr id="15" name="Imagem 14" descr="http://super.abril.com.br/imagem/biblioteca-monasterio-beneditino-admont-austria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3962401"/>
            <a:ext cx="4863308" cy="289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ângulo 1"/>
          <p:cNvSpPr/>
          <p:nvPr/>
        </p:nvSpPr>
        <p:spPr>
          <a:xfrm>
            <a:off x="4343401" y="1841291"/>
            <a:ext cx="459448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BIBLIOTECA DO MOSTEIRO BENEDITINO DE ADMONT </a:t>
            </a:r>
          </a:p>
          <a:p>
            <a:pPr algn="just"/>
            <a:r>
              <a:rPr lang="pt-PT" b="1" dirty="0" smtClean="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Construída 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século </a:t>
            </a:r>
            <a:r>
              <a:rPr lang="pt-PT" b="1" dirty="0" smtClean="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XVIII, </a:t>
            </a:r>
            <a:r>
              <a:rPr lang="pt-PT" b="1" dirty="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 a maior biblioteca monástica do mundo, com mais de 70 mil volumes e 1400 manuscritos. Está localizada na região central da Áustria.</a:t>
            </a:r>
            <a:endParaRPr lang="pt-PT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7" name="Imagem 16" descr="http://super.abril.com.br/imagem/biblioteca-central-seattle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99" y="1783145"/>
            <a:ext cx="3228975" cy="241233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ângulo 5"/>
          <p:cNvSpPr/>
          <p:nvPr/>
        </p:nvSpPr>
        <p:spPr>
          <a:xfrm>
            <a:off x="177546" y="4380083"/>
            <a:ext cx="37086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b="1" dirty="0">
                <a:solidFill>
                  <a:srgbClr val="C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BIBLIOTECA CENTRAL DE SEATTLE (EUA) </a:t>
            </a:r>
          </a:p>
          <a:p>
            <a:pPr algn="just"/>
            <a:r>
              <a:rPr lang="pt-PT" b="1" dirty="0" smtClean="0">
                <a:solidFill>
                  <a:srgbClr val="C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pt-PT" b="1" dirty="0">
                <a:solidFill>
                  <a:srgbClr val="C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prédio feito de vidro e aço tem 11 andares e pode comportar até 1,4 milhão de livros. </a:t>
            </a:r>
            <a:endParaRPr lang="pt-PT" b="1" dirty="0" smtClean="0">
              <a:solidFill>
                <a:srgbClr val="C00000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b="1" dirty="0" smtClean="0">
                <a:solidFill>
                  <a:srgbClr val="C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Foi </a:t>
            </a:r>
            <a:r>
              <a:rPr lang="pt-PT" b="1" dirty="0">
                <a:solidFill>
                  <a:srgbClr val="C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inaugurada em 2004.</a:t>
            </a:r>
            <a:endParaRPr lang="pt-P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042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7028">
        <p15:prstTrans prst="origami"/>
      </p:transition>
    </mc:Choice>
    <mc:Fallback xmlns="">
      <p:transition spd="slow" advTm="70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52400" y="228600"/>
            <a:ext cx="8839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b="1" dirty="0">
                <a:solidFill>
                  <a:srgbClr val="002060"/>
                </a:solidFill>
                <a:latin typeface="Snap ITC" panose="04040A07060A02020202" pitchFamily="82" charset="0"/>
              </a:rPr>
              <a:t>Outubro – mês internacional das bibliotecas escolares</a:t>
            </a:r>
            <a:endParaRPr lang="pt-PT" sz="2200" dirty="0">
              <a:latin typeface="Snap ITC" panose="04040A07060A02020202" pitchFamily="82" charset="0"/>
            </a:endParaRPr>
          </a:p>
        </p:txBody>
      </p:sp>
      <p:pic>
        <p:nvPicPr>
          <p:cNvPr id="8" name="Picture 4" descr="1CLR.gif (20230 bytes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4579">
            <a:off x="7058029" y="4665412"/>
            <a:ext cx="864797" cy="77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i641.photobucket.com/albums/uu139/tenebra1981/libro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572000"/>
            <a:ext cx="1447800" cy="95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4.bp.blogspot.com/-hkPiDK4KmbE/TaRZVg8oBGI/AAAAAAAAAk0/mgBhpQok92c/s1600/livros5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745" y="6179379"/>
            <a:ext cx="1143000" cy="64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s0307-life.gif (14100 bytes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6713">
            <a:off x="8361933" y="4984496"/>
            <a:ext cx="7905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exão reta 13"/>
          <p:cNvCxnSpPr/>
          <p:nvPr/>
        </p:nvCxnSpPr>
        <p:spPr>
          <a:xfrm>
            <a:off x="1752601" y="914400"/>
            <a:ext cx="5943600" cy="0"/>
          </a:xfrm>
          <a:prstGeom prst="line">
            <a:avLst/>
          </a:prstGeom>
          <a:ln w="12700">
            <a:solidFill>
              <a:srgbClr val="66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325104" y="938880"/>
            <a:ext cx="58204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800" b="1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As bibliotecas </a:t>
            </a:r>
            <a:r>
              <a:rPr lang="pt-PT" sz="28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mais bonitas do mundo</a:t>
            </a:r>
            <a:endParaRPr lang="pt-PT" sz="2800" b="1" dirty="0">
              <a:latin typeface="+mj-lt"/>
            </a:endParaRPr>
          </a:p>
        </p:txBody>
      </p:sp>
      <p:pic>
        <p:nvPicPr>
          <p:cNvPr id="13" name="Imagem 12" descr="http://super.abril.com.br/imagem/biblioteca-coimbra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205" y="2540492"/>
            <a:ext cx="5238750" cy="42862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 4"/>
          <p:cNvSpPr/>
          <p:nvPr/>
        </p:nvSpPr>
        <p:spPr>
          <a:xfrm>
            <a:off x="325105" y="1992793"/>
            <a:ext cx="23685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2000" b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BIBLIOTECA JOANINA </a:t>
            </a:r>
            <a:endParaRPr lang="pt-PT" sz="2000" b="1" dirty="0" smtClean="0">
              <a:solidFill>
                <a:srgbClr val="C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pt-PT" sz="2000" b="1" dirty="0">
              <a:solidFill>
                <a:srgbClr val="C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2000" b="1" dirty="0" smtClean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000" b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É uma biblioteca do século </a:t>
            </a:r>
            <a:r>
              <a:rPr lang="pt-PT" sz="2000" b="1" dirty="0" smtClean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XVIII, </a:t>
            </a:r>
            <a:r>
              <a:rPr lang="pt-PT" sz="2000" b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situada na Universidade de Coimbra, em Portugal. </a:t>
            </a:r>
            <a:endParaRPr lang="pt-PT" sz="2000" b="1" dirty="0" smtClean="0">
              <a:solidFill>
                <a:srgbClr val="C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pt-PT" sz="2000" b="1" dirty="0" smtClean="0">
              <a:solidFill>
                <a:srgbClr val="C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2000" b="1" dirty="0" smtClean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É </a:t>
            </a:r>
            <a:r>
              <a:rPr lang="pt-PT" sz="2000" b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conhecida </a:t>
            </a:r>
            <a:r>
              <a:rPr lang="pt-PT" sz="2000" b="1" dirty="0" smtClean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pelo </a:t>
            </a:r>
            <a:r>
              <a:rPr lang="pt-PT" sz="2000" b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seu estilo rococó. </a:t>
            </a:r>
            <a:endParaRPr lang="pt-PT" sz="2000" b="1" dirty="0" smtClean="0">
              <a:solidFill>
                <a:srgbClr val="C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pt-PT" sz="2000" b="1" dirty="0">
              <a:solidFill>
                <a:srgbClr val="C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2000" b="1" dirty="0" smtClean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Possui </a:t>
            </a:r>
            <a:r>
              <a:rPr lang="pt-PT" sz="2000" b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mais de 70 mil volumes.</a:t>
            </a:r>
            <a:endParaRPr lang="pt-PT" sz="20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33701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7028">
        <p15:prstTrans prst="origami"/>
      </p:transition>
    </mc:Choice>
    <mc:Fallback xmlns="">
      <p:transition spd="slow" advTm="70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52400" y="228600"/>
            <a:ext cx="8839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b="1" dirty="0">
                <a:solidFill>
                  <a:srgbClr val="002060"/>
                </a:solidFill>
                <a:latin typeface="Snap ITC" panose="04040A07060A02020202" pitchFamily="82" charset="0"/>
              </a:rPr>
              <a:t>Outubro – mês internacional das bibliotecas escolares</a:t>
            </a:r>
            <a:endParaRPr lang="pt-PT" sz="2200" dirty="0">
              <a:latin typeface="Snap ITC" panose="04040A07060A02020202" pitchFamily="82" charset="0"/>
            </a:endParaRPr>
          </a:p>
        </p:txBody>
      </p:sp>
      <p:pic>
        <p:nvPicPr>
          <p:cNvPr id="8" name="Picture 4" descr="1CLR.gif (20230 bytes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4579">
            <a:off x="7058029" y="4665412"/>
            <a:ext cx="864797" cy="77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i641.photobucket.com/albums/uu139/tenebra1981/libro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572000"/>
            <a:ext cx="1447800" cy="95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4.bp.blogspot.com/-hkPiDK4KmbE/TaRZVg8oBGI/AAAAAAAAAk0/mgBhpQok92c/s1600/livros5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745" y="6179379"/>
            <a:ext cx="1143000" cy="64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s0307-life.gif (14100 bytes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6713">
            <a:off x="8361933" y="4984496"/>
            <a:ext cx="7905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exão reta 13"/>
          <p:cNvCxnSpPr/>
          <p:nvPr/>
        </p:nvCxnSpPr>
        <p:spPr>
          <a:xfrm>
            <a:off x="1752601" y="914400"/>
            <a:ext cx="5943600" cy="0"/>
          </a:xfrm>
          <a:prstGeom prst="line">
            <a:avLst/>
          </a:prstGeom>
          <a:ln w="12700">
            <a:solidFill>
              <a:srgbClr val="66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325104" y="938880"/>
            <a:ext cx="58204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800" b="1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As bibliotecas </a:t>
            </a:r>
            <a:r>
              <a:rPr lang="pt-PT" sz="28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mais bonitas do mundo</a:t>
            </a:r>
            <a:endParaRPr lang="pt-PT" sz="2800" b="1" dirty="0">
              <a:latin typeface="+mj-lt"/>
            </a:endParaRPr>
          </a:p>
        </p:txBody>
      </p:sp>
      <p:pic>
        <p:nvPicPr>
          <p:cNvPr id="12" name="Imagem 11" descr="http://super.abril.com.br/imagem/herzog-august-library-bibliotheca-augusta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88297"/>
            <a:ext cx="3838575" cy="28289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ângulo 1"/>
          <p:cNvSpPr/>
          <p:nvPr/>
        </p:nvSpPr>
        <p:spPr>
          <a:xfrm>
            <a:off x="152401" y="4798667"/>
            <a:ext cx="4143374" cy="1958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b="1" dirty="0">
                <a:solidFill>
                  <a:srgbClr val="C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BIBLIOTHECA AUGUSTA </a:t>
            </a:r>
            <a:endParaRPr lang="pt-PT" b="1" dirty="0" smtClean="0">
              <a:solidFill>
                <a:srgbClr val="C00000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b="1" dirty="0" smtClean="0">
                <a:solidFill>
                  <a:srgbClr val="C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b="1" dirty="0">
                <a:solidFill>
                  <a:srgbClr val="C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Foi fundada em 1573, em </a:t>
            </a:r>
            <a:r>
              <a:rPr lang="pt-PT" b="1" dirty="0" err="1">
                <a:solidFill>
                  <a:srgbClr val="C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Wolfenbüttel</a:t>
            </a:r>
            <a:r>
              <a:rPr lang="pt-PT" b="1" dirty="0">
                <a:solidFill>
                  <a:srgbClr val="C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na região central da Alemanha. Tem mais de 900 mil livros, incluindo importantes obras da Idade Média</a:t>
            </a:r>
            <a:endParaRPr lang="pt-PT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Imagem 14" descr="http://super.abril.com.br/imagem/biblioteca-franca-nacional-assembleia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745" y="3682761"/>
            <a:ext cx="4348455" cy="323117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ângulo 5"/>
          <p:cNvSpPr/>
          <p:nvPr/>
        </p:nvSpPr>
        <p:spPr>
          <a:xfrm>
            <a:off x="4443334" y="1628337"/>
            <a:ext cx="4572000" cy="18705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BIBLIOTECA DA ASSEMBLEIA NACIONAL </a:t>
            </a:r>
            <a:r>
              <a:rPr lang="pt-PT" b="1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Possui itens raríssimos, como as minutas do processo de Joana </a:t>
            </a:r>
            <a:r>
              <a:rPr lang="pt-PT" b="1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D'arc</a:t>
            </a:r>
            <a:r>
              <a:rPr lang="pt-PT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manuscritos originais de Jean Jacques-Rousseau. Está localizada no </a:t>
            </a:r>
            <a:r>
              <a:rPr lang="pt-PT" b="1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Palais</a:t>
            </a:r>
            <a:r>
              <a:rPr lang="pt-PT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Bourbon, em Paris (França).</a:t>
            </a:r>
            <a:endParaRPr lang="pt-PT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226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7028">
        <p15:prstTrans prst="origami"/>
      </p:transition>
    </mc:Choice>
    <mc:Fallback xmlns="">
      <p:transition spd="slow" advTm="70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52400" y="228600"/>
            <a:ext cx="8839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b="1" dirty="0">
                <a:solidFill>
                  <a:srgbClr val="002060"/>
                </a:solidFill>
                <a:latin typeface="Snap ITC" panose="04040A07060A02020202" pitchFamily="82" charset="0"/>
              </a:rPr>
              <a:t>Outubro – mês internacional das bibliotecas escolares</a:t>
            </a:r>
            <a:endParaRPr lang="pt-PT" sz="2200" dirty="0">
              <a:latin typeface="Snap ITC" panose="04040A07060A02020202" pitchFamily="82" charset="0"/>
            </a:endParaRPr>
          </a:p>
        </p:txBody>
      </p:sp>
      <p:pic>
        <p:nvPicPr>
          <p:cNvPr id="8" name="Picture 4" descr="1CLR.gif (20230 bytes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4579">
            <a:off x="7058029" y="4665412"/>
            <a:ext cx="864797" cy="77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i641.photobucket.com/albums/uu139/tenebra1981/libro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572000"/>
            <a:ext cx="1447800" cy="95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4.bp.blogspot.com/-hkPiDK4KmbE/TaRZVg8oBGI/AAAAAAAAAk0/mgBhpQok92c/s1600/livros5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745" y="6179379"/>
            <a:ext cx="1143000" cy="64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s0307-life.gif (14100 bytes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6713">
            <a:off x="8361933" y="4984496"/>
            <a:ext cx="7905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exão reta 13"/>
          <p:cNvCxnSpPr/>
          <p:nvPr/>
        </p:nvCxnSpPr>
        <p:spPr>
          <a:xfrm>
            <a:off x="1752601" y="914400"/>
            <a:ext cx="5943600" cy="0"/>
          </a:xfrm>
          <a:prstGeom prst="line">
            <a:avLst/>
          </a:prstGeom>
          <a:ln w="12700">
            <a:solidFill>
              <a:srgbClr val="66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325104" y="938880"/>
            <a:ext cx="58204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800" b="1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As bibliotecas </a:t>
            </a:r>
            <a:r>
              <a:rPr lang="pt-PT" sz="28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mais bonitas do mundo</a:t>
            </a:r>
            <a:endParaRPr lang="pt-PT" sz="2800" b="1" dirty="0">
              <a:latin typeface="+mj-lt"/>
            </a:endParaRPr>
          </a:p>
        </p:txBody>
      </p:sp>
      <p:pic>
        <p:nvPicPr>
          <p:cNvPr id="13" name="Imagem 12" descr="http://super.abril.com.br/imagem/nova-biblioteca-alexandrina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454" y="2522180"/>
            <a:ext cx="4983545" cy="43358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 4"/>
          <p:cNvSpPr/>
          <p:nvPr/>
        </p:nvSpPr>
        <p:spPr>
          <a:xfrm>
            <a:off x="177197" y="2067620"/>
            <a:ext cx="3983257" cy="443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sz="2000" b="1" dirty="0" smtClean="0">
                <a:solidFill>
                  <a:srgbClr val="C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BIBLIOTHECA ALEXANDRINA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PT" sz="2000" b="1" dirty="0" smtClean="0">
              <a:solidFill>
                <a:srgbClr val="C00000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sz="2000" b="1" dirty="0" smtClean="0">
                <a:solidFill>
                  <a:srgbClr val="C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Foi inaugurada em 2002, em homenagem à antiga biblioteca destruída na Antiguidade. Possui mais de 300 mil volumes.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PT" sz="2000" b="1" dirty="0" smtClean="0">
              <a:solidFill>
                <a:srgbClr val="C00000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sz="2000" b="1" dirty="0" smtClean="0">
                <a:solidFill>
                  <a:srgbClr val="C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Localiza-se </a:t>
            </a:r>
            <a:r>
              <a:rPr lang="pt-PT" sz="2000" b="1" dirty="0">
                <a:solidFill>
                  <a:srgbClr val="C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Alexandria, a segunda maior cidade do Egito, com mais </a:t>
            </a:r>
            <a:r>
              <a:rPr lang="pt-PT" sz="2000" b="1" dirty="0" smtClean="0">
                <a:solidFill>
                  <a:srgbClr val="C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pt-PT" sz="2000" b="1" dirty="0">
                <a:solidFill>
                  <a:srgbClr val="C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milhões de habitantes.</a:t>
            </a:r>
            <a:endParaRPr lang="pt-PT" sz="20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805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7028">
        <p15:prstTrans prst="origami"/>
      </p:transition>
    </mc:Choice>
    <mc:Fallback xmlns="">
      <p:transition spd="slow" advTm="70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52400" y="228600"/>
            <a:ext cx="8839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b="1" dirty="0">
                <a:solidFill>
                  <a:srgbClr val="002060"/>
                </a:solidFill>
                <a:latin typeface="Snap ITC" panose="04040A07060A02020202" pitchFamily="82" charset="0"/>
              </a:rPr>
              <a:t>Outubro – mês internacional das bibliotecas escolares</a:t>
            </a:r>
            <a:endParaRPr lang="pt-PT" sz="2200" dirty="0">
              <a:latin typeface="Snap ITC" panose="04040A07060A02020202" pitchFamily="82" charset="0"/>
            </a:endParaRPr>
          </a:p>
        </p:txBody>
      </p:sp>
      <p:pic>
        <p:nvPicPr>
          <p:cNvPr id="8" name="Picture 4" descr="1CLR.gif (20230 bytes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4579">
            <a:off x="7058029" y="4665412"/>
            <a:ext cx="864797" cy="77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i641.photobucket.com/albums/uu139/tenebra1981/libro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572000"/>
            <a:ext cx="1447800" cy="95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4.bp.blogspot.com/-hkPiDK4KmbE/TaRZVg8oBGI/AAAAAAAAAk0/mgBhpQok92c/s1600/livros5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745" y="6179379"/>
            <a:ext cx="1143000" cy="64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s0307-life.gif (14100 bytes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6713">
            <a:off x="8361933" y="4984496"/>
            <a:ext cx="7905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exão reta 13"/>
          <p:cNvCxnSpPr/>
          <p:nvPr/>
        </p:nvCxnSpPr>
        <p:spPr>
          <a:xfrm>
            <a:off x="1752601" y="914400"/>
            <a:ext cx="5943600" cy="0"/>
          </a:xfrm>
          <a:prstGeom prst="line">
            <a:avLst/>
          </a:prstGeom>
          <a:ln w="12700">
            <a:solidFill>
              <a:srgbClr val="66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325104" y="938880"/>
            <a:ext cx="58204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800" b="1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As bibliotecas </a:t>
            </a:r>
            <a:r>
              <a:rPr lang="pt-PT" sz="28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mais bonitas do mundo</a:t>
            </a:r>
            <a:endParaRPr lang="pt-PT" sz="2800" b="1" dirty="0">
              <a:latin typeface="+mj-lt"/>
            </a:endParaRPr>
          </a:p>
        </p:txBody>
      </p:sp>
      <p:pic>
        <p:nvPicPr>
          <p:cNvPr id="12" name="Imagem 11" descr="http://super.abril.com.br/imagem/biblioteca-bodleian-cambridge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744" y="3276600"/>
            <a:ext cx="4634517" cy="355014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ângulo 1"/>
          <p:cNvSpPr/>
          <p:nvPr/>
        </p:nvSpPr>
        <p:spPr>
          <a:xfrm>
            <a:off x="4413354" y="1486579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t-PT" b="1" dirty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BIBLIOTECA BODLEIANA - É o principal acervo de pesquisa da Universidade de Oxford, na Inglaterra. Tem manuscritos raríssimos, como as quatro cópias certificadas da Magna Carta. Serviu de cenário para os filmes de Harry </a:t>
            </a:r>
            <a:r>
              <a:rPr lang="pt-PT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Potter</a:t>
            </a:r>
            <a:r>
              <a:rPr lang="pt-PT" b="1" dirty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t-PT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5" name="Imagem 14" descr="http://super.abril.com.br/imagem/biblioteca-publica-de-nova-york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51" y="1486579"/>
            <a:ext cx="3533775" cy="31337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ângulo 5"/>
          <p:cNvSpPr/>
          <p:nvPr/>
        </p:nvSpPr>
        <p:spPr>
          <a:xfrm>
            <a:off x="152400" y="4755319"/>
            <a:ext cx="4495800" cy="1973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b="1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BIBLIOTECA </a:t>
            </a:r>
            <a:r>
              <a:rPr lang="pt-PT" b="1" dirty="0" smtClean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PÚBLICA DE NEW YORK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b="1" dirty="0" smtClean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 uma das bibliotecas </a:t>
            </a:r>
            <a:r>
              <a:rPr lang="pt-PT" b="1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mais importantes do </a:t>
            </a:r>
            <a:r>
              <a:rPr lang="pt-PT" b="1" dirty="0" smtClean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mundo</a:t>
            </a:r>
            <a:r>
              <a:rPr lang="pt-PT" b="1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pt-PT" b="1" dirty="0" smtClean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Já </a:t>
            </a:r>
            <a:r>
              <a:rPr lang="pt-PT" b="1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serviu de locação para vários filmes, como </a:t>
            </a:r>
            <a:r>
              <a:rPr lang="pt-PT" b="1" i="1" dirty="0" smtClean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pt-PT" b="1" i="1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 Depois de </a:t>
            </a:r>
            <a:r>
              <a:rPr lang="pt-PT" b="1" i="1" dirty="0" smtClean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Amanhã</a:t>
            </a:r>
            <a:r>
              <a:rPr lang="pt-PT" b="1" dirty="0" smtClean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PT" b="1" i="1" dirty="0" smtClean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Caça-Fantasmas</a:t>
            </a:r>
            <a:r>
              <a:rPr lang="pt-PT" b="1" dirty="0" smtClean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PT" b="1" i="1" dirty="0" smtClean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Homem-Aranha</a:t>
            </a:r>
            <a:r>
              <a:rPr lang="pt-PT" b="1" dirty="0" smtClean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b="1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pt-PT" b="1" i="1" dirty="0" smtClean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Bonequinha </a:t>
            </a:r>
            <a:r>
              <a:rPr lang="pt-PT" b="1" i="1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pt-PT" b="1" i="1" dirty="0" smtClean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Luxo</a:t>
            </a:r>
            <a:r>
              <a:rPr lang="pt-PT" b="1" dirty="0" smtClean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t-PT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720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7028">
        <p15:prstTrans prst="origami"/>
      </p:transition>
    </mc:Choice>
    <mc:Fallback xmlns="">
      <p:transition spd="slow" advTm="70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52400" y="228600"/>
            <a:ext cx="8839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b="1" dirty="0">
                <a:solidFill>
                  <a:srgbClr val="002060"/>
                </a:solidFill>
                <a:latin typeface="Snap ITC" panose="04040A07060A02020202" pitchFamily="82" charset="0"/>
              </a:rPr>
              <a:t>Outubro – mês internacional das bibliotecas escolares</a:t>
            </a:r>
            <a:endParaRPr lang="pt-PT" sz="2200" dirty="0">
              <a:latin typeface="Snap ITC" panose="04040A07060A02020202" pitchFamily="82" charset="0"/>
            </a:endParaRPr>
          </a:p>
        </p:txBody>
      </p:sp>
      <p:pic>
        <p:nvPicPr>
          <p:cNvPr id="8" name="Picture 4" descr="1CLR.gif (20230 bytes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4579">
            <a:off x="7058029" y="4665412"/>
            <a:ext cx="864797" cy="77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i641.photobucket.com/albums/uu139/tenebra1981/libro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572000"/>
            <a:ext cx="1447800" cy="95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4.bp.blogspot.com/-hkPiDK4KmbE/TaRZVg8oBGI/AAAAAAAAAk0/mgBhpQok92c/s1600/livros5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745" y="6179379"/>
            <a:ext cx="1143000" cy="64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s0307-life.gif (14100 bytes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6713">
            <a:off x="8361933" y="4984496"/>
            <a:ext cx="7905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exão reta 13"/>
          <p:cNvCxnSpPr/>
          <p:nvPr/>
        </p:nvCxnSpPr>
        <p:spPr>
          <a:xfrm>
            <a:off x="1752601" y="914400"/>
            <a:ext cx="5943600" cy="0"/>
          </a:xfrm>
          <a:prstGeom prst="line">
            <a:avLst/>
          </a:prstGeom>
          <a:ln w="12700">
            <a:solidFill>
              <a:srgbClr val="66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325104" y="938880"/>
            <a:ext cx="58204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800" b="1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As bibliotecas </a:t>
            </a:r>
            <a:r>
              <a:rPr lang="pt-PT" sz="28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mais bonitas do mundo</a:t>
            </a:r>
            <a:endParaRPr lang="pt-PT" sz="2800" b="1" dirty="0">
              <a:latin typeface="+mj-lt"/>
            </a:endParaRPr>
          </a:p>
        </p:txBody>
      </p:sp>
      <p:pic>
        <p:nvPicPr>
          <p:cNvPr id="13" name="Imagem 12" descr="http://super.abril.com.br/imagem/biblioteca-vasconcelos-mexico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438400"/>
            <a:ext cx="5803692" cy="438834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 4"/>
          <p:cNvSpPr/>
          <p:nvPr/>
        </p:nvSpPr>
        <p:spPr>
          <a:xfrm>
            <a:off x="152401" y="1825744"/>
            <a:ext cx="3117704" cy="5039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2400" b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BIBLIOTECA VASCONCELOS </a:t>
            </a:r>
            <a:endParaRPr lang="pt-PT" sz="2400" b="1" dirty="0" smtClean="0">
              <a:solidFill>
                <a:srgbClr val="C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2400" b="1" dirty="0" smtClean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400" b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É conhecida como 'megabiblioteca', pois tem mais de 580 mil itens. </a:t>
            </a:r>
            <a:endParaRPr lang="pt-PT" sz="2400" b="1" dirty="0" smtClean="0">
              <a:solidFill>
                <a:srgbClr val="C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2400" b="1" dirty="0" smtClean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pt-PT" sz="2400" b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design moderno permite que as estantes sejam ampliadas sempre que for necessário. Situa-se na Cidade do México.</a:t>
            </a:r>
            <a:endParaRPr lang="pt-PT" sz="2400" dirty="0">
              <a:solidFill>
                <a:srgbClr val="C0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617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7028">
        <p15:prstTrans prst="origami"/>
      </p:transition>
    </mc:Choice>
    <mc:Fallback xmlns="">
      <p:transition spd="slow" advTm="70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52400" y="228600"/>
            <a:ext cx="8839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b="1" dirty="0">
                <a:solidFill>
                  <a:srgbClr val="002060"/>
                </a:solidFill>
                <a:latin typeface="Snap ITC" panose="04040A07060A02020202" pitchFamily="82" charset="0"/>
              </a:rPr>
              <a:t>Outubro – mês internacional das bibliotecas escolares</a:t>
            </a:r>
            <a:endParaRPr lang="pt-PT" sz="2200" dirty="0">
              <a:latin typeface="Snap ITC" panose="04040A07060A02020202" pitchFamily="82" charset="0"/>
            </a:endParaRPr>
          </a:p>
        </p:txBody>
      </p:sp>
      <p:pic>
        <p:nvPicPr>
          <p:cNvPr id="8" name="Picture 4" descr="1CLR.gif (20230 bytes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4579">
            <a:off x="7058029" y="4186790"/>
            <a:ext cx="864797" cy="77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i641.photobucket.com/albums/uu139/tenebra1981/libro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572000"/>
            <a:ext cx="1447800" cy="95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4.bp.blogspot.com/-hkPiDK4KmbE/TaRZVg8oBGI/AAAAAAAAAk0/mgBhpQok92c/s1600/livros5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6011636"/>
            <a:ext cx="1143000" cy="64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s0307-life.gif (14100 bytes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6713">
            <a:off x="8361933" y="4984496"/>
            <a:ext cx="7905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733800" y="1295400"/>
            <a:ext cx="526404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3200" dirty="0">
                <a:solidFill>
                  <a:srgbClr val="252525"/>
                </a:solidFill>
                <a:latin typeface="+mj-lt"/>
                <a:ea typeface="Calibri" panose="020F0502020204030204" pitchFamily="34" charset="0"/>
              </a:rPr>
              <a:t> As primeiras bibliotecas </a:t>
            </a:r>
            <a:r>
              <a:rPr lang="pt-PT" sz="3200" dirty="0" smtClean="0">
                <a:solidFill>
                  <a:srgbClr val="252525"/>
                </a:solidFill>
                <a:latin typeface="+mj-lt"/>
                <a:ea typeface="Calibri" panose="020F0502020204030204" pitchFamily="34" charset="0"/>
              </a:rPr>
              <a:t>de que </a:t>
            </a:r>
            <a:r>
              <a:rPr lang="pt-PT" sz="3200" dirty="0">
                <a:solidFill>
                  <a:srgbClr val="252525"/>
                </a:solidFill>
                <a:latin typeface="+mj-lt"/>
                <a:ea typeface="Calibri" panose="020F0502020204030204" pitchFamily="34" charset="0"/>
              </a:rPr>
              <a:t>se tem notícia são chamadas "minerais", </a:t>
            </a:r>
            <a:r>
              <a:rPr lang="pt-PT" sz="3200" dirty="0" smtClean="0">
                <a:solidFill>
                  <a:srgbClr val="252525"/>
                </a:solidFill>
                <a:latin typeface="+mj-lt"/>
                <a:ea typeface="Calibri" panose="020F0502020204030204" pitchFamily="34" charset="0"/>
              </a:rPr>
              <a:t>pois os </a:t>
            </a:r>
            <a:r>
              <a:rPr lang="pt-PT" sz="3200" dirty="0">
                <a:solidFill>
                  <a:srgbClr val="252525"/>
                </a:solidFill>
                <a:latin typeface="+mj-lt"/>
                <a:ea typeface="Calibri" panose="020F0502020204030204" pitchFamily="34" charset="0"/>
              </a:rPr>
              <a:t>seus acervos eram constituídos </a:t>
            </a:r>
            <a:r>
              <a:rPr lang="pt-PT" sz="3200" dirty="0" smtClean="0">
                <a:solidFill>
                  <a:srgbClr val="252525"/>
                </a:solidFill>
                <a:latin typeface="+mj-lt"/>
                <a:ea typeface="Calibri" panose="020F0502020204030204" pitchFamily="34" charset="0"/>
              </a:rPr>
              <a:t>por </a:t>
            </a:r>
            <a:r>
              <a:rPr lang="pt-PT" sz="3200" dirty="0">
                <a:solidFill>
                  <a:srgbClr val="252525"/>
                </a:solidFill>
                <a:latin typeface="+mj-lt"/>
                <a:ea typeface="Calibri" panose="020F0502020204030204" pitchFamily="34" charset="0"/>
              </a:rPr>
              <a:t>tabletes de </a:t>
            </a:r>
            <a:r>
              <a:rPr lang="pt-PT" sz="3200" dirty="0" smtClean="0">
                <a:solidFill>
                  <a:srgbClr val="252525"/>
                </a:solidFill>
                <a:latin typeface="+mj-lt"/>
                <a:ea typeface="Calibri" panose="020F0502020204030204" pitchFamily="34" charset="0"/>
              </a:rPr>
              <a:t>argila.</a:t>
            </a:r>
            <a:endParaRPr lang="pt-PT" sz="3200" dirty="0">
              <a:latin typeface="+mj-lt"/>
            </a:endParaRPr>
          </a:p>
        </p:txBody>
      </p:sp>
      <p:pic>
        <p:nvPicPr>
          <p:cNvPr id="13" name="Imagem 12" descr="http://3.bp.blogspot.com/-w9obgiti-j8/Tf42V0ZG_DI/AAAAAAAAADY/LXUM5ekxcp8/s1600/cuneiform.gif">
            <a:hlinkClick r:id="rId6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3200400" cy="38117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Conexão reta 13"/>
          <p:cNvCxnSpPr/>
          <p:nvPr/>
        </p:nvCxnSpPr>
        <p:spPr>
          <a:xfrm>
            <a:off x="1752601" y="914400"/>
            <a:ext cx="5943600" cy="0"/>
          </a:xfrm>
          <a:prstGeom prst="line">
            <a:avLst/>
          </a:prstGeom>
          <a:ln w="12700">
            <a:solidFill>
              <a:srgbClr val="66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484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7028">
        <p15:prstTrans prst="origami"/>
      </p:transition>
    </mc:Choice>
    <mc:Fallback xmlns="">
      <p:transition spd="slow" advTm="70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52400" y="228600"/>
            <a:ext cx="8839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b="1" dirty="0">
                <a:solidFill>
                  <a:srgbClr val="002060"/>
                </a:solidFill>
                <a:latin typeface="Snap ITC" panose="04040A07060A02020202" pitchFamily="82" charset="0"/>
              </a:rPr>
              <a:t>Outubro – mês internacional das bibliotecas escolares</a:t>
            </a:r>
            <a:endParaRPr lang="pt-PT" sz="2200" dirty="0">
              <a:latin typeface="Snap ITC" panose="04040A07060A02020202" pitchFamily="82" charset="0"/>
            </a:endParaRPr>
          </a:p>
        </p:txBody>
      </p:sp>
      <p:pic>
        <p:nvPicPr>
          <p:cNvPr id="8" name="Picture 4" descr="1CLR.gif (20230 bytes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4579">
            <a:off x="7058029" y="4665412"/>
            <a:ext cx="864797" cy="77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i641.photobucket.com/albums/uu139/tenebra1981/libro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572000"/>
            <a:ext cx="1447800" cy="95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4.bp.blogspot.com/-hkPiDK4KmbE/TaRZVg8oBGI/AAAAAAAAAk0/mgBhpQok92c/s1600/livros5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745" y="6179379"/>
            <a:ext cx="1143000" cy="64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s0307-life.gif (14100 bytes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6713">
            <a:off x="8361933" y="4984496"/>
            <a:ext cx="7905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exão reta 13"/>
          <p:cNvCxnSpPr/>
          <p:nvPr/>
        </p:nvCxnSpPr>
        <p:spPr>
          <a:xfrm>
            <a:off x="1752601" y="914400"/>
            <a:ext cx="5943600" cy="0"/>
          </a:xfrm>
          <a:prstGeom prst="line">
            <a:avLst/>
          </a:prstGeom>
          <a:ln w="12700">
            <a:solidFill>
              <a:srgbClr val="66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325104" y="938880"/>
            <a:ext cx="58204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800" b="1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As bibliotecas </a:t>
            </a:r>
            <a:r>
              <a:rPr lang="pt-PT" sz="28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mais bonitas do mundo</a:t>
            </a:r>
            <a:endParaRPr lang="pt-PT" sz="2800" b="1" dirty="0">
              <a:latin typeface="+mj-lt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533400" y="1531564"/>
            <a:ext cx="774185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600" b="1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biblioteca da nossa escola!</a:t>
            </a:r>
          </a:p>
          <a:p>
            <a:r>
              <a:rPr lang="pt-PT" sz="24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Pois aqui encontrarás livros, conselhos de leitura e atividades muito especiais.</a:t>
            </a:r>
          </a:p>
          <a:p>
            <a:r>
              <a:rPr lang="pt-PT" sz="24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Visita-nos e encontrarás o livro certo para ti!</a:t>
            </a:r>
            <a:endParaRPr lang="pt-PT" sz="24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152400" y="5638658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smtClean="0">
                <a:latin typeface="Snap ITC" panose="04040A07060A02020202" pitchFamily="82" charset="0"/>
              </a:rPr>
              <a:t>A equipa da BE</a:t>
            </a:r>
            <a:endParaRPr lang="pt-PT" sz="2400" dirty="0">
              <a:latin typeface="Snap ITC" panose="04040A07060A02020202" pitchFamily="82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139" y="2834499"/>
            <a:ext cx="2090281" cy="139352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358055"/>
            <a:ext cx="2318333" cy="2318333"/>
          </a:xfrm>
          <a:prstGeom prst="rect">
            <a:avLst/>
          </a:prstGeom>
        </p:spPr>
      </p:pic>
      <p:pic>
        <p:nvPicPr>
          <p:cNvPr id="13" name="Fantasy Medieval Music - Tales of Dragoni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72600" y="61793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707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7028">
        <p15:prstTrans prst="origami"/>
      </p:transition>
    </mc:Choice>
    <mc:Fallback xmlns="">
      <p:transition spd="slow" advClick="0" advTm="70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52400" y="228600"/>
            <a:ext cx="8839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b="1" dirty="0">
                <a:solidFill>
                  <a:srgbClr val="002060"/>
                </a:solidFill>
                <a:latin typeface="Snap ITC" panose="04040A07060A02020202" pitchFamily="82" charset="0"/>
              </a:rPr>
              <a:t>Outubro – mês internacional das bibliotecas escolares</a:t>
            </a:r>
            <a:endParaRPr lang="pt-PT" sz="2200" dirty="0">
              <a:latin typeface="Snap ITC" panose="04040A07060A02020202" pitchFamily="82" charset="0"/>
            </a:endParaRPr>
          </a:p>
        </p:txBody>
      </p:sp>
      <p:pic>
        <p:nvPicPr>
          <p:cNvPr id="8" name="Picture 4" descr="1CLR.gif (20230 bytes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4579">
            <a:off x="7058028" y="4332348"/>
            <a:ext cx="864797" cy="77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i641.photobucket.com/albums/uu139/tenebra1981/libro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572000"/>
            <a:ext cx="1447800" cy="95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4.bp.blogspot.com/-hkPiDK4KmbE/TaRZVg8oBGI/AAAAAAAAAk0/mgBhpQok92c/s1600/livros5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6011636"/>
            <a:ext cx="1143000" cy="64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s0307-life.gif (14100 bytes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6713">
            <a:off x="8361933" y="4984496"/>
            <a:ext cx="7905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81000" y="1122486"/>
            <a:ext cx="52640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200" dirty="0">
                <a:solidFill>
                  <a:srgbClr val="252525"/>
                </a:solidFill>
                <a:latin typeface="+mj-lt"/>
                <a:ea typeface="Calibri" panose="020F0502020204030204" pitchFamily="34" charset="0"/>
              </a:rPr>
              <a:t> </a:t>
            </a:r>
            <a:r>
              <a:rPr lang="pt-PT" sz="3200" b="1" dirty="0" smtClean="0"/>
              <a:t>A Biblioteca </a:t>
            </a:r>
            <a:r>
              <a:rPr lang="pt-PT" sz="3200" b="1" dirty="0"/>
              <a:t>de Nínive</a:t>
            </a:r>
            <a:endParaRPr lang="pt-PT" sz="3200" dirty="0"/>
          </a:p>
        </p:txBody>
      </p:sp>
      <p:cxnSp>
        <p:nvCxnSpPr>
          <p:cNvPr id="14" name="Conexão reta 13"/>
          <p:cNvCxnSpPr/>
          <p:nvPr/>
        </p:nvCxnSpPr>
        <p:spPr>
          <a:xfrm>
            <a:off x="1752601" y="914400"/>
            <a:ext cx="5943600" cy="0"/>
          </a:xfrm>
          <a:prstGeom prst="line">
            <a:avLst/>
          </a:prstGeom>
          <a:ln w="12700">
            <a:solidFill>
              <a:srgbClr val="66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/>
          <p:cNvSpPr/>
          <p:nvPr/>
        </p:nvSpPr>
        <p:spPr>
          <a:xfrm>
            <a:off x="152400" y="1816066"/>
            <a:ext cx="8839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dirty="0">
                <a:solidFill>
                  <a:srgbClr val="783F04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pt-PT" sz="2400" dirty="0">
                <a:solidFill>
                  <a:srgbClr val="783F04"/>
                </a:solidFill>
                <a:latin typeface="+mn-lt"/>
                <a:ea typeface="Times New Roman" panose="02020603050405020304" pitchFamily="18" charset="0"/>
              </a:rPr>
              <a:t>A</a:t>
            </a:r>
            <a:r>
              <a:rPr lang="pt-PT" sz="2400" dirty="0" smtClean="0">
                <a:solidFill>
                  <a:srgbClr val="783F04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pt-PT" sz="2400" dirty="0">
                <a:solidFill>
                  <a:srgbClr val="783F04"/>
                </a:solidFill>
                <a:latin typeface="+mn-lt"/>
                <a:ea typeface="Times New Roman" panose="02020603050405020304" pitchFamily="18" charset="0"/>
              </a:rPr>
              <a:t>primeira biblioteca da história </a:t>
            </a:r>
            <a:r>
              <a:rPr lang="pt-PT" sz="2400" dirty="0" smtClean="0">
                <a:solidFill>
                  <a:srgbClr val="783F04"/>
                </a:solidFill>
                <a:latin typeface="+mn-lt"/>
                <a:ea typeface="Times New Roman" panose="02020603050405020304" pitchFamily="18" charset="0"/>
              </a:rPr>
              <a:t>foi fundada </a:t>
            </a:r>
            <a:r>
              <a:rPr lang="pt-PT" sz="2400" dirty="0">
                <a:solidFill>
                  <a:srgbClr val="783F04"/>
                </a:solidFill>
                <a:latin typeface="+mn-lt"/>
                <a:ea typeface="Times New Roman" panose="02020603050405020304" pitchFamily="18" charset="0"/>
              </a:rPr>
              <a:t>pelo rei assírio Assurbanipal II </a:t>
            </a:r>
            <a:r>
              <a:rPr lang="pt-PT" sz="2400" dirty="0" smtClean="0">
                <a:solidFill>
                  <a:srgbClr val="783F04"/>
                </a:solidFill>
                <a:latin typeface="+mn-lt"/>
                <a:ea typeface="Times New Roman" panose="02020603050405020304" pitchFamily="18" charset="0"/>
              </a:rPr>
              <a:t> no século </a:t>
            </a:r>
            <a:r>
              <a:rPr lang="pt-PT" sz="2400" dirty="0">
                <a:solidFill>
                  <a:srgbClr val="783F04"/>
                </a:solidFill>
                <a:latin typeface="+mn-lt"/>
                <a:ea typeface="Times New Roman" panose="02020603050405020304" pitchFamily="18" charset="0"/>
              </a:rPr>
              <a:t>VII a. </a:t>
            </a:r>
            <a:r>
              <a:rPr lang="pt-PT" sz="2400" dirty="0" smtClean="0">
                <a:solidFill>
                  <a:srgbClr val="783F04"/>
                </a:solidFill>
                <a:latin typeface="+mn-lt"/>
                <a:ea typeface="Times New Roman" panose="02020603050405020304" pitchFamily="18" charset="0"/>
              </a:rPr>
              <a:t>C. </a:t>
            </a:r>
          </a:p>
          <a:p>
            <a:pPr algn="just"/>
            <a:r>
              <a:rPr lang="pt-PT" sz="2400" dirty="0">
                <a:solidFill>
                  <a:srgbClr val="783F04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pt-PT" sz="2400" dirty="0" smtClean="0">
                <a:solidFill>
                  <a:srgbClr val="783F04"/>
                </a:solidFill>
                <a:latin typeface="+mn-lt"/>
                <a:ea typeface="Times New Roman" panose="02020603050405020304" pitchFamily="18" charset="0"/>
              </a:rPr>
              <a:t>  Tinha uma </a:t>
            </a:r>
            <a:r>
              <a:rPr lang="pt-PT" sz="2400" dirty="0">
                <a:solidFill>
                  <a:srgbClr val="783F04"/>
                </a:solidFill>
                <a:latin typeface="+mn-lt"/>
                <a:ea typeface="Times New Roman" panose="02020603050405020304" pitchFamily="18" charset="0"/>
              </a:rPr>
              <a:t>coleção de </a:t>
            </a:r>
            <a:r>
              <a:rPr lang="pt-PT" sz="2400" dirty="0" smtClean="0">
                <a:solidFill>
                  <a:srgbClr val="783F04"/>
                </a:solidFill>
                <a:latin typeface="+mn-lt"/>
                <a:ea typeface="Times New Roman" panose="02020603050405020304" pitchFamily="18" charset="0"/>
              </a:rPr>
              <a:t>cerca de </a:t>
            </a:r>
            <a:r>
              <a:rPr lang="pt-PT" sz="2400" dirty="0">
                <a:solidFill>
                  <a:srgbClr val="783F04"/>
                </a:solidFill>
                <a:latin typeface="+mn-lt"/>
                <a:ea typeface="Times New Roman" panose="02020603050405020304" pitchFamily="18" charset="0"/>
              </a:rPr>
              <a:t>25 mil placas de argila </a:t>
            </a:r>
            <a:r>
              <a:rPr lang="pt-PT" sz="2400" dirty="0" smtClean="0">
                <a:solidFill>
                  <a:srgbClr val="783F04"/>
                </a:solidFill>
                <a:latin typeface="+mn-lt"/>
                <a:ea typeface="Times New Roman" panose="02020603050405020304" pitchFamily="18" charset="0"/>
              </a:rPr>
              <a:t>com </a:t>
            </a:r>
            <a:r>
              <a:rPr lang="pt-PT" sz="2400" dirty="0">
                <a:solidFill>
                  <a:srgbClr val="783F04"/>
                </a:solidFill>
                <a:latin typeface="+mn-lt"/>
                <a:ea typeface="Times New Roman" panose="02020603050405020304" pitchFamily="18" charset="0"/>
              </a:rPr>
              <a:t>textos em escrita cuneiforme – </a:t>
            </a:r>
            <a:r>
              <a:rPr lang="pt-PT" sz="2400" dirty="0" smtClean="0">
                <a:solidFill>
                  <a:srgbClr val="783F04"/>
                </a:solidFill>
                <a:latin typeface="+mn-lt"/>
                <a:ea typeface="Times New Roman" panose="02020603050405020304" pitchFamily="18" charset="0"/>
              </a:rPr>
              <a:t>em </a:t>
            </a:r>
            <a:r>
              <a:rPr lang="pt-PT" sz="2400" dirty="0">
                <a:solidFill>
                  <a:srgbClr val="783F04"/>
                </a:solidFill>
                <a:latin typeface="+mn-lt"/>
                <a:ea typeface="Times New Roman" panose="02020603050405020304" pitchFamily="18" charset="0"/>
              </a:rPr>
              <a:t>sumério e acádico – sobre o mundo natural, geografia, matemática, astrologia e </a:t>
            </a:r>
            <a:r>
              <a:rPr lang="pt-PT" sz="2400" dirty="0" smtClean="0">
                <a:solidFill>
                  <a:srgbClr val="783F04"/>
                </a:solidFill>
                <a:latin typeface="+mn-lt"/>
                <a:ea typeface="Times New Roman" panose="02020603050405020304" pitchFamily="18" charset="0"/>
              </a:rPr>
              <a:t>medicina; códigos </a:t>
            </a:r>
            <a:r>
              <a:rPr lang="pt-PT" sz="2400" dirty="0">
                <a:solidFill>
                  <a:srgbClr val="783F04"/>
                </a:solidFill>
                <a:latin typeface="+mn-lt"/>
                <a:ea typeface="Times New Roman" panose="02020603050405020304" pitchFamily="18" charset="0"/>
              </a:rPr>
              <a:t>de leis; relatos de aventuras e textos religiosos.</a:t>
            </a:r>
            <a:r>
              <a:rPr lang="pt-PT" sz="2400" dirty="0">
                <a:solidFill>
                  <a:srgbClr val="783F04"/>
                </a:solidFill>
                <a:latin typeface="+mn-lt"/>
                <a:ea typeface="Calibri" panose="020F0502020204030204" pitchFamily="34" charset="0"/>
              </a:rPr>
              <a:t> </a:t>
            </a:r>
            <a:endParaRPr lang="pt-PT" sz="2400" dirty="0">
              <a:latin typeface="+mn-lt"/>
            </a:endParaRPr>
          </a:p>
        </p:txBody>
      </p:sp>
      <p:pic>
        <p:nvPicPr>
          <p:cNvPr id="3074" name="Picture 2" descr="http://4.bp.blogspot.com/_g5FvoonUHcw/S7uBl-3XAkI/AAAAAAAAAHc/nz3lBKelnjs/s400/biblioteca_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4214702"/>
            <a:ext cx="3200401" cy="261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923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7028">
        <p15:prstTrans prst="origami"/>
      </p:transition>
    </mc:Choice>
    <mc:Fallback xmlns="">
      <p:transition spd="slow" advTm="70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52400" y="228600"/>
            <a:ext cx="8839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b="1" dirty="0">
                <a:solidFill>
                  <a:srgbClr val="002060"/>
                </a:solidFill>
                <a:latin typeface="Snap ITC" panose="04040A07060A02020202" pitchFamily="82" charset="0"/>
              </a:rPr>
              <a:t>Outubro – mês internacional das bibliotecas escolares</a:t>
            </a:r>
            <a:endParaRPr lang="pt-PT" sz="2200" dirty="0">
              <a:latin typeface="Snap ITC" panose="04040A07060A02020202" pitchFamily="82" charset="0"/>
            </a:endParaRPr>
          </a:p>
        </p:txBody>
      </p:sp>
      <p:pic>
        <p:nvPicPr>
          <p:cNvPr id="8" name="Picture 4" descr="1CLR.gif (20230 bytes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4579">
            <a:off x="7058028" y="4332348"/>
            <a:ext cx="864797" cy="77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i641.photobucket.com/albums/uu139/tenebra1981/libro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572000"/>
            <a:ext cx="1447800" cy="95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4.bp.blogspot.com/-hkPiDK4KmbE/TaRZVg8oBGI/AAAAAAAAAk0/mgBhpQok92c/s1600/livros5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6011636"/>
            <a:ext cx="1143000" cy="64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s0307-life.gif (14100 bytes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6713">
            <a:off x="8361933" y="4984496"/>
            <a:ext cx="7905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exão reta 13"/>
          <p:cNvCxnSpPr/>
          <p:nvPr/>
        </p:nvCxnSpPr>
        <p:spPr>
          <a:xfrm>
            <a:off x="1752601" y="914400"/>
            <a:ext cx="5943600" cy="0"/>
          </a:xfrm>
          <a:prstGeom prst="line">
            <a:avLst/>
          </a:prstGeom>
          <a:ln w="12700">
            <a:solidFill>
              <a:srgbClr val="66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 descr="http://www.sinekvilaga.hu/php_images/tiborvoros_1_abra_Ninivei_palotak_rekonstrualt_kepe_Ninive_Muemlekei_London_1853_-600x29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090968"/>
            <a:ext cx="571500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6014802" y="1267660"/>
            <a:ext cx="29965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PT" sz="2400" dirty="0">
                <a:solidFill>
                  <a:srgbClr val="783F04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Nínive, cujo nome significa </a:t>
            </a:r>
            <a:r>
              <a:rPr lang="pt-PT" sz="2400" dirty="0" smtClean="0">
                <a:solidFill>
                  <a:srgbClr val="783F04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“bela”, </a:t>
            </a:r>
            <a:r>
              <a:rPr lang="pt-PT" sz="2400" dirty="0">
                <a:solidFill>
                  <a:srgbClr val="783F04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fica situada na margem ocidental do rio Tigre e foi a capital da Assíria (atual Iraque). </a:t>
            </a:r>
            <a:endParaRPr lang="pt-PT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24985" y="4156421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pt-PT" sz="22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Alguns documentos datavam de mais de mil anos antes de Assurbanipal; entre os mais antigos e intrigantes estava um conjunto de </a:t>
            </a:r>
            <a:r>
              <a:rPr lang="pt-PT" sz="22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tabelas astronómicas, </a:t>
            </a:r>
            <a:r>
              <a:rPr lang="pt-PT" sz="22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acompanhado de diversas profecias.</a:t>
            </a:r>
            <a:endParaRPr lang="pt-PT" sz="2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381000" y="1122486"/>
            <a:ext cx="52640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200" dirty="0">
                <a:solidFill>
                  <a:srgbClr val="252525"/>
                </a:solidFill>
                <a:latin typeface="+mj-lt"/>
                <a:ea typeface="Calibri" panose="020F0502020204030204" pitchFamily="34" charset="0"/>
              </a:rPr>
              <a:t> </a:t>
            </a:r>
            <a:r>
              <a:rPr lang="pt-PT" sz="3200" b="1" dirty="0" smtClean="0"/>
              <a:t>A Biblioteca </a:t>
            </a:r>
            <a:r>
              <a:rPr lang="pt-PT" sz="3200" b="1" dirty="0"/>
              <a:t>de Nínive</a:t>
            </a:r>
            <a:endParaRPr lang="pt-PT" sz="3200" dirty="0"/>
          </a:p>
        </p:txBody>
      </p:sp>
    </p:spTree>
    <p:extLst>
      <p:ext uri="{BB962C8B-B14F-4D97-AF65-F5344CB8AC3E}">
        <p14:creationId xmlns:p14="http://schemas.microsoft.com/office/powerpoint/2010/main" val="374969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7028">
        <p15:prstTrans prst="origami"/>
      </p:transition>
    </mc:Choice>
    <mc:Fallback xmlns="">
      <p:transition spd="slow" advTm="70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52400" y="228600"/>
            <a:ext cx="8839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b="1" dirty="0">
                <a:solidFill>
                  <a:srgbClr val="002060"/>
                </a:solidFill>
                <a:latin typeface="Snap ITC" panose="04040A07060A02020202" pitchFamily="82" charset="0"/>
              </a:rPr>
              <a:t>Outubro – mês internacional das bibliotecas escolares</a:t>
            </a:r>
            <a:endParaRPr lang="pt-PT" sz="2200" dirty="0">
              <a:latin typeface="Snap ITC" panose="04040A07060A02020202" pitchFamily="82" charset="0"/>
            </a:endParaRPr>
          </a:p>
        </p:txBody>
      </p:sp>
      <p:pic>
        <p:nvPicPr>
          <p:cNvPr id="8" name="Picture 4" descr="1CLR.gif (20230 bytes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4579">
            <a:off x="7058028" y="4332348"/>
            <a:ext cx="864797" cy="77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i641.photobucket.com/albums/uu139/tenebra1981/libro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572000"/>
            <a:ext cx="1447800" cy="95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4.bp.blogspot.com/-hkPiDK4KmbE/TaRZVg8oBGI/AAAAAAAAAk0/mgBhpQok92c/s1600/livros5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6011636"/>
            <a:ext cx="1143000" cy="64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s0307-life.gif (14100 bytes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6713">
            <a:off x="8361933" y="4984496"/>
            <a:ext cx="7905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exão reta 13"/>
          <p:cNvCxnSpPr/>
          <p:nvPr/>
        </p:nvCxnSpPr>
        <p:spPr>
          <a:xfrm>
            <a:off x="1752601" y="914400"/>
            <a:ext cx="5943600" cy="0"/>
          </a:xfrm>
          <a:prstGeom prst="line">
            <a:avLst/>
          </a:prstGeom>
          <a:ln w="12700">
            <a:solidFill>
              <a:srgbClr val="66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15"/>
          <p:cNvSpPr/>
          <p:nvPr/>
        </p:nvSpPr>
        <p:spPr>
          <a:xfrm>
            <a:off x="381000" y="1122486"/>
            <a:ext cx="6019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200" dirty="0">
                <a:solidFill>
                  <a:srgbClr val="252525"/>
                </a:solidFill>
                <a:latin typeface="+mj-lt"/>
                <a:ea typeface="Calibri" panose="020F0502020204030204" pitchFamily="34" charset="0"/>
              </a:rPr>
              <a:t> </a:t>
            </a:r>
            <a:r>
              <a:rPr lang="pt-PT" sz="3200" b="1" dirty="0" smtClean="0"/>
              <a:t>A Biblioteca </a:t>
            </a:r>
            <a:r>
              <a:rPr lang="pt-PT" sz="3200" b="1" dirty="0"/>
              <a:t>de </a:t>
            </a:r>
            <a:r>
              <a:rPr lang="pt-PT" sz="3200" b="1" dirty="0" smtClean="0"/>
              <a:t>Alexandria</a:t>
            </a:r>
            <a:endParaRPr lang="pt-PT" sz="3200" dirty="0"/>
          </a:p>
        </p:txBody>
      </p:sp>
      <p:sp>
        <p:nvSpPr>
          <p:cNvPr id="2" name="Retângulo 1"/>
          <p:cNvSpPr/>
          <p:nvPr/>
        </p:nvSpPr>
        <p:spPr>
          <a:xfrm>
            <a:off x="381000" y="1810615"/>
            <a:ext cx="86106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200" dirty="0">
                <a:latin typeface="+mn-lt"/>
                <a:ea typeface="Calibri" panose="020F0502020204030204" pitchFamily="34" charset="0"/>
              </a:rPr>
              <a:t>Mas nenhuma foi tão famosa como a </a:t>
            </a:r>
            <a:r>
              <a:rPr lang="pt-PT" sz="2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biblioteca de Alexandria</a:t>
            </a:r>
            <a:r>
              <a:rPr lang="pt-PT" sz="2200" dirty="0" smtClean="0">
                <a:latin typeface="+mn-lt"/>
                <a:ea typeface="Calibri" panose="020F0502020204030204" pitchFamily="34" charset="0"/>
              </a:rPr>
              <a:t>, </a:t>
            </a:r>
            <a:r>
              <a:rPr lang="pt-PT" sz="2200" dirty="0">
                <a:latin typeface="+mn-lt"/>
                <a:ea typeface="Calibri" panose="020F0502020204030204" pitchFamily="34" charset="0"/>
              </a:rPr>
              <a:t>no Egito. Ela teria de 40 a 60 mil manuscritos em rolos de papiro, chegando a possuir 700 mil volumes. </a:t>
            </a:r>
            <a:endParaRPr lang="pt-PT" sz="2200" dirty="0">
              <a:latin typeface="+mn-lt"/>
            </a:endParaRPr>
          </a:p>
        </p:txBody>
      </p:sp>
      <p:pic>
        <p:nvPicPr>
          <p:cNvPr id="15" name="Imagem 14" descr="http://www.history-magazine.com/lib-alexandria.gif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71" y="3505584"/>
            <a:ext cx="2304751" cy="2742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m 16" descr="http://3.bp.blogspot.com/-0ukBpcjuUYg/Tf4uPexu1pI/AAAAAAAAAC8/OyVaWaE-5O0/s1600/A_LEND%257E1.JPG">
            <a:hlinkClick r:id="rId7"/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671" y="4184158"/>
            <a:ext cx="4685368" cy="267909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ângulo 3"/>
          <p:cNvSpPr/>
          <p:nvPr/>
        </p:nvSpPr>
        <p:spPr>
          <a:xfrm>
            <a:off x="3843729" y="2991763"/>
            <a:ext cx="5105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pt-PT" sz="2000" dirty="0">
                <a:solidFill>
                  <a:schemeClr val="tx2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pt-PT" sz="200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erviu </a:t>
            </a:r>
            <a:r>
              <a:rPr lang="pt-PT" sz="2000" dirty="0">
                <a:solidFill>
                  <a:schemeClr val="tx2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como fonte para o renascimento grego helenístico e, o que restou dela, para o renascimento europeu do século XV.</a:t>
            </a:r>
            <a:endParaRPr lang="pt-PT" sz="2000" dirty="0">
              <a:solidFill>
                <a:schemeClr val="tx2">
                  <a:lumMod val="75000"/>
                </a:schemeClr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981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7028">
        <p15:prstTrans prst="origami"/>
      </p:transition>
    </mc:Choice>
    <mc:Fallback xmlns="">
      <p:transition spd="slow" advTm="70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52400" y="228600"/>
            <a:ext cx="8839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b="1" dirty="0">
                <a:solidFill>
                  <a:srgbClr val="002060"/>
                </a:solidFill>
                <a:latin typeface="Snap ITC" panose="04040A07060A02020202" pitchFamily="82" charset="0"/>
              </a:rPr>
              <a:t>Outubro – mês internacional das bibliotecas escolares</a:t>
            </a:r>
            <a:endParaRPr lang="pt-PT" sz="2200" dirty="0">
              <a:latin typeface="Snap ITC" panose="04040A07060A02020202" pitchFamily="82" charset="0"/>
            </a:endParaRPr>
          </a:p>
        </p:txBody>
      </p:sp>
      <p:pic>
        <p:nvPicPr>
          <p:cNvPr id="8" name="Picture 4" descr="1CLR.gif (20230 bytes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4579">
            <a:off x="7058029" y="4665412"/>
            <a:ext cx="864797" cy="77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i641.photobucket.com/albums/uu139/tenebra1981/libro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572000"/>
            <a:ext cx="1447800" cy="95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4.bp.blogspot.com/-hkPiDK4KmbE/TaRZVg8oBGI/AAAAAAAAAk0/mgBhpQok92c/s1600/livros5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6011636"/>
            <a:ext cx="1143000" cy="64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s0307-life.gif (14100 bytes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6713">
            <a:off x="8361933" y="4984496"/>
            <a:ext cx="7905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exão reta 13"/>
          <p:cNvCxnSpPr/>
          <p:nvPr/>
        </p:nvCxnSpPr>
        <p:spPr>
          <a:xfrm>
            <a:off x="1752601" y="914400"/>
            <a:ext cx="5943600" cy="0"/>
          </a:xfrm>
          <a:prstGeom prst="line">
            <a:avLst/>
          </a:prstGeom>
          <a:ln w="12700">
            <a:solidFill>
              <a:srgbClr val="66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ângulo 4"/>
          <p:cNvSpPr/>
          <p:nvPr/>
        </p:nvSpPr>
        <p:spPr>
          <a:xfrm>
            <a:off x="4223944" y="1127081"/>
            <a:ext cx="4572000" cy="253915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pt-PT" sz="2200" b="1" dirty="0">
                <a:solidFill>
                  <a:srgbClr val="222222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Biblioteca de Pérgamo </a:t>
            </a:r>
            <a:r>
              <a:rPr lang="pt-PT" sz="2200" dirty="0">
                <a:solidFill>
                  <a:srgbClr val="783F04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t-PT" sz="2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pt-PT" sz="2200" dirty="0">
                <a:solidFill>
                  <a:srgbClr val="783F04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 A Biblioteca de Pérgamo foi fundada por </a:t>
            </a:r>
            <a:r>
              <a:rPr lang="pt-PT" sz="2200" dirty="0" err="1">
                <a:solidFill>
                  <a:srgbClr val="783F04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Atalo</a:t>
            </a:r>
            <a:r>
              <a:rPr lang="pt-PT" sz="2200" dirty="0">
                <a:solidFill>
                  <a:srgbClr val="783F04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I (241-197 a.C.), rei </a:t>
            </a:r>
            <a:r>
              <a:rPr lang="pt-PT" sz="2200" dirty="0" smtClean="0">
                <a:solidFill>
                  <a:srgbClr val="783F04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da </a:t>
            </a:r>
            <a:r>
              <a:rPr lang="pt-PT" sz="2200" dirty="0">
                <a:solidFill>
                  <a:srgbClr val="783F04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cidade de Pérgamo (no Noroeste da atual Turquia), como resposta ao enorme sucesso da Biblioteca de Alexandria.</a:t>
            </a:r>
            <a:endParaRPr lang="pt-PT" sz="2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://www.rodamons.net/imatges/bibliotec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90" y="1201271"/>
            <a:ext cx="381952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167389" y="3809016"/>
            <a:ext cx="86285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pt-PT" sz="2000" dirty="0">
                <a:solidFill>
                  <a:schemeClr val="tx2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 rivalidade entre as duas leva o Egito a cortar-lhe o fornecimento de Papiro</a:t>
            </a:r>
            <a:r>
              <a:rPr lang="pt-PT" sz="200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 Tal </a:t>
            </a:r>
            <a:r>
              <a:rPr lang="pt-PT" sz="2000" dirty="0">
                <a:solidFill>
                  <a:schemeClr val="tx2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obrigou à procura de </a:t>
            </a:r>
            <a:r>
              <a:rPr lang="pt-PT" sz="200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alternativas, </a:t>
            </a:r>
            <a:r>
              <a:rPr lang="pt-PT" sz="2000" dirty="0">
                <a:solidFill>
                  <a:schemeClr val="tx2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dando origem a um novo suporte, o </a:t>
            </a:r>
            <a:r>
              <a:rPr lang="pt-PT" sz="2000" i="1" dirty="0">
                <a:solidFill>
                  <a:schemeClr val="tx2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pergamena</a:t>
            </a:r>
            <a:r>
              <a:rPr lang="pt-PT" sz="2000" dirty="0">
                <a:solidFill>
                  <a:schemeClr val="tx2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ou pergaminho</a:t>
            </a:r>
            <a:r>
              <a:rPr lang="pt-PT" dirty="0">
                <a:solidFill>
                  <a:srgbClr val="783F0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P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http://3.bp.blogspot.com/-yX_sTJMtlwo/TmODsYwhSxI/AAAAAAAAC-4/AnbWBiZRlYo/s1600/pergaminho+%25281%252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07" y="4951218"/>
            <a:ext cx="2393287" cy="174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873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7028">
        <p15:prstTrans prst="origami"/>
      </p:transition>
    </mc:Choice>
    <mc:Fallback xmlns="">
      <p:transition spd="slow" advTm="70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52400" y="228600"/>
            <a:ext cx="8839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b="1" dirty="0">
                <a:solidFill>
                  <a:srgbClr val="002060"/>
                </a:solidFill>
                <a:latin typeface="Snap ITC" panose="04040A07060A02020202" pitchFamily="82" charset="0"/>
              </a:rPr>
              <a:t>Outubro – mês internacional das bibliotecas escolares</a:t>
            </a:r>
            <a:endParaRPr lang="pt-PT" sz="2200" dirty="0">
              <a:latin typeface="Snap ITC" panose="04040A07060A02020202" pitchFamily="82" charset="0"/>
            </a:endParaRPr>
          </a:p>
        </p:txBody>
      </p:sp>
      <p:pic>
        <p:nvPicPr>
          <p:cNvPr id="8" name="Picture 4" descr="1CLR.gif (20230 bytes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4579">
            <a:off x="7058029" y="4665412"/>
            <a:ext cx="864797" cy="77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i641.photobucket.com/albums/uu139/tenebra1981/libro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572000"/>
            <a:ext cx="1447800" cy="95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4.bp.blogspot.com/-hkPiDK4KmbE/TaRZVg8oBGI/AAAAAAAAAk0/mgBhpQok92c/s1600/livros5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6011636"/>
            <a:ext cx="1143000" cy="64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s0307-life.gif (14100 bytes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6713">
            <a:off x="8361933" y="4984496"/>
            <a:ext cx="7905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exão reta 13"/>
          <p:cNvCxnSpPr/>
          <p:nvPr/>
        </p:nvCxnSpPr>
        <p:spPr>
          <a:xfrm>
            <a:off x="1752601" y="914400"/>
            <a:ext cx="5943600" cy="0"/>
          </a:xfrm>
          <a:prstGeom prst="line">
            <a:avLst/>
          </a:prstGeom>
          <a:ln w="12700">
            <a:solidFill>
              <a:srgbClr val="66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/>
          <p:cNvSpPr/>
          <p:nvPr/>
        </p:nvSpPr>
        <p:spPr>
          <a:xfrm>
            <a:off x="156148" y="1169314"/>
            <a:ext cx="8835451" cy="2251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pt-PT" sz="2400" b="1" dirty="0" smtClean="0">
                <a:solidFill>
                  <a:srgbClr val="222222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Bibliotecas do Império </a:t>
            </a:r>
            <a:r>
              <a:rPr lang="pt-PT" sz="2400" b="1" dirty="0">
                <a:solidFill>
                  <a:srgbClr val="222222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Romano</a:t>
            </a:r>
            <a:endParaRPr lang="pt-PT" sz="2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pt-PT" sz="2200" dirty="0">
                <a:solidFill>
                  <a:srgbClr val="783F04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endParaRPr lang="pt-PT" sz="1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pt-PT" sz="2200" dirty="0">
                <a:solidFill>
                  <a:srgbClr val="783F04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Surgem as primeiras bibliotecas públicas utilizadas pelo império como dominação intelectual. A primeira biblioteca foi fundada em </a:t>
            </a:r>
            <a:r>
              <a:rPr lang="pt-PT" sz="2200" dirty="0" smtClean="0">
                <a:solidFill>
                  <a:srgbClr val="783F04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pt-PT" sz="2200" dirty="0" err="1" smtClean="0">
                <a:solidFill>
                  <a:srgbClr val="783F04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a.c.</a:t>
            </a:r>
            <a:r>
              <a:rPr lang="pt-PT" sz="2200" dirty="0" smtClean="0">
                <a:solidFill>
                  <a:srgbClr val="783F04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por </a:t>
            </a:r>
            <a:r>
              <a:rPr lang="pt-PT" sz="2200" dirty="0" err="1">
                <a:solidFill>
                  <a:srgbClr val="783F04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Asinius</a:t>
            </a:r>
            <a:r>
              <a:rPr lang="pt-PT" sz="2200" dirty="0">
                <a:solidFill>
                  <a:srgbClr val="783F04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2200" dirty="0" err="1">
                <a:solidFill>
                  <a:srgbClr val="783F04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Pollio</a:t>
            </a:r>
            <a:r>
              <a:rPr lang="pt-PT" sz="2200" dirty="0" smtClean="0">
                <a:solidFill>
                  <a:srgbClr val="783F04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no </a:t>
            </a:r>
            <a:r>
              <a:rPr lang="pt-PT" sz="2200" dirty="0" err="1">
                <a:solidFill>
                  <a:srgbClr val="783F04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Atrium</a:t>
            </a:r>
            <a:r>
              <a:rPr lang="pt-PT" sz="2200" dirty="0">
                <a:solidFill>
                  <a:srgbClr val="783F04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2200" dirty="0" err="1">
                <a:solidFill>
                  <a:srgbClr val="783F04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Libertatis</a:t>
            </a:r>
            <a:r>
              <a:rPr lang="pt-PT" sz="2200" dirty="0" smtClean="0">
                <a:solidFill>
                  <a:srgbClr val="783F04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PT" sz="2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15"/>
              </a:lnSpc>
              <a:spcAft>
                <a:spcPts val="0"/>
              </a:spcAft>
            </a:pPr>
            <a:r>
              <a:rPr lang="pt-PT" dirty="0">
                <a:solidFill>
                  <a:srgbClr val="222222"/>
                </a:solidFill>
                <a:latin typeface="Calligraffitti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t-P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Imagem 12" descr="http://2.bp.blogspot.com/-k4640fcyA_A/Tfz-SH42-II/AAAAAAAAACs/545GMneNk4o/s320/Circular-Abbey+%25281%2529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3414967"/>
            <a:ext cx="4876800" cy="336600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ângulo 3"/>
          <p:cNvSpPr/>
          <p:nvPr/>
        </p:nvSpPr>
        <p:spPr>
          <a:xfrm>
            <a:off x="5314949" y="3350275"/>
            <a:ext cx="36766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2000" dirty="0">
                <a:solidFill>
                  <a:schemeClr val="tx2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Eram normalmente espaços associados a templos ou banhos públicos.</a:t>
            </a:r>
            <a:endParaRPr lang="pt-PT" sz="20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561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7028">
        <p15:prstTrans prst="origami"/>
      </p:transition>
    </mc:Choice>
    <mc:Fallback xmlns="">
      <p:transition spd="slow" advTm="70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52400" y="228600"/>
            <a:ext cx="8839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b="1" dirty="0">
                <a:solidFill>
                  <a:srgbClr val="002060"/>
                </a:solidFill>
                <a:latin typeface="Snap ITC" panose="04040A07060A02020202" pitchFamily="82" charset="0"/>
              </a:rPr>
              <a:t>Outubro – mês internacional das bibliotecas escolares</a:t>
            </a:r>
            <a:endParaRPr lang="pt-PT" sz="2200" dirty="0">
              <a:latin typeface="Snap ITC" panose="04040A07060A02020202" pitchFamily="82" charset="0"/>
            </a:endParaRPr>
          </a:p>
        </p:txBody>
      </p:sp>
      <p:pic>
        <p:nvPicPr>
          <p:cNvPr id="8" name="Picture 4" descr="1CLR.gif (20230 bytes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4579">
            <a:off x="181339" y="5279832"/>
            <a:ext cx="1332602" cy="118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i641.photobucket.com/albums/uu139/tenebra1981/libro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572000"/>
            <a:ext cx="1447800" cy="95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4.bp.blogspot.com/-hkPiDK4KmbE/TaRZVg8oBGI/AAAAAAAAAk0/mgBhpQok92c/s1600/livros5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6011636"/>
            <a:ext cx="1143000" cy="64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s0307-life.gif (14100 bytes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6713">
            <a:off x="2019684" y="4889750"/>
            <a:ext cx="893596" cy="76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exão reta 13"/>
          <p:cNvCxnSpPr/>
          <p:nvPr/>
        </p:nvCxnSpPr>
        <p:spPr>
          <a:xfrm>
            <a:off x="1752601" y="914400"/>
            <a:ext cx="5943600" cy="0"/>
          </a:xfrm>
          <a:prstGeom prst="line">
            <a:avLst/>
          </a:prstGeom>
          <a:ln w="12700">
            <a:solidFill>
              <a:srgbClr val="66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ângulo 4"/>
          <p:cNvSpPr/>
          <p:nvPr/>
        </p:nvSpPr>
        <p:spPr>
          <a:xfrm>
            <a:off x="152400" y="979660"/>
            <a:ext cx="8839200" cy="3558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t-PT" sz="2200" b="1" dirty="0">
                <a:solidFill>
                  <a:srgbClr val="222222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Mundo Árabe</a:t>
            </a:r>
            <a:endParaRPr lang="pt-PT" sz="2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t-PT" sz="2200" dirty="0">
                <a:solidFill>
                  <a:srgbClr val="222222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t-PT" sz="2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sz="2200" dirty="0">
                <a:solidFill>
                  <a:srgbClr val="783F04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pt-PT" sz="2200" dirty="0" smtClean="0">
                <a:solidFill>
                  <a:srgbClr val="783F04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oram </a:t>
            </a:r>
            <a:r>
              <a:rPr lang="pt-PT" sz="2200" dirty="0">
                <a:solidFill>
                  <a:srgbClr val="783F04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criadas inúmeras bibliotecas contendo manuscritos gregos, traduções em árabe e livros da ciência </a:t>
            </a:r>
            <a:r>
              <a:rPr lang="pt-PT" sz="2200" dirty="0" smtClean="0">
                <a:solidFill>
                  <a:srgbClr val="783F04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árabe</a:t>
            </a:r>
            <a:r>
              <a:rPr lang="pt-PT" sz="2200" dirty="0">
                <a:solidFill>
                  <a:srgbClr val="783F04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PT" sz="2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sz="2200" dirty="0">
                <a:solidFill>
                  <a:srgbClr val="783F04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 A mais importante destas bibliotecas foi a de </a:t>
            </a:r>
            <a:r>
              <a:rPr lang="pt-PT" sz="2200" b="1" dirty="0">
                <a:solidFill>
                  <a:srgbClr val="783F04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Dar al-</a:t>
            </a:r>
            <a:r>
              <a:rPr lang="pt-PT" sz="2200" b="1" dirty="0" err="1">
                <a:solidFill>
                  <a:srgbClr val="783F04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ilm</a:t>
            </a:r>
            <a:r>
              <a:rPr lang="pt-PT" sz="2200" b="1" dirty="0">
                <a:solidFill>
                  <a:srgbClr val="783F04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pt-PT" sz="2200" dirty="0">
                <a:solidFill>
                  <a:srgbClr val="783F04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(“casa do conhecimento”), fundada em 1004 pelo califa Al-</a:t>
            </a:r>
            <a:r>
              <a:rPr lang="pt-PT" sz="2200" dirty="0" err="1">
                <a:solidFill>
                  <a:srgbClr val="783F04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Hakim</a:t>
            </a:r>
            <a:r>
              <a:rPr lang="pt-PT" sz="2200" dirty="0">
                <a:solidFill>
                  <a:srgbClr val="783F04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no Cairo. </a:t>
            </a:r>
            <a:endParaRPr lang="pt-PT" sz="2200" dirty="0" smtClean="0">
              <a:solidFill>
                <a:srgbClr val="783F04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sz="2200" dirty="0" smtClean="0">
                <a:solidFill>
                  <a:srgbClr val="783F04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Continha </a:t>
            </a:r>
            <a:r>
              <a:rPr lang="pt-PT" sz="2200" dirty="0">
                <a:solidFill>
                  <a:srgbClr val="783F04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mais de 600 000 livros (entre os quais 6500 de matemática e astronomia), assim como livros de filosofia e um globo terrestre, de cobre, construído por Ptolomeu.</a:t>
            </a:r>
            <a:endParaRPr lang="pt-PT" sz="2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Imagem 11" descr="http://1.bp.blogspot.com/-v72mZRu9qcQ/Tf0ECLcX4XI/AAAAAAAAACw/dT1GNXDXgCs/s320/alhakim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211571"/>
            <a:ext cx="5791200" cy="26387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3425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7028">
        <p15:prstTrans prst="origami"/>
      </p:transition>
    </mc:Choice>
    <mc:Fallback xmlns="">
      <p:transition spd="slow" advTm="70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52400" y="228600"/>
            <a:ext cx="8839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b="1" dirty="0">
                <a:solidFill>
                  <a:srgbClr val="002060"/>
                </a:solidFill>
                <a:latin typeface="Snap ITC" panose="04040A07060A02020202" pitchFamily="82" charset="0"/>
              </a:rPr>
              <a:t>Outubro – mês internacional das bibliotecas escolares</a:t>
            </a:r>
            <a:endParaRPr lang="pt-PT" sz="2200" dirty="0">
              <a:latin typeface="Snap ITC" panose="04040A07060A02020202" pitchFamily="82" charset="0"/>
            </a:endParaRPr>
          </a:p>
        </p:txBody>
      </p:sp>
      <p:pic>
        <p:nvPicPr>
          <p:cNvPr id="8" name="Picture 4" descr="1CLR.gif (20230 bytes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4579">
            <a:off x="7058029" y="4665412"/>
            <a:ext cx="864797" cy="77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i641.photobucket.com/albums/uu139/tenebra1981/libro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572000"/>
            <a:ext cx="1447800" cy="95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4.bp.blogspot.com/-hkPiDK4KmbE/TaRZVg8oBGI/AAAAAAAAAk0/mgBhpQok92c/s1600/livros5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6011636"/>
            <a:ext cx="1143000" cy="64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s0307-life.gif (14100 bytes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6713">
            <a:off x="8361933" y="4984496"/>
            <a:ext cx="790575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exão reta 13"/>
          <p:cNvCxnSpPr/>
          <p:nvPr/>
        </p:nvCxnSpPr>
        <p:spPr>
          <a:xfrm>
            <a:off x="1752601" y="914400"/>
            <a:ext cx="5943600" cy="0"/>
          </a:xfrm>
          <a:prstGeom prst="line">
            <a:avLst/>
          </a:prstGeom>
          <a:ln w="12700">
            <a:solidFill>
              <a:srgbClr val="66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ângulo 4"/>
          <p:cNvSpPr/>
          <p:nvPr/>
        </p:nvSpPr>
        <p:spPr>
          <a:xfrm>
            <a:off x="4185220" y="1280877"/>
            <a:ext cx="4572000" cy="2249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sz="2200" dirty="0">
                <a:solidFill>
                  <a:srgbClr val="252525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partir do século XVI é que as bibliotecas realmente se </a:t>
            </a:r>
            <a:r>
              <a:rPr lang="pt-PT" sz="2200" dirty="0" smtClean="0">
                <a:solidFill>
                  <a:srgbClr val="252525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transformam: têm </a:t>
            </a:r>
            <a:r>
              <a:rPr lang="pt-PT" sz="2200" dirty="0">
                <a:solidFill>
                  <a:srgbClr val="252525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localização acessível, </a:t>
            </a:r>
            <a:r>
              <a:rPr lang="pt-PT" sz="2200" dirty="0" smtClean="0">
                <a:solidFill>
                  <a:srgbClr val="252525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caráter </a:t>
            </a:r>
            <a:r>
              <a:rPr lang="pt-PT" sz="2200" dirty="0">
                <a:solidFill>
                  <a:srgbClr val="252525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intelectual e </a:t>
            </a:r>
            <a:r>
              <a:rPr lang="pt-PT" sz="2200" dirty="0" smtClean="0">
                <a:solidFill>
                  <a:srgbClr val="252525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civil e </a:t>
            </a:r>
            <a:r>
              <a:rPr lang="pt-PT" sz="2200" dirty="0">
                <a:solidFill>
                  <a:srgbClr val="252525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democratização da informação é especializada em diferentes áreas do conhecimento.</a:t>
            </a:r>
            <a:endParaRPr lang="pt-PT" sz="2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://imgs.obviousmag.org/archives/uploads/2007/2007110200_obvious.pt_TRINITY-COLLEGE-LIBRARY-DUB%20()-t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69314"/>
            <a:ext cx="3730625" cy="294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catracalivre.com.br/wp-content/uploads/2012/03/Biblioteca_Bolonha_anyaivanova_Shutterstoc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70" y="4475308"/>
            <a:ext cx="3118631" cy="211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213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7028">
        <p15:prstTrans prst="origami"/>
      </p:transition>
    </mc:Choice>
    <mc:Fallback xmlns="">
      <p:transition spd="slow" advTm="70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rketing-PowerPoint-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1248</TotalTime>
  <Words>890</Words>
  <Application>Microsoft Office PowerPoint</Application>
  <PresentationFormat>Apresentação no Ecrã (4:3)</PresentationFormat>
  <Paragraphs>114</Paragraphs>
  <Slides>20</Slides>
  <Notes>11</Notes>
  <HiddenSlides>0</HiddenSlides>
  <MMClips>2</MMClips>
  <ScaleCrop>false</ScaleCrop>
  <HeadingPairs>
    <vt:vector size="6" baseType="variant">
      <vt:variant>
        <vt:lpstr>Tipos de letra usados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20</vt:i4>
      </vt:variant>
    </vt:vector>
  </HeadingPairs>
  <TitlesOfParts>
    <vt:vector size="33" baseType="lpstr">
      <vt:lpstr>Arial</vt:lpstr>
      <vt:lpstr>Blackadder ITC</vt:lpstr>
      <vt:lpstr>Bookman Old Style</vt:lpstr>
      <vt:lpstr>Calibri</vt:lpstr>
      <vt:lpstr>Calibri Light</vt:lpstr>
      <vt:lpstr>Calligraffitti</vt:lpstr>
      <vt:lpstr>Candara</vt:lpstr>
      <vt:lpstr>Cooper Black</vt:lpstr>
      <vt:lpstr>Microsoft New Tai Lue</vt:lpstr>
      <vt:lpstr>Snap ITC</vt:lpstr>
      <vt:lpstr>Times New Roman</vt:lpstr>
      <vt:lpstr>Trebuchet MS</vt:lpstr>
      <vt:lpstr>Marketing-PowerPoint-Template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Windows User</dc:creator>
  <cp:lastModifiedBy>Sónia Ferreira</cp:lastModifiedBy>
  <cp:revision>57</cp:revision>
  <dcterms:created xsi:type="dcterms:W3CDTF">2013-07-09T16:09:25Z</dcterms:created>
  <dcterms:modified xsi:type="dcterms:W3CDTF">2019-06-23T16:26:07Z</dcterms:modified>
</cp:coreProperties>
</file>