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258" r:id="rId4"/>
    <p:sldId id="259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CBB32-C0BD-49B9-9E27-743E6FB8CA65}" type="datetimeFigureOut">
              <a:rPr lang="pt-PT" smtClean="0"/>
              <a:t>20/04/2017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4C2BD-637D-4C71-B9CD-66CEF762CA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81373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95082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49120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8E0-93B5-4077-BE7B-F0C463AB613D}" type="datetimeFigureOut">
              <a:rPr lang="pt-PT" smtClean="0"/>
              <a:t>20/04/2017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5C8BF-C87E-4B00-ABB7-BA1BF4C7F0B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8114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8E0-93B5-4077-BE7B-F0C463AB613D}" type="datetimeFigureOut">
              <a:rPr lang="pt-PT" smtClean="0"/>
              <a:t>20/04/2017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5C8BF-C87E-4B00-ABB7-BA1BF4C7F0B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04799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8E0-93B5-4077-BE7B-F0C463AB613D}" type="datetimeFigureOut">
              <a:rPr lang="pt-PT" smtClean="0"/>
              <a:t>20/04/2017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5C8BF-C87E-4B00-ABB7-BA1BF4C7F0B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450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20/04/2017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52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20/04/2017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6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20/04/2017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633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20/04/2017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717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20/04/2017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599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20/04/2017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215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20/04/2017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658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20/04/2017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834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8E0-93B5-4077-BE7B-F0C463AB613D}" type="datetimeFigureOut">
              <a:rPr lang="pt-PT" smtClean="0"/>
              <a:t>20/04/2017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5C8BF-C87E-4B00-ABB7-BA1BF4C7F0B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56469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20/04/2017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9708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20/04/2017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1778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20/04/2017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84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>
  <p:cSld name="Título e 4 objec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09600" y="1828801"/>
            <a:ext cx="5384800" cy="2074863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2"/>
          </p:nvPr>
        </p:nvSpPr>
        <p:spPr>
          <a:xfrm>
            <a:off x="6197600" y="1828801"/>
            <a:ext cx="5384800" cy="2074863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3"/>
          </p:nvPr>
        </p:nvSpPr>
        <p:spPr>
          <a:xfrm>
            <a:off x="609600" y="4056063"/>
            <a:ext cx="5384800" cy="2074862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97600" y="4056063"/>
            <a:ext cx="5384800" cy="2074862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B6CE7-F894-46E1-9793-6340E91CA209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63993"/>
      </p:ext>
    </p:extLst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8E0-93B5-4077-BE7B-F0C463AB613D}" type="datetimeFigureOut">
              <a:rPr lang="pt-PT" smtClean="0"/>
              <a:t>20/04/2017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5C8BF-C87E-4B00-ABB7-BA1BF4C7F0B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7695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8E0-93B5-4077-BE7B-F0C463AB613D}" type="datetimeFigureOut">
              <a:rPr lang="pt-PT" smtClean="0"/>
              <a:t>20/04/2017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5C8BF-C87E-4B00-ABB7-BA1BF4C7F0B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3115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8E0-93B5-4077-BE7B-F0C463AB613D}" type="datetimeFigureOut">
              <a:rPr lang="pt-PT" smtClean="0"/>
              <a:t>20/04/2017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5C8BF-C87E-4B00-ABB7-BA1BF4C7F0B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805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8E0-93B5-4077-BE7B-F0C463AB613D}" type="datetimeFigureOut">
              <a:rPr lang="pt-PT" smtClean="0"/>
              <a:t>20/04/2017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5C8BF-C87E-4B00-ABB7-BA1BF4C7F0B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5012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8E0-93B5-4077-BE7B-F0C463AB613D}" type="datetimeFigureOut">
              <a:rPr lang="pt-PT" smtClean="0"/>
              <a:t>20/04/2017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5C8BF-C87E-4B00-ABB7-BA1BF4C7F0B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74980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8E0-93B5-4077-BE7B-F0C463AB613D}" type="datetimeFigureOut">
              <a:rPr lang="pt-PT" smtClean="0"/>
              <a:t>20/04/2017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5C8BF-C87E-4B00-ABB7-BA1BF4C7F0B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8973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28E0-93B5-4077-BE7B-F0C463AB613D}" type="datetimeFigureOut">
              <a:rPr lang="pt-PT" smtClean="0"/>
              <a:t>20/04/2017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5C8BF-C87E-4B00-ABB7-BA1BF4C7F0B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780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E28E0-93B5-4077-BE7B-F0C463AB613D}" type="datetimeFigureOut">
              <a:rPr lang="pt-PT" smtClean="0"/>
              <a:t>20/04/2017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5C8BF-C87E-4B00-ABB7-BA1BF4C7F0B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1369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20/04/2017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3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>
          <a:xfrm>
            <a:off x="775047" y="439514"/>
            <a:ext cx="8229600" cy="747713"/>
          </a:xfrm>
          <a:noFill/>
        </p:spPr>
        <p:txBody>
          <a:bodyPr>
            <a:normAutofit/>
          </a:bodyPr>
          <a:lstStyle/>
          <a:p>
            <a:pPr algn="l" eaLnBrk="1" hangingPunct="1"/>
            <a:r>
              <a:rPr lang="pt-PT" sz="3600" b="1" dirty="0">
                <a:solidFill>
                  <a:srgbClr val="1D21B3"/>
                </a:solidFill>
                <a:latin typeface="Comic Sans MS" pitchFamily="66" charset="0"/>
              </a:rPr>
              <a:t>Forças e a sua </a:t>
            </a:r>
            <a:r>
              <a:rPr lang="pt-PT" sz="3600" b="1" dirty="0" smtClean="0">
                <a:solidFill>
                  <a:srgbClr val="1D21B3"/>
                </a:solidFill>
                <a:latin typeface="Comic Sans MS" pitchFamily="66" charset="0"/>
              </a:rPr>
              <a:t>representação:</a:t>
            </a:r>
            <a:endParaRPr lang="pt-PT" sz="3600" b="1" dirty="0">
              <a:solidFill>
                <a:srgbClr val="1D21B3"/>
              </a:solidFill>
              <a:latin typeface="Comic Sans MS" pitchFamily="66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775047" y="1331906"/>
            <a:ext cx="1068266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 algn="just" eaLnBrk="1" hangingPunct="1">
              <a:lnSpc>
                <a:spcPct val="125000"/>
              </a:lnSpc>
              <a:spcBef>
                <a:spcPct val="50000"/>
              </a:spcBef>
              <a:buFontTx/>
              <a:buChar char="-"/>
            </a:pPr>
            <a:r>
              <a:rPr lang="pt-PT" sz="2000" b="1" dirty="0" smtClean="0">
                <a:solidFill>
                  <a:srgbClr val="009900"/>
                </a:solidFill>
                <a:latin typeface="Comic Sans MS" pitchFamily="66" charset="0"/>
              </a:rPr>
              <a:t>As </a:t>
            </a:r>
            <a:r>
              <a:rPr lang="pt-PT" sz="2000" b="1" dirty="0">
                <a:solidFill>
                  <a:srgbClr val="009900"/>
                </a:solidFill>
                <a:latin typeface="Comic Sans MS" pitchFamily="66" charset="0"/>
              </a:rPr>
              <a:t>forças são grandezas físicas </a:t>
            </a:r>
            <a:r>
              <a:rPr lang="pt-PT" sz="2000" b="1" dirty="0" smtClean="0">
                <a:solidFill>
                  <a:srgbClr val="009900"/>
                </a:solidFill>
                <a:latin typeface="Comic Sans MS" pitchFamily="66" charset="0"/>
              </a:rPr>
              <a:t>vetoriais. Representam-se por </a:t>
            </a:r>
            <a:r>
              <a:rPr lang="pt-PT" sz="2000" b="1" dirty="0">
                <a:solidFill>
                  <a:srgbClr val="009900"/>
                </a:solidFill>
                <a:latin typeface="Comic Sans MS" pitchFamily="66" charset="0"/>
              </a:rPr>
              <a:t>vetores. </a:t>
            </a:r>
            <a:endParaRPr lang="pt-PT" sz="2000" b="1" dirty="0" smtClean="0">
              <a:solidFill>
                <a:srgbClr val="009900"/>
              </a:solidFill>
              <a:latin typeface="Comic Sans MS" pitchFamily="66" charset="0"/>
            </a:endParaRPr>
          </a:p>
          <a:p>
            <a:pPr marL="342900" indent="-342900" algn="just" eaLnBrk="1" hangingPunct="1">
              <a:lnSpc>
                <a:spcPct val="125000"/>
              </a:lnSpc>
              <a:spcBef>
                <a:spcPct val="50000"/>
              </a:spcBef>
              <a:buFontTx/>
              <a:buChar char="-"/>
            </a:pPr>
            <a:r>
              <a:rPr lang="pt-PT" sz="2000" b="1" dirty="0" smtClean="0">
                <a:solidFill>
                  <a:srgbClr val="009900"/>
                </a:solidFill>
                <a:latin typeface="Comic Sans MS" pitchFamily="66" charset="0"/>
              </a:rPr>
              <a:t>A </a:t>
            </a:r>
            <a:r>
              <a:rPr lang="pt-PT" sz="2000" b="1" dirty="0">
                <a:solidFill>
                  <a:srgbClr val="009900"/>
                </a:solidFill>
                <a:latin typeface="Comic Sans MS" pitchFamily="66" charset="0"/>
              </a:rPr>
              <a:t>unidade S.I. </a:t>
            </a:r>
            <a:r>
              <a:rPr lang="pt-PT" sz="2000" b="1" dirty="0" smtClean="0">
                <a:solidFill>
                  <a:srgbClr val="009900"/>
                </a:solidFill>
                <a:latin typeface="Comic Sans MS" pitchFamily="66" charset="0"/>
              </a:rPr>
              <a:t>da </a:t>
            </a:r>
            <a:r>
              <a:rPr lang="pt-PT" sz="2000" b="1" dirty="0">
                <a:solidFill>
                  <a:srgbClr val="009900"/>
                </a:solidFill>
                <a:latin typeface="Comic Sans MS" pitchFamily="66" charset="0"/>
              </a:rPr>
              <a:t>intensidade de </a:t>
            </a:r>
            <a:r>
              <a:rPr lang="pt-PT" sz="2000" b="1" dirty="0" smtClean="0">
                <a:solidFill>
                  <a:srgbClr val="009900"/>
                </a:solidFill>
                <a:latin typeface="Comic Sans MS" pitchFamily="66" charset="0"/>
              </a:rPr>
              <a:t>uma força </a:t>
            </a:r>
            <a:r>
              <a:rPr lang="pt-PT" sz="2000" b="1" dirty="0">
                <a:solidFill>
                  <a:srgbClr val="009900"/>
                </a:solidFill>
                <a:latin typeface="Comic Sans MS" pitchFamily="66" charset="0"/>
              </a:rPr>
              <a:t>é o newton, N.</a:t>
            </a:r>
            <a:r>
              <a:rPr lang="pt-PT" sz="2000" b="1" dirty="0">
                <a:solidFill>
                  <a:srgbClr val="009900"/>
                </a:solidFill>
                <a:latin typeface="Architect" pitchFamily="34" charset="0"/>
              </a:rPr>
              <a:t> </a:t>
            </a:r>
          </a:p>
        </p:txBody>
      </p:sp>
      <p:sp>
        <p:nvSpPr>
          <p:cNvPr id="21" name="Rectângulo 20"/>
          <p:cNvSpPr>
            <a:spLocks noChangeArrowheads="1"/>
          </p:cNvSpPr>
          <p:nvPr/>
        </p:nvSpPr>
        <p:spPr bwMode="auto">
          <a:xfrm>
            <a:off x="743690" y="4007618"/>
            <a:ext cx="10894125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pt-PT" b="1" dirty="0">
                <a:solidFill>
                  <a:srgbClr val="1F497D"/>
                </a:solidFill>
                <a:latin typeface="Comic Sans MS" pitchFamily="66" charset="0"/>
                <a:sym typeface="Wingdings" pitchFamily="2" charset="2"/>
              </a:rPr>
              <a:t> </a:t>
            </a:r>
            <a:r>
              <a:rPr lang="pt-PT" b="1" dirty="0">
                <a:solidFill>
                  <a:srgbClr val="009900"/>
                </a:solidFill>
                <a:latin typeface="Comic Sans MS" pitchFamily="66" charset="0"/>
                <a:sym typeface="Wingdings" pitchFamily="2" charset="2"/>
              </a:rPr>
              <a:t>Sentido </a:t>
            </a:r>
            <a:r>
              <a:rPr lang="pt-PT" b="1" dirty="0" smtClean="0">
                <a:solidFill>
                  <a:srgbClr val="009900"/>
                </a:solidFill>
                <a:latin typeface="Comic Sans MS" pitchFamily="66" charset="0"/>
                <a:sym typeface="Wingdings" pitchFamily="2" charset="2"/>
              </a:rPr>
              <a:t>(da direita para </a:t>
            </a:r>
            <a:r>
              <a:rPr lang="pt-PT" b="1" dirty="0">
                <a:solidFill>
                  <a:srgbClr val="009900"/>
                </a:solidFill>
                <a:latin typeface="Comic Sans MS" pitchFamily="66" charset="0"/>
                <a:sym typeface="Wingdings" pitchFamily="2" charset="2"/>
              </a:rPr>
              <a:t>a esquerda</a:t>
            </a:r>
            <a:r>
              <a:rPr lang="pt-PT" b="1" dirty="0" smtClean="0">
                <a:solidFill>
                  <a:srgbClr val="009900"/>
                </a:solidFill>
                <a:latin typeface="Comic Sans MS" pitchFamily="66" charset="0"/>
                <a:sym typeface="Wingdings" pitchFamily="2" charset="2"/>
              </a:rPr>
              <a:t>, de baixo </a:t>
            </a:r>
            <a:r>
              <a:rPr lang="pt-PT" b="1" dirty="0">
                <a:solidFill>
                  <a:srgbClr val="009900"/>
                </a:solidFill>
                <a:latin typeface="Comic Sans MS" pitchFamily="66" charset="0"/>
                <a:sym typeface="Wingdings" pitchFamily="2" charset="2"/>
              </a:rPr>
              <a:t>para cima, para baixo </a:t>
            </a:r>
            <a:r>
              <a:rPr lang="pt-PT" b="1" dirty="0" smtClean="0">
                <a:solidFill>
                  <a:srgbClr val="009900"/>
                </a:solidFill>
                <a:latin typeface="Comic Sans MS" pitchFamily="66" charset="0"/>
                <a:sym typeface="Wingdings" pitchFamily="2" charset="2"/>
              </a:rPr>
              <a:t>e para a </a:t>
            </a:r>
            <a:r>
              <a:rPr lang="pt-PT" b="1" dirty="0">
                <a:solidFill>
                  <a:srgbClr val="009900"/>
                </a:solidFill>
                <a:latin typeface="Comic Sans MS" pitchFamily="66" charset="0"/>
                <a:sym typeface="Wingdings" pitchFamily="2" charset="2"/>
              </a:rPr>
              <a:t>direita, etc.). </a:t>
            </a:r>
          </a:p>
        </p:txBody>
      </p:sp>
      <p:sp>
        <p:nvSpPr>
          <p:cNvPr id="22" name="Rectângulo 21"/>
          <p:cNvSpPr>
            <a:spLocks noChangeArrowheads="1"/>
          </p:cNvSpPr>
          <p:nvPr/>
        </p:nvSpPr>
        <p:spPr bwMode="auto">
          <a:xfrm>
            <a:off x="743690" y="4577627"/>
            <a:ext cx="7876953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pt-PT" b="1" dirty="0">
                <a:solidFill>
                  <a:srgbClr val="1F497D"/>
                </a:solidFill>
                <a:latin typeface="Comic Sans MS" pitchFamily="66" charset="0"/>
                <a:sym typeface="Wingdings" pitchFamily="2" charset="2"/>
              </a:rPr>
              <a:t></a:t>
            </a:r>
            <a:r>
              <a:rPr lang="pt-PT" b="1" dirty="0">
                <a:solidFill>
                  <a:prstClr val="black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pt-PT" b="1" dirty="0">
                <a:solidFill>
                  <a:srgbClr val="009900"/>
                </a:solidFill>
                <a:latin typeface="Comic Sans MS" pitchFamily="66" charset="0"/>
                <a:sym typeface="Wingdings" pitchFamily="2" charset="2"/>
              </a:rPr>
              <a:t>Ponto de aplicação (local onde está aplicada a força).</a:t>
            </a:r>
          </a:p>
        </p:txBody>
      </p:sp>
      <p:sp>
        <p:nvSpPr>
          <p:cNvPr id="23" name="Rectângulo 22"/>
          <p:cNvSpPr>
            <a:spLocks noChangeArrowheads="1"/>
          </p:cNvSpPr>
          <p:nvPr/>
        </p:nvSpPr>
        <p:spPr bwMode="auto">
          <a:xfrm>
            <a:off x="743690" y="5113350"/>
            <a:ext cx="4354133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pt-PT" b="1" dirty="0">
                <a:solidFill>
                  <a:srgbClr val="1F497D"/>
                </a:solidFill>
                <a:latin typeface="Comic Sans MS" pitchFamily="66" charset="0"/>
                <a:sym typeface="Wingdings" pitchFamily="2" charset="2"/>
              </a:rPr>
              <a:t></a:t>
            </a:r>
            <a:r>
              <a:rPr lang="pt-PT" b="1" dirty="0">
                <a:solidFill>
                  <a:prstClr val="black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pt-PT" b="1" dirty="0">
                <a:solidFill>
                  <a:srgbClr val="009900"/>
                </a:solidFill>
                <a:latin typeface="Comic Sans MS" pitchFamily="66" charset="0"/>
                <a:sym typeface="Wingdings" pitchFamily="2" charset="2"/>
              </a:rPr>
              <a:t>Intensidade (valor numérico). </a:t>
            </a:r>
          </a:p>
        </p:txBody>
      </p:sp>
      <p:sp>
        <p:nvSpPr>
          <p:cNvPr id="24" name="Rectângulo 7"/>
          <p:cNvSpPr>
            <a:spLocks noChangeArrowheads="1"/>
          </p:cNvSpPr>
          <p:nvPr/>
        </p:nvSpPr>
        <p:spPr bwMode="auto">
          <a:xfrm>
            <a:off x="743690" y="3389760"/>
            <a:ext cx="5777476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pt-PT" b="1" dirty="0">
                <a:solidFill>
                  <a:srgbClr val="1F497D"/>
                </a:solidFill>
                <a:latin typeface="Comic Sans MS" pitchFamily="66" charset="0"/>
                <a:sym typeface="Wingdings" pitchFamily="2" charset="2"/>
              </a:rPr>
              <a:t></a:t>
            </a:r>
            <a:r>
              <a:rPr lang="pt-PT" b="1" dirty="0">
                <a:solidFill>
                  <a:prstClr val="black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pt-PT" b="1" dirty="0">
                <a:solidFill>
                  <a:srgbClr val="009900"/>
                </a:solidFill>
                <a:latin typeface="Comic Sans MS" pitchFamily="66" charset="0"/>
                <a:sym typeface="Wingdings" pitchFamily="2" charset="2"/>
              </a:rPr>
              <a:t>Direção (vertical, oblíqua ou horizontal).</a:t>
            </a:r>
          </a:p>
        </p:txBody>
      </p:sp>
      <p:sp>
        <p:nvSpPr>
          <p:cNvPr id="25" name="Rectangle 4"/>
          <p:cNvSpPr txBox="1">
            <a:spLocks noChangeArrowheads="1"/>
          </p:cNvSpPr>
          <p:nvPr/>
        </p:nvSpPr>
        <p:spPr>
          <a:xfrm>
            <a:off x="743690" y="2511349"/>
            <a:ext cx="8229600" cy="74771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b="1" dirty="0" smtClean="0">
                <a:solidFill>
                  <a:srgbClr val="1D21B3"/>
                </a:solidFill>
                <a:latin typeface="Comic Sans MS" pitchFamily="66" charset="0"/>
              </a:rPr>
              <a:t>Características das forças:</a:t>
            </a:r>
            <a:endParaRPr lang="pt-PT" sz="3600" b="1" dirty="0">
              <a:solidFill>
                <a:srgbClr val="1D21B3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96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18437" grpId="0"/>
      <p:bldP spid="21" grpId="0"/>
      <p:bldP spid="22" grpId="0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006671" y="188913"/>
            <a:ext cx="8642350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600" b="1" dirty="0">
                <a:solidFill>
                  <a:srgbClr val="1D21B3"/>
                </a:solidFill>
                <a:latin typeface="Comic Sans MS" pitchFamily="66" charset="0"/>
              </a:rPr>
              <a:t>Caracteriza as seguintes forças:</a:t>
            </a:r>
          </a:p>
        </p:txBody>
      </p:sp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1919290" y="908051"/>
            <a:ext cx="2916984" cy="5472113"/>
            <a:chOff x="249" y="572"/>
            <a:chExt cx="2811" cy="3447"/>
          </a:xfrm>
        </p:grpSpPr>
        <p:grpSp>
          <p:nvGrpSpPr>
            <p:cNvPr id="6147" name="Group 3"/>
            <p:cNvGrpSpPr>
              <a:grpSpLocks/>
            </p:cNvGrpSpPr>
            <p:nvPr/>
          </p:nvGrpSpPr>
          <p:grpSpPr bwMode="auto">
            <a:xfrm>
              <a:off x="249" y="572"/>
              <a:ext cx="2811" cy="3447"/>
              <a:chOff x="249" y="572"/>
              <a:chExt cx="2811" cy="3447"/>
            </a:xfrm>
          </p:grpSpPr>
          <p:pic>
            <p:nvPicPr>
              <p:cNvPr id="6148" name="Picture 4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9" y="2929"/>
                <a:ext cx="2611" cy="10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pic>
            <p:nvPicPr>
              <p:cNvPr id="6149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9" y="572"/>
                <a:ext cx="2410" cy="10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pic>
            <p:nvPicPr>
              <p:cNvPr id="6150" name="Picture 6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" y="1777"/>
                <a:ext cx="2371" cy="9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6151" name="Line 7"/>
            <p:cNvSpPr>
              <a:spLocks noChangeShapeType="1"/>
            </p:cNvSpPr>
            <p:nvPr/>
          </p:nvSpPr>
          <p:spPr bwMode="auto">
            <a:xfrm>
              <a:off x="2080" y="1117"/>
              <a:ext cx="1" cy="182"/>
            </a:xfrm>
            <a:prstGeom prst="line">
              <a:avLst/>
            </a:prstGeom>
            <a:noFill/>
            <a:ln w="57240">
              <a:solidFill>
                <a:srgbClr val="00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PT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6152" name="Group 8"/>
          <p:cNvGrpSpPr>
            <a:grpSpLocks/>
          </p:cNvGrpSpPr>
          <p:nvPr/>
        </p:nvGrpSpPr>
        <p:grpSpPr bwMode="auto">
          <a:xfrm>
            <a:off x="8091054" y="2420937"/>
            <a:ext cx="1100501" cy="1441449"/>
            <a:chOff x="4105" y="1525"/>
            <a:chExt cx="725" cy="908"/>
          </a:xfrm>
        </p:grpSpPr>
        <p:grpSp>
          <p:nvGrpSpPr>
            <p:cNvPr id="6153" name="Group 9"/>
            <p:cNvGrpSpPr>
              <a:grpSpLocks/>
            </p:cNvGrpSpPr>
            <p:nvPr/>
          </p:nvGrpSpPr>
          <p:grpSpPr bwMode="auto">
            <a:xfrm>
              <a:off x="4342" y="2251"/>
              <a:ext cx="309" cy="182"/>
              <a:chOff x="4342" y="2251"/>
              <a:chExt cx="309" cy="182"/>
            </a:xfrm>
          </p:grpSpPr>
          <p:sp>
            <p:nvSpPr>
              <p:cNvPr id="6154" name="Line 10"/>
              <p:cNvSpPr>
                <a:spLocks noChangeShapeType="1"/>
              </p:cNvSpPr>
              <p:nvPr/>
            </p:nvSpPr>
            <p:spPr bwMode="auto">
              <a:xfrm>
                <a:off x="4358" y="2251"/>
                <a:ext cx="1" cy="182"/>
              </a:xfrm>
              <a:prstGeom prst="line">
                <a:avLst/>
              </a:prstGeom>
              <a:noFill/>
              <a:ln w="5724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PT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155" name="Line 11"/>
              <p:cNvSpPr>
                <a:spLocks noChangeShapeType="1"/>
              </p:cNvSpPr>
              <p:nvPr/>
            </p:nvSpPr>
            <p:spPr bwMode="auto">
              <a:xfrm flipH="1" flipV="1">
                <a:off x="4342" y="2339"/>
                <a:ext cx="309" cy="3"/>
              </a:xfrm>
              <a:prstGeom prst="line">
                <a:avLst/>
              </a:prstGeom>
              <a:noFill/>
              <a:ln w="5724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PT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156" name="Line 12"/>
              <p:cNvSpPr>
                <a:spLocks noChangeShapeType="1"/>
              </p:cNvSpPr>
              <p:nvPr/>
            </p:nvSpPr>
            <p:spPr bwMode="auto">
              <a:xfrm>
                <a:off x="4649" y="2251"/>
                <a:ext cx="1" cy="182"/>
              </a:xfrm>
              <a:prstGeom prst="line">
                <a:avLst/>
              </a:prstGeom>
              <a:noFill/>
              <a:ln w="5724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PT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sp>
          <p:nvSpPr>
            <p:cNvPr id="6157" name="Text Box 13"/>
            <p:cNvSpPr txBox="1">
              <a:spLocks noChangeArrowheads="1"/>
            </p:cNvSpPr>
            <p:nvPr/>
          </p:nvSpPr>
          <p:spPr bwMode="auto">
            <a:xfrm>
              <a:off x="4105" y="1525"/>
              <a:ext cx="725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9pPr>
            </a:lstStyle>
            <a:p>
              <a:pPr algn="ctr">
                <a:spcBef>
                  <a:spcPts val="1500"/>
                </a:spcBef>
              </a:pPr>
              <a:r>
                <a:rPr lang="pt-PT" sz="2400" b="1" dirty="0">
                  <a:latin typeface="Comic Sans MS" pitchFamily="66" charset="0"/>
                </a:rPr>
                <a:t>Escala </a:t>
              </a:r>
            </a:p>
            <a:p>
              <a:pPr algn="ctr">
                <a:spcBef>
                  <a:spcPts val="1500"/>
                </a:spcBef>
              </a:pPr>
              <a:r>
                <a:rPr lang="pt-PT" sz="2400" b="1" dirty="0">
                  <a:latin typeface="Comic Sans MS" pitchFamily="66" charset="0"/>
                </a:rPr>
                <a:t>5N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29064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316183" y="482324"/>
            <a:ext cx="9782032" cy="64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600" b="1" dirty="0">
                <a:solidFill>
                  <a:srgbClr val="1D21B3"/>
                </a:solidFill>
                <a:latin typeface="Comic Sans MS" pitchFamily="66" charset="0"/>
              </a:rPr>
              <a:t>Representa, na caixa, as seguintes forças:</a:t>
            </a:r>
          </a:p>
        </p:txBody>
      </p:sp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8832850" y="4724401"/>
            <a:ext cx="1149350" cy="1439863"/>
            <a:chOff x="4604" y="2976"/>
            <a:chExt cx="724" cy="907"/>
          </a:xfrm>
        </p:grpSpPr>
        <p:grpSp>
          <p:nvGrpSpPr>
            <p:cNvPr id="7171" name="Group 3"/>
            <p:cNvGrpSpPr>
              <a:grpSpLocks/>
            </p:cNvGrpSpPr>
            <p:nvPr/>
          </p:nvGrpSpPr>
          <p:grpSpPr bwMode="auto">
            <a:xfrm>
              <a:off x="4739" y="3702"/>
              <a:ext cx="409" cy="181"/>
              <a:chOff x="4739" y="3702"/>
              <a:chExt cx="409" cy="181"/>
            </a:xfrm>
          </p:grpSpPr>
          <p:sp>
            <p:nvSpPr>
              <p:cNvPr id="7172" name="Line 4"/>
              <p:cNvSpPr>
                <a:spLocks noChangeShapeType="1"/>
              </p:cNvSpPr>
              <p:nvPr/>
            </p:nvSpPr>
            <p:spPr bwMode="auto">
              <a:xfrm>
                <a:off x="4740" y="3702"/>
                <a:ext cx="1" cy="182"/>
              </a:xfrm>
              <a:prstGeom prst="line">
                <a:avLst/>
              </a:prstGeom>
              <a:noFill/>
              <a:ln w="5724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PT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173" name="Line 5"/>
              <p:cNvSpPr>
                <a:spLocks noChangeShapeType="1"/>
              </p:cNvSpPr>
              <p:nvPr/>
            </p:nvSpPr>
            <p:spPr bwMode="auto">
              <a:xfrm flipH="1">
                <a:off x="4738" y="3793"/>
                <a:ext cx="412" cy="1"/>
              </a:xfrm>
              <a:prstGeom prst="line">
                <a:avLst/>
              </a:prstGeom>
              <a:noFill/>
              <a:ln w="5724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PT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174" name="Line 6"/>
              <p:cNvSpPr>
                <a:spLocks noChangeShapeType="1"/>
              </p:cNvSpPr>
              <p:nvPr/>
            </p:nvSpPr>
            <p:spPr bwMode="auto">
              <a:xfrm>
                <a:off x="5148" y="3702"/>
                <a:ext cx="1" cy="182"/>
              </a:xfrm>
              <a:prstGeom prst="line">
                <a:avLst/>
              </a:prstGeom>
              <a:noFill/>
              <a:ln w="5724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PT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4604" y="2976"/>
              <a:ext cx="725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Lucida Sans Unicode" pitchFamily="34" charset="0"/>
                  <a:cs typeface="Lucida Sans Unicode" pitchFamily="34" charset="0"/>
                </a:defRPr>
              </a:lvl9pPr>
            </a:lstStyle>
            <a:p>
              <a:pPr algn="ctr">
                <a:spcBef>
                  <a:spcPts val="1500"/>
                </a:spcBef>
              </a:pPr>
              <a:r>
                <a:rPr lang="pt-PT" sz="2400" b="1" dirty="0">
                  <a:latin typeface="Comic Sans MS" pitchFamily="66" charset="0"/>
                </a:rPr>
                <a:t>Escala </a:t>
              </a:r>
            </a:p>
            <a:p>
              <a:pPr algn="ctr">
                <a:spcBef>
                  <a:spcPts val="1500"/>
                </a:spcBef>
              </a:pPr>
              <a:r>
                <a:rPr lang="pt-PT" sz="2400" b="1" dirty="0">
                  <a:latin typeface="Comic Sans MS" pitchFamily="66" charset="0"/>
                </a:rPr>
                <a:t>5N</a:t>
              </a:r>
            </a:p>
          </p:txBody>
        </p:sp>
      </p:grp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9" y="5233988"/>
            <a:ext cx="18002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7177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065085"/>
              </p:ext>
            </p:extLst>
          </p:nvPr>
        </p:nvGraphicFramePr>
        <p:xfrm>
          <a:off x="1870364" y="1511835"/>
          <a:ext cx="8254711" cy="267326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421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41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004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3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Características do vetor força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37000"/>
                        </a:lnSpc>
                        <a:spcBef>
                          <a:spcPts val="338"/>
                        </a:spcBef>
                        <a:spcAft>
                          <a:spcPts val="33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Força 1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37000"/>
                        </a:lnSpc>
                        <a:spcBef>
                          <a:spcPts val="338"/>
                        </a:spcBef>
                        <a:spcAft>
                          <a:spcPts val="33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Força 2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37000"/>
                        </a:lnSpc>
                        <a:spcBef>
                          <a:spcPts val="338"/>
                        </a:spcBef>
                        <a:spcAft>
                          <a:spcPts val="33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Força 3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76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 Direção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Horizontal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Vertical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Oblíqua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2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 Sentido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Para a esquerda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Para cima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Para cima e para a direita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76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 Intensidade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10N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10N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15N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40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 Ponto de Aplicação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caixa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caixa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PT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caixa</a:t>
                      </a:r>
                      <a:endParaRPr kumimoji="0" lang="pt-P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marL="36000" marR="36000" marT="36000" marB="3600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247" name="Line 79"/>
          <p:cNvSpPr>
            <a:spLocks noChangeShapeType="1"/>
          </p:cNvSpPr>
          <p:nvPr/>
        </p:nvSpPr>
        <p:spPr bwMode="auto">
          <a:xfrm flipH="1">
            <a:off x="4581525" y="5759450"/>
            <a:ext cx="1625600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7248" name="Picture 8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426" y="4679951"/>
            <a:ext cx="733425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249" name="Line 81"/>
          <p:cNvSpPr>
            <a:spLocks noChangeShapeType="1"/>
          </p:cNvSpPr>
          <p:nvPr/>
        </p:nvSpPr>
        <p:spPr bwMode="auto">
          <a:xfrm flipV="1">
            <a:off x="6203950" y="4495801"/>
            <a:ext cx="1588" cy="126682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7250" name="Picture 8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4537076"/>
            <a:ext cx="60960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251" name="Line 83"/>
          <p:cNvSpPr>
            <a:spLocks noChangeShapeType="1"/>
          </p:cNvSpPr>
          <p:nvPr/>
        </p:nvSpPr>
        <p:spPr bwMode="auto">
          <a:xfrm flipV="1">
            <a:off x="6203950" y="4495801"/>
            <a:ext cx="2160588" cy="126682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7252" name="Picture 8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276" y="4876800"/>
            <a:ext cx="684213" cy="84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82352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7" grpId="0" animBg="1"/>
      <p:bldP spid="7249" grpId="0" animBg="1"/>
      <p:bldP spid="7251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148</Words>
  <Application>Microsoft Office PowerPoint</Application>
  <PresentationFormat>Ecrã Panorâmico</PresentationFormat>
  <Paragraphs>34</Paragraphs>
  <Slides>3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3</vt:i4>
      </vt:variant>
    </vt:vector>
  </HeadingPairs>
  <TitlesOfParts>
    <vt:vector size="13" baseType="lpstr">
      <vt:lpstr>Architect</vt:lpstr>
      <vt:lpstr>Arial</vt:lpstr>
      <vt:lpstr>Calibri</vt:lpstr>
      <vt:lpstr>Calibri Light</vt:lpstr>
      <vt:lpstr>Comic Sans MS</vt:lpstr>
      <vt:lpstr>Lucida Sans Unicode</vt:lpstr>
      <vt:lpstr>Times New Roman</vt:lpstr>
      <vt:lpstr>Wingdings</vt:lpstr>
      <vt:lpstr>Tema do Office</vt:lpstr>
      <vt:lpstr>1_Tema do Office</vt:lpstr>
      <vt:lpstr>Forças e a sua representação: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Forças e a sua representação</dc:title>
  <dc:creator>João Eduardo Leite Pampulim Rosas</dc:creator>
  <cp:lastModifiedBy>João Eduardo Leite Pampulim Rosas</cp:lastModifiedBy>
  <cp:revision>5</cp:revision>
  <dcterms:created xsi:type="dcterms:W3CDTF">2017-04-20T12:30:03Z</dcterms:created>
  <dcterms:modified xsi:type="dcterms:W3CDTF">2017-04-20T13:14:29Z</dcterms:modified>
</cp:coreProperties>
</file>