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50"/>
  </p:normalViewPr>
  <p:slideViewPr>
    <p:cSldViewPr snapToGrid="0" snapToObjects="1">
      <p:cViewPr varScale="1">
        <p:scale>
          <a:sx n="48" d="100"/>
          <a:sy n="48" d="100"/>
        </p:scale>
        <p:origin x="2358" y="4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925A-964F-D54A-B621-6FC652C4A78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7" y="556909"/>
            <a:ext cx="2844598" cy="187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581" y="1659952"/>
            <a:ext cx="3022626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Nome</a:t>
            </a:r>
            <a:r>
              <a:rPr lang="pt-PT" sz="1200" dirty="0"/>
              <a:t>: Marta Costa</a:t>
            </a:r>
          </a:p>
          <a:p>
            <a:endParaRPr lang="pt-PT" sz="1200" dirty="0"/>
          </a:p>
          <a:p>
            <a:r>
              <a:rPr lang="pt-PT" sz="1200" b="1" dirty="0">
                <a:solidFill>
                  <a:srgbClr val="376092"/>
                </a:solidFill>
              </a:rPr>
              <a:t>Unidade Orgânica</a:t>
            </a:r>
            <a:r>
              <a:rPr lang="pt-PT" sz="1200" dirty="0"/>
              <a:t>:  EBS Mouzinho da Silveira</a:t>
            </a:r>
          </a:p>
          <a:p>
            <a:endParaRPr lang="pt-PT" sz="1200" dirty="0"/>
          </a:p>
        </p:txBody>
      </p:sp>
      <p:sp>
        <p:nvSpPr>
          <p:cNvPr id="5" name="Rectangle 4"/>
          <p:cNvSpPr/>
          <p:nvPr/>
        </p:nvSpPr>
        <p:spPr>
          <a:xfrm>
            <a:off x="3800606" y="313358"/>
            <a:ext cx="2482575" cy="7349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>
                <a:gd name="adj" fmla="val 69562"/>
              </a:avLst>
            </a:prstTxWarp>
            <a:spAutoFit/>
          </a:bodyPr>
          <a:lstStyle/>
          <a:p>
            <a:pPr algn="ctr"/>
            <a:r>
              <a:rPr lang="pt-P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Ideias luminosas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172" y="2687668"/>
            <a:ext cx="6107309" cy="15410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Tema</a:t>
            </a:r>
            <a:r>
              <a:rPr lang="pt-PT" sz="1200" dirty="0"/>
              <a:t>: Números e Operações – Números Racionais não negativos</a:t>
            </a:r>
          </a:p>
          <a:p>
            <a:r>
              <a:rPr lang="pt-PT" sz="1200" u="sng" dirty="0"/>
              <a:t>11. Medir com frações</a:t>
            </a:r>
          </a:p>
          <a:p>
            <a:r>
              <a:rPr lang="pt-PT" sz="1200" dirty="0"/>
              <a:t>3. Utilizar corretamente os termos «numerador» e «denominador».</a:t>
            </a:r>
          </a:p>
          <a:p>
            <a:r>
              <a:rPr lang="pt-PT" sz="1200" dirty="0"/>
              <a:t>4. Utilizar corretamente os numerais fracionários.</a:t>
            </a:r>
          </a:p>
          <a:p>
            <a:r>
              <a:rPr lang="pt-PT" sz="1200" dirty="0"/>
              <a:t>5. Utilizar as frações para designar grandezas formadas por certo número de partes equivalentes a uma que resulte de divisão equitativa de um todo.</a:t>
            </a:r>
          </a:p>
          <a:p>
            <a:pPr>
              <a:lnSpc>
                <a:spcPct val="150000"/>
              </a:lnSpc>
            </a:pPr>
            <a:endParaRPr lang="pt-PT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7483" y="4414871"/>
            <a:ext cx="6223033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Preparação da tarefa</a:t>
            </a:r>
            <a:r>
              <a:rPr lang="pt-PT" sz="1200" dirty="0"/>
              <a:t>: Preparar material necessário para a realização da tarefa:</a:t>
            </a:r>
          </a:p>
          <a:p>
            <a:pPr marL="171450" indent="-171450" algn="just">
              <a:buFontTx/>
              <a:buChar char="-"/>
            </a:pPr>
            <a:r>
              <a:rPr lang="pt-PT" sz="1200" dirty="0"/>
              <a:t>Cartões com as frações (números fracionários);</a:t>
            </a:r>
          </a:p>
          <a:p>
            <a:pPr marL="171450" indent="-171450" algn="just">
              <a:buFontTx/>
              <a:buChar char="-"/>
            </a:pPr>
            <a:r>
              <a:rPr lang="pt-PT" sz="1200" dirty="0"/>
              <a:t>Cartões com representação (modelos geométricos) das respetivas frações.</a:t>
            </a:r>
          </a:p>
          <a:p>
            <a:pPr algn="just"/>
            <a:endParaRPr lang="pt-PT" sz="1200" dirty="0"/>
          </a:p>
          <a:p>
            <a:pPr algn="just"/>
            <a:r>
              <a:rPr lang="pt-PT" sz="1200" dirty="0"/>
              <a:t>Explicar aos alunos que o objetivo do jogo é formar pares de cartas, com representações diferentes. Ganha o aluno que conseguir formar mais pares de cartas.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0029170-18C1-154A-BC14-B72E1897EEFC}"/>
              </a:ext>
            </a:extLst>
          </p:cNvPr>
          <p:cNvSpPr txBox="1"/>
          <p:nvPr/>
        </p:nvSpPr>
        <p:spPr>
          <a:xfrm>
            <a:off x="3646305" y="921812"/>
            <a:ext cx="2791176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solidFill>
                  <a:schemeClr val="accent1">
                    <a:lumMod val="75000"/>
                  </a:schemeClr>
                </a:solidFill>
              </a:rPr>
              <a:t>Jogo da Memória das Frações</a:t>
            </a:r>
            <a:endParaRPr lang="pt-PT" cap="small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142C3B1-3EDA-6B4B-B151-301D5A403C41}"/>
              </a:ext>
            </a:extLst>
          </p:cNvPr>
          <p:cNvSpPr txBox="1"/>
          <p:nvPr/>
        </p:nvSpPr>
        <p:spPr>
          <a:xfrm>
            <a:off x="317483" y="5821702"/>
            <a:ext cx="6223033" cy="227972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Prática orientada</a:t>
            </a:r>
            <a:r>
              <a:rPr lang="pt-PT" sz="1200" dirty="0"/>
              <a:t>: O professor pode dividir a turma a pares ou em quartetos. O mesmo embaralha as cartas e seguidamente dispõe-nas nas mesa com as faces escritas voltadas para cima. Os alunos observam as cartas por 10 segundos, tentando identificar pares de racionais.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A seguir, as cartas são viradas com as faces escritas para baixo.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O primeiro jogador vira duas cartas. Se elas formarem um par correto ele retira-as da mesa e joga novamente. Se não, volta a virá-las com as faces escritas para baixo, deixando-as no mesmo lugar na mesa. O jogo continua até que todas as cartas sejam retiradas da mesa. Vence o jogador que conseguir o maior números de pares de cartas.</a:t>
            </a:r>
          </a:p>
        </p:txBody>
      </p:sp>
    </p:spTree>
    <p:extLst>
      <p:ext uri="{BB962C8B-B14F-4D97-AF65-F5344CB8AC3E}">
        <p14:creationId xmlns:p14="http://schemas.microsoft.com/office/powerpoint/2010/main" val="312274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086" y="3925587"/>
            <a:ext cx="3081883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Legenda da foto</a:t>
            </a:r>
            <a:r>
              <a:rPr lang="pt-PT" sz="1200" dirty="0"/>
              <a:t>: Implementação da tarefa. </a:t>
            </a:r>
          </a:p>
          <a:p>
            <a:endParaRPr lang="pt-PT" sz="1200" dirty="0"/>
          </a:p>
        </p:txBody>
      </p:sp>
      <p:sp>
        <p:nvSpPr>
          <p:cNvPr id="15" name="TextBox 5"/>
          <p:cNvSpPr txBox="1"/>
          <p:nvPr/>
        </p:nvSpPr>
        <p:spPr>
          <a:xfrm>
            <a:off x="1625016" y="7801508"/>
            <a:ext cx="375621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Legenda da foto</a:t>
            </a:r>
            <a:r>
              <a:rPr lang="pt-PT" sz="1200" dirty="0"/>
              <a:t>: Contagem dos pares de cartas dos alunos para achar o vencedor do jogo.</a:t>
            </a:r>
          </a:p>
          <a:p>
            <a:endParaRPr lang="pt-PT" sz="1200" dirty="0"/>
          </a:p>
        </p:txBody>
      </p:sp>
      <p:pic>
        <p:nvPicPr>
          <p:cNvPr id="5" name="Imagem 4" descr="Uma imagem com interior, pessoa, mobília, parede&#10;&#10;Descrição gerada com confiança muito alta">
            <a:extLst>
              <a:ext uri="{FF2B5EF4-FFF2-40B4-BE49-F238E27FC236}">
                <a16:creationId xmlns:a16="http://schemas.microsoft.com/office/drawing/2014/main" id="{6C133A2A-39E6-40DE-9E18-22B22A90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4" y="70225"/>
            <a:ext cx="3203666" cy="1802062"/>
          </a:xfrm>
          <a:prstGeom prst="rect">
            <a:avLst/>
          </a:prstGeom>
        </p:spPr>
      </p:pic>
      <p:pic>
        <p:nvPicPr>
          <p:cNvPr id="10" name="Imagem 9" descr="Uma imagem com interior, pessoa&#10;&#10;Descrição gerada com confiança alta">
            <a:extLst>
              <a:ext uri="{FF2B5EF4-FFF2-40B4-BE49-F238E27FC236}">
                <a16:creationId xmlns:a16="http://schemas.microsoft.com/office/drawing/2014/main" id="{3DEB686F-1551-4D51-B3EC-74DE6554F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1998920"/>
            <a:ext cx="3203666" cy="18020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96EFE8-AEB2-421C-AF6D-A0CAF98CE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0" y="1998920"/>
            <a:ext cx="3203668" cy="1802063"/>
          </a:xfrm>
          <a:prstGeom prst="rect">
            <a:avLst/>
          </a:prstGeom>
        </p:spPr>
      </p:pic>
      <p:pic>
        <p:nvPicPr>
          <p:cNvPr id="14" name="Imagem 13" descr="Uma imagem com parede, interior, frigorífico&#10;&#10;Descrição gerada com confiança muito alta">
            <a:extLst>
              <a:ext uri="{FF2B5EF4-FFF2-40B4-BE49-F238E27FC236}">
                <a16:creationId xmlns:a16="http://schemas.microsoft.com/office/drawing/2014/main" id="{D4C49201-4BFB-436F-A39B-A1EC70D1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34" y="4571923"/>
            <a:ext cx="3203666" cy="1802062"/>
          </a:xfrm>
          <a:prstGeom prst="rect">
            <a:avLst/>
          </a:prstGeom>
        </p:spPr>
      </p:pic>
      <p:pic>
        <p:nvPicPr>
          <p:cNvPr id="19" name="Imagem 18" descr="Uma imagem com interior&#10;&#10;Descrição gerada com confiança alta">
            <a:extLst>
              <a:ext uri="{FF2B5EF4-FFF2-40B4-BE49-F238E27FC236}">
                <a16:creationId xmlns:a16="http://schemas.microsoft.com/office/drawing/2014/main" id="{04D0E53C-4D51-45BE-921B-293AED3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060" y="5551672"/>
            <a:ext cx="3543818" cy="19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37DA00-9CED-4FDF-8A3C-D75623E3D24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7933" r="8572" b="9145"/>
          <a:stretch/>
        </p:blipFill>
        <p:spPr bwMode="auto">
          <a:xfrm>
            <a:off x="55896" y="163053"/>
            <a:ext cx="6746207" cy="9579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88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2D3D37C-916E-42A4-A7C9-13DB03C6F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5" t="29197" r="38948" b="16196"/>
          <a:stretch/>
        </p:blipFill>
        <p:spPr>
          <a:xfrm>
            <a:off x="264047" y="372979"/>
            <a:ext cx="6279108" cy="8452646"/>
          </a:xfrm>
          <a:prstGeom prst="rect">
            <a:avLst/>
          </a:prstGeom>
        </p:spPr>
      </p:pic>
      <p:pic>
        <p:nvPicPr>
          <p:cNvPr id="2068" name="Imagem 10">
            <a:extLst>
              <a:ext uri="{FF2B5EF4-FFF2-40B4-BE49-F238E27FC236}">
                <a16:creationId xmlns:a16="http://schemas.microsoft.com/office/drawing/2014/main" id="{E8B7A126-92F5-4458-8079-2805F8AF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200025" y="88900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02FD18CD-AD7C-4E96-92C6-A313932E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71450" y="84138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DFBD2E06-40A0-4A7F-88DF-CEACB464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14300" y="84138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EE590BB2-5A25-4C52-BB03-A5106B2B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90500" y="93663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5127E05F-478B-487E-9951-1C233042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80975" y="47625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31DA6F82-49C7-497C-946E-E4B2FE4E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954213" y="41275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6CE0A3EC-CA48-4080-9581-F7F96360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3606800" y="41275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6404662E-1F8B-4D88-B86F-06ED37A66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5303838" y="52388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84FC1876-CA9F-4038-A4A0-B62BC490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200025" y="30163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E6BF326-2F2F-4C1F-A554-2188357F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973263" y="23813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2B3F87B2-D328-4271-BF44-99F45862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3625850" y="23813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D7095E4-3E9A-4645-91E1-3430382C8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5322888" y="34925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4C2C37E-3FCD-4FAC-9C6B-9E47EC69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80975" y="53975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D463C6C-CF06-4F13-9B17-04AFA5CD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1954213" y="47625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701AFC9-2EDE-465D-B3C2-BAF8B29C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3606800" y="47625"/>
            <a:ext cx="130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B3E2CD6-3548-4B49-9296-8AA257A4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5303838" y="57150"/>
            <a:ext cx="130333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63BDD7A6-4EEC-4D40-B623-0AF1A71C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8309" r="17813" b="20924"/>
          <a:stretch>
            <a:fillRect/>
          </a:stretch>
        </p:blipFill>
        <p:spPr bwMode="auto">
          <a:xfrm>
            <a:off x="200025" y="33338"/>
            <a:ext cx="1303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2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296</Words>
  <Application>Microsoft Office PowerPoint</Application>
  <PresentationFormat>Papel A4 (210x297 mm)</PresentationFormat>
  <Paragraphs>20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</dc:creator>
  <cp:lastModifiedBy>Marta SA. Costa</cp:lastModifiedBy>
  <cp:revision>30</cp:revision>
  <dcterms:created xsi:type="dcterms:W3CDTF">2016-08-29T18:26:40Z</dcterms:created>
  <dcterms:modified xsi:type="dcterms:W3CDTF">2019-01-08T01:31:43Z</dcterms:modified>
</cp:coreProperties>
</file>