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50"/>
  </p:normalViewPr>
  <p:slideViewPr>
    <p:cSldViewPr snapToGrid="0" snapToObjects="1">
      <p:cViewPr varScale="1">
        <p:scale>
          <a:sx n="59" d="100"/>
          <a:sy n="59" d="100"/>
        </p:scale>
        <p:origin x="2070" y="4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6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2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5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8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4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1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2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25A-964F-D54A-B621-6FC652C4A78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3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6925A-964F-D54A-B621-6FC652C4A78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FA1A2-401C-C948-9905-650FFEAAA8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57" y="556909"/>
            <a:ext cx="2844598" cy="1872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0581" y="1659952"/>
            <a:ext cx="3022626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Nome</a:t>
            </a:r>
            <a:r>
              <a:rPr lang="pt-PT" sz="1200" dirty="0"/>
              <a:t>: Marta Costa</a:t>
            </a:r>
          </a:p>
          <a:p>
            <a:endParaRPr lang="pt-PT" sz="1200" dirty="0"/>
          </a:p>
          <a:p>
            <a:r>
              <a:rPr lang="pt-PT" sz="1200" b="1" dirty="0">
                <a:solidFill>
                  <a:srgbClr val="376092"/>
                </a:solidFill>
              </a:rPr>
              <a:t>Unidade Orgânica</a:t>
            </a:r>
            <a:r>
              <a:rPr lang="pt-PT" sz="1200" dirty="0"/>
              <a:t>:  EBS Mouzinho da Silveira</a:t>
            </a:r>
          </a:p>
          <a:p>
            <a:endParaRPr lang="pt-PT" sz="1200" dirty="0"/>
          </a:p>
        </p:txBody>
      </p:sp>
      <p:sp>
        <p:nvSpPr>
          <p:cNvPr id="5" name="Rectangle 4"/>
          <p:cNvSpPr/>
          <p:nvPr/>
        </p:nvSpPr>
        <p:spPr>
          <a:xfrm>
            <a:off x="3800606" y="313358"/>
            <a:ext cx="2482575" cy="7349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>
                <a:gd name="adj" fmla="val 69562"/>
              </a:avLst>
            </a:prstTxWarp>
            <a:spAutoFit/>
          </a:bodyPr>
          <a:lstStyle/>
          <a:p>
            <a:pPr algn="ctr"/>
            <a:r>
              <a:rPr lang="pt-PT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Ideias luminosas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172" y="2687668"/>
            <a:ext cx="6107309" cy="15410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Tema</a:t>
            </a:r>
            <a:r>
              <a:rPr lang="pt-PT" sz="1200" dirty="0"/>
              <a:t>: Números e Operações – Números Racionais não negativos</a:t>
            </a:r>
          </a:p>
          <a:p>
            <a:r>
              <a:rPr lang="pt-PT" sz="1200" u="sng" dirty="0"/>
              <a:t>11. Medir com frações</a:t>
            </a:r>
          </a:p>
          <a:p>
            <a:r>
              <a:rPr lang="pt-PT" sz="1200" dirty="0"/>
              <a:t>3. Utilizar corretamente os termos «numerador» e «denominador».</a:t>
            </a:r>
          </a:p>
          <a:p>
            <a:r>
              <a:rPr lang="pt-PT" sz="1200" dirty="0"/>
              <a:t>4. Utilizar corretamente os numerais fracionários.</a:t>
            </a:r>
          </a:p>
          <a:p>
            <a:r>
              <a:rPr lang="pt-PT" sz="1200" dirty="0"/>
              <a:t>5. Utilizar as frações para designar grandezas formadas por certo número de partes equivalentes a uma que resulte de divisão equitativa de um todo.</a:t>
            </a:r>
          </a:p>
          <a:p>
            <a:pPr>
              <a:lnSpc>
                <a:spcPct val="150000"/>
              </a:lnSpc>
            </a:pPr>
            <a:endParaRPr lang="pt-PT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17483" y="4414871"/>
            <a:ext cx="6223033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Preparação da tarefa</a:t>
            </a:r>
            <a:r>
              <a:rPr lang="pt-PT" sz="1200" dirty="0"/>
              <a:t>: Preparar material necessário para a realização da tarefa:</a:t>
            </a:r>
          </a:p>
          <a:p>
            <a:pPr marL="171450" indent="-171450" algn="just">
              <a:buFontTx/>
              <a:buChar char="-"/>
            </a:pPr>
            <a:r>
              <a:rPr lang="pt-PT" sz="1200" dirty="0"/>
              <a:t>Cartões com as frações (números fracionários);</a:t>
            </a:r>
          </a:p>
          <a:p>
            <a:pPr marL="171450" indent="-171450" algn="just">
              <a:buFontTx/>
              <a:buChar char="-"/>
            </a:pPr>
            <a:r>
              <a:rPr lang="pt-PT" sz="1200" dirty="0"/>
              <a:t>Cartões com representação (modelos geométricos) das respetivas frações.</a:t>
            </a:r>
          </a:p>
          <a:p>
            <a:pPr algn="just"/>
            <a:endParaRPr lang="pt-PT" sz="1200" dirty="0"/>
          </a:p>
          <a:p>
            <a:pPr algn="just"/>
            <a:r>
              <a:rPr lang="pt-PT" sz="1200" dirty="0"/>
              <a:t>Explicar aos alunos que o objetivo do jogo é formar pares de cartas, com representações diferentes. Ganha o aluno que conseguir formar mais pares de cartas.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0029170-18C1-154A-BC14-B72E1897EEFC}"/>
              </a:ext>
            </a:extLst>
          </p:cNvPr>
          <p:cNvSpPr txBox="1"/>
          <p:nvPr/>
        </p:nvSpPr>
        <p:spPr>
          <a:xfrm>
            <a:off x="3646305" y="921812"/>
            <a:ext cx="2791176" cy="64633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b="1" cap="small" dirty="0">
                <a:solidFill>
                  <a:schemeClr val="accent1">
                    <a:lumMod val="75000"/>
                  </a:schemeClr>
                </a:solidFill>
              </a:rPr>
              <a:t>Jogo da Memória das Frações</a:t>
            </a:r>
            <a:endParaRPr lang="pt-PT" cap="small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6142C3B1-3EDA-6B4B-B151-301D5A403C41}"/>
              </a:ext>
            </a:extLst>
          </p:cNvPr>
          <p:cNvSpPr txBox="1"/>
          <p:nvPr/>
        </p:nvSpPr>
        <p:spPr>
          <a:xfrm>
            <a:off x="317483" y="5821702"/>
            <a:ext cx="6223033" cy="227972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Prática orientada</a:t>
            </a:r>
            <a:r>
              <a:rPr lang="pt-PT" sz="1200" dirty="0"/>
              <a:t>: O professor pode dividir a turma a pares ou em quartetos. O mesmo embaralha as cartas e seguidamente dispõe-nas nas mesa com as faces escritas voltadas para cima. Os alunos observam as cartas por 10 segundos, tentando identificar pares de racionais.</a:t>
            </a:r>
          </a:p>
          <a:p>
            <a:pPr algn="just">
              <a:lnSpc>
                <a:spcPct val="150000"/>
              </a:lnSpc>
            </a:pPr>
            <a:r>
              <a:rPr lang="pt-PT" sz="1200" dirty="0"/>
              <a:t>A seguir, as cartas são viradas com as faces escritas para baixo.</a:t>
            </a:r>
          </a:p>
          <a:p>
            <a:pPr algn="just">
              <a:lnSpc>
                <a:spcPct val="150000"/>
              </a:lnSpc>
            </a:pPr>
            <a:r>
              <a:rPr lang="pt-PT" sz="1200" dirty="0"/>
              <a:t>O primeiro jogador vira duas cartas. Se elas formarem um par correto ele retira-as da mesa e joga novamente. Se não, volta a virá-las com as faces escritas para baixo, deixando-as no mesmo lugar na mesa. O jogo continua até que todas as cartas sejam retiradas da mesa. Vence o jogador que conseguir o maior números de pares de cartas.</a:t>
            </a:r>
          </a:p>
        </p:txBody>
      </p:sp>
    </p:spTree>
    <p:extLst>
      <p:ext uri="{BB962C8B-B14F-4D97-AF65-F5344CB8AC3E}">
        <p14:creationId xmlns:p14="http://schemas.microsoft.com/office/powerpoint/2010/main" val="312274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8086" y="3925587"/>
            <a:ext cx="3081883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Legenda da foto</a:t>
            </a:r>
            <a:r>
              <a:rPr lang="pt-PT" sz="1200" dirty="0"/>
              <a:t>: Implementação da tarefa. </a:t>
            </a:r>
          </a:p>
          <a:p>
            <a:endParaRPr lang="pt-PT" sz="1200" dirty="0"/>
          </a:p>
        </p:txBody>
      </p:sp>
      <p:sp>
        <p:nvSpPr>
          <p:cNvPr id="15" name="TextBox 5"/>
          <p:cNvSpPr txBox="1"/>
          <p:nvPr/>
        </p:nvSpPr>
        <p:spPr>
          <a:xfrm>
            <a:off x="1625016" y="7801508"/>
            <a:ext cx="3756212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accent1">
                    <a:lumMod val="75000"/>
                  </a:schemeClr>
                </a:solidFill>
              </a:rPr>
              <a:t>Legenda da foto</a:t>
            </a:r>
            <a:r>
              <a:rPr lang="pt-PT" sz="1200" dirty="0"/>
              <a:t>: Contagem dos pares de cartas dos alunos para achar o vencedor do jogo.</a:t>
            </a:r>
          </a:p>
          <a:p>
            <a:endParaRPr lang="pt-PT" sz="1200" dirty="0"/>
          </a:p>
        </p:txBody>
      </p:sp>
      <p:pic>
        <p:nvPicPr>
          <p:cNvPr id="5" name="Imagem 4" descr="Uma imagem com interior, pessoa, mobília, parede&#10;&#10;Descrição gerada com confiança muito alta">
            <a:extLst>
              <a:ext uri="{FF2B5EF4-FFF2-40B4-BE49-F238E27FC236}">
                <a16:creationId xmlns:a16="http://schemas.microsoft.com/office/drawing/2014/main" id="{6C133A2A-39E6-40DE-9E18-22B22A90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94" y="70225"/>
            <a:ext cx="3203666" cy="1802062"/>
          </a:xfrm>
          <a:prstGeom prst="rect">
            <a:avLst/>
          </a:prstGeom>
        </p:spPr>
      </p:pic>
      <p:pic>
        <p:nvPicPr>
          <p:cNvPr id="10" name="Imagem 9" descr="Uma imagem com interior, pessoa&#10;&#10;Descrição gerada com confiança alta">
            <a:extLst>
              <a:ext uri="{FF2B5EF4-FFF2-40B4-BE49-F238E27FC236}">
                <a16:creationId xmlns:a16="http://schemas.microsoft.com/office/drawing/2014/main" id="{3DEB686F-1551-4D51-B3EC-74DE6554F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3" y="1998920"/>
            <a:ext cx="3203666" cy="180206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C96EFE8-AEB2-421C-AF6D-A0CAF98CE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0" y="1998920"/>
            <a:ext cx="3203668" cy="1802063"/>
          </a:xfrm>
          <a:prstGeom prst="rect">
            <a:avLst/>
          </a:prstGeom>
        </p:spPr>
      </p:pic>
      <p:pic>
        <p:nvPicPr>
          <p:cNvPr id="14" name="Imagem 13" descr="Uma imagem com parede, interior, frigorífico&#10;&#10;Descrição gerada com confiança muito alta">
            <a:extLst>
              <a:ext uri="{FF2B5EF4-FFF2-40B4-BE49-F238E27FC236}">
                <a16:creationId xmlns:a16="http://schemas.microsoft.com/office/drawing/2014/main" id="{D4C49201-4BFB-436F-A39B-A1EC70D11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34" y="4571923"/>
            <a:ext cx="3203666" cy="1802062"/>
          </a:xfrm>
          <a:prstGeom prst="rect">
            <a:avLst/>
          </a:prstGeom>
        </p:spPr>
      </p:pic>
      <p:pic>
        <p:nvPicPr>
          <p:cNvPr id="19" name="Imagem 18" descr="Uma imagem com interior&#10;&#10;Descrição gerada com confiança alta">
            <a:extLst>
              <a:ext uri="{FF2B5EF4-FFF2-40B4-BE49-F238E27FC236}">
                <a16:creationId xmlns:a16="http://schemas.microsoft.com/office/drawing/2014/main" id="{04D0E53C-4D51-45BE-921B-293AED301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060" y="5551672"/>
            <a:ext cx="3543818" cy="19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4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F37DA00-9CED-4FDF-8A3C-D75623E3D24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7933" r="8572" b="9145"/>
          <a:stretch/>
        </p:blipFill>
        <p:spPr bwMode="auto">
          <a:xfrm>
            <a:off x="55896" y="163053"/>
            <a:ext cx="6746207" cy="9579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688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2D3D37C-916E-42A4-A7C9-13DB03C6F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5" t="29197" r="38948" b="16196"/>
          <a:stretch/>
        </p:blipFill>
        <p:spPr>
          <a:xfrm>
            <a:off x="264047" y="372979"/>
            <a:ext cx="6279108" cy="84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2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Papel A4 (210x297 mm)</PresentationFormat>
  <Paragraphs>20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</dc:creator>
  <cp:lastModifiedBy>Sandra Pacheco</cp:lastModifiedBy>
  <cp:revision>31</cp:revision>
  <dcterms:created xsi:type="dcterms:W3CDTF">2016-08-29T18:26:40Z</dcterms:created>
  <dcterms:modified xsi:type="dcterms:W3CDTF">2021-03-31T10:20:20Z</dcterms:modified>
</cp:coreProperties>
</file>