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411" r:id="rId6"/>
    <p:sldId id="410" r:id="rId7"/>
    <p:sldId id="300" r:id="rId8"/>
    <p:sldId id="256" r:id="rId9"/>
    <p:sldId id="302" r:id="rId10"/>
    <p:sldId id="294" r:id="rId11"/>
    <p:sldId id="257" r:id="rId12"/>
    <p:sldId id="258" r:id="rId13"/>
    <p:sldId id="259" r:id="rId14"/>
    <p:sldId id="260" r:id="rId15"/>
    <p:sldId id="266" r:id="rId16"/>
    <p:sldId id="267" r:id="rId17"/>
    <p:sldId id="301" r:id="rId18"/>
    <p:sldId id="261" r:id="rId19"/>
    <p:sldId id="264" r:id="rId20"/>
    <p:sldId id="265" r:id="rId21"/>
    <p:sldId id="270" r:id="rId22"/>
    <p:sldId id="269" r:id="rId23"/>
    <p:sldId id="275" r:id="rId24"/>
    <p:sldId id="271" r:id="rId25"/>
    <p:sldId id="272" r:id="rId26"/>
    <p:sldId id="273" r:id="rId27"/>
    <p:sldId id="274" r:id="rId28"/>
    <p:sldId id="303" r:id="rId29"/>
    <p:sldId id="262" r:id="rId30"/>
    <p:sldId id="268" r:id="rId31"/>
    <p:sldId id="276" r:id="rId32"/>
    <p:sldId id="277" r:id="rId33"/>
    <p:sldId id="278" r:id="rId34"/>
    <p:sldId id="304" r:id="rId35"/>
    <p:sldId id="286" r:id="rId36"/>
    <p:sldId id="297" r:id="rId37"/>
    <p:sldId id="409" r:id="rId38"/>
    <p:sldId id="408" r:id="rId39"/>
    <p:sldId id="405" r:id="rId40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6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28/12/2020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9.png"/><Relationship Id="rId1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76.png"/><Relationship Id="rId17" Type="http://schemas.microsoft.com/office/2007/relationships/hdphoto" Target="../media/hdphoto8.wdp"/><Relationship Id="rId2" Type="http://schemas.openxmlformats.org/officeDocument/2006/relationships/image" Target="../media/image18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E5A90-42B2-492A-8AD1-7B7EE5C38424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/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4392" y="48777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Faz a leitura e seleciona a sequência de frações correspondentes.</a:t>
                </a:r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  <a:blipFill>
                <a:blip r:embed="rId4"/>
                <a:stretch>
                  <a:fillRect l="-900" t="-1017" b="-3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6DD47847-4430-4BA5-8E79-B4ECC335A45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r="27588" b="18593"/>
          <a:stretch/>
        </p:blipFill>
        <p:spPr bwMode="auto">
          <a:xfrm>
            <a:off x="7682843" y="1441395"/>
            <a:ext cx="3409700" cy="2022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907" y="22108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A fração equivalente que representa a parte colorida em cada um dos círculos é: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  <a:blipFill>
                <a:blip r:embed="rId4"/>
                <a:stretch>
                  <a:fillRect l="-850" r="-7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4054353" y="568762"/>
            <a:ext cx="5292090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38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5289" y="459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fração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representada na reta numérica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  <a:blipFill>
                <a:blip r:embed="rId4"/>
                <a:stretch>
                  <a:fillRect l="-1025" b="-2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34" y="1558703"/>
            <a:ext cx="2990242" cy="1953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65147" y="44907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2175177" y="1910519"/>
            <a:ext cx="8083928" cy="4627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16522" y="40368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473201" y="572717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 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059360-6E46-43DA-BD98-FF9BAC30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21" y="585755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9793" y="46885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64537" y="3888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está representada na reta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  <a:blipFill>
                <a:blip r:embed="rId4"/>
                <a:stretch>
                  <a:fillRect l="-856" b="-19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032A08D-6889-480C-BF07-6F0764E0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579" y="2034356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725" y="37748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  <a:blipFill>
                <a:blip r:embed="rId2"/>
                <a:stretch>
                  <a:fillRect l="-917" r="-860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DB4A02-93F5-4961-860C-3E0A801D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644" y="1575947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2551" y="3235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representa-se pelo ponto identificado pela letra 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  <a:blipFill>
                <a:blip r:embed="rId2"/>
                <a:stretch>
                  <a:fillRect l="-861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CC0A75-F7C6-4316-B22B-D69A50A5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489406" y="1834597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1525" y="3307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tomou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Qual a representação decimal que corresponde a essa fração?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  <a:blipFill>
                <a:blip r:embed="rId2"/>
                <a:stretch>
                  <a:fillRect l="-916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59566"/>
              </p:ext>
            </p:extLst>
          </p:nvPr>
        </p:nvGraphicFramePr>
        <p:xfrm>
          <a:off x="1903203" y="881750"/>
          <a:ext cx="872381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15">
                  <a:extLst>
                    <a:ext uri="{9D8B030D-6E8A-4147-A177-3AD203B41FA5}">
                      <a16:colId xmlns:a16="http://schemas.microsoft.com/office/drawing/2014/main" val="203009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Número de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 algn="l">
                        <a:buFont typeface="Calibri" panose="020F050202020403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 4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effectLst/>
                        </a:rPr>
                        <a:t>1 dado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effectLst/>
                        </a:rPr>
                        <a:t>4 </a:t>
                      </a:r>
                      <a:r>
                        <a:rPr lang="pt-PT" sz="1200" b="0" strike="noStrike" kern="1200" dirty="0">
                          <a:effectLst/>
                        </a:rPr>
                        <a:t>marcadores</a:t>
                      </a:r>
                      <a:endParaRPr lang="pt-PT" sz="1200" kern="12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pt-PT" sz="1200" b="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PT" sz="120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artas</a:t>
                      </a: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 numeradas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 “Início” e carta “Fim” que indicam o início do jogo e o fim do mesmo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Carta1 e 26  na qual o jogador terá de escolher </a:t>
                      </a:r>
                      <a:r>
                        <a:rPr lang="pt-PT" sz="1200" dirty="0"/>
                        <a:t>um dos números racionais da carta e representá-lo graficamente ou na reta numérica.</a:t>
                      </a:r>
                      <a:endParaRPr lang="pt-PT" sz="12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 de registo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Chave de respostas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Fichas de autoavaliação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Material de escrita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Modo de jogar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marL="171450" indent="-171450" algn="l" defTabSz="31650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jogador lança o dado para se decidir a ordem das jogadas. Joga primeiro quem obtiver a pontuação mais elevada, seguindo-se a ordem decrescente dos valores obtidos. Em caso de empate, os jogadores empatados voltam a lançar o dado até desempatarem.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Para iniciar o jogo,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todos os marcadores são 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colocados na casa “Início”.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Em cada jogada, o jogador lança o dado e avança o respetivo marcador o número de casas correspondente ao número obtido.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O jogador responde à pergunta da casa onde ficou o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seu marcador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. Caso acerte, fica na casa, caso erre, volta para a casa de onde partiu.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 jogador acertar na casa 1 ou 26, um dos colegas solicitará que represente um número racional, o desenhe graficamente ou o represente na reta, caso acerte o jogador avança 2 casas ou recua 1 casa caso não acerte, e passa a vez ao jogador seguinte.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Ganha o jogador que chegar em primeiro lugar à casa “Fim” com o maior número de respostas certas.</a:t>
                      </a:r>
                      <a:endParaRPr lang="pt-PT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8" y="5767064"/>
            <a:ext cx="1167521" cy="6747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AD2AA-6A9A-4076-9696-4024C07873BD}"/>
              </a:ext>
            </a:extLst>
          </p:cNvPr>
          <p:cNvSpPr txBox="1"/>
          <p:nvPr/>
        </p:nvSpPr>
        <p:spPr>
          <a:xfrm>
            <a:off x="4347517" y="470470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Regras do jogo</a:t>
            </a:r>
          </a:p>
        </p:txBody>
      </p:sp>
    </p:spTree>
    <p:extLst>
      <p:ext uri="{BB962C8B-B14F-4D97-AF65-F5344CB8AC3E}">
        <p14:creationId xmlns:p14="http://schemas.microsoft.com/office/powerpoint/2010/main" val="1406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05291" y="35184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582092" y="574500"/>
            <a:ext cx="932392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A opção que apresenta as frações por ordem decrescente é: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</a:rPr>
              <a:t>	   A	  	 B     	        C                D         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C 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D  C  </a:t>
            </a:r>
            <a:r>
              <a:rPr lang="pt-PT" sz="2400" dirty="0">
                <a:latin typeface="Abadi" panose="020B0604020104020204" pitchFamily="34" charset="0"/>
              </a:rPr>
              <a:t>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</a:t>
            </a:r>
            <a:r>
              <a:rPr lang="pt-PT" sz="2400" dirty="0">
                <a:latin typeface="Abadi" panose="020B0604020104020204" pitchFamily="34" charset="0"/>
              </a:rPr>
              <a:t>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</a:t>
            </a:r>
            <a:r>
              <a:rPr lang="pt-PT" sz="2400" dirty="0">
                <a:latin typeface="Abadi" panose="020B0604020104020204" pitchFamily="34" charset="0"/>
              </a:rPr>
              <a:t> A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C  B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590343" y="154386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834255" y="1594422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514465" y="1635025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4179428" y="1610021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EC413419-2D19-4998-A67C-3F4A0A4F2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58" y="580085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1685" y="4276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opção que apresenta as frações por ordem crescente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  <a:blipFill>
                <a:blip r:embed="rId2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71573" y="1785246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E8DBB33-FFB0-4CF9-925C-81C9DC26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9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5704" y="3962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177438" y="549100"/>
                <a:ext cx="9429626" cy="531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figura e indica qual a representação correta…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38" y="549100"/>
                <a:ext cx="9429626" cy="5318123"/>
              </a:xfrm>
              <a:prstGeom prst="rect">
                <a:avLst/>
              </a:prstGeom>
              <a:blipFill>
                <a:blip r:embed="rId2"/>
                <a:stretch>
                  <a:fillRect l="-970" t="-9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C905BDA4-5E6A-4190-945E-2A0B9F7A0C5A}"/>
              </a:ext>
            </a:extLst>
          </p:cNvPr>
          <p:cNvGrpSpPr/>
          <p:nvPr/>
        </p:nvGrpSpPr>
        <p:grpSpPr>
          <a:xfrm rot="16200000">
            <a:off x="4593771" y="2075661"/>
            <a:ext cx="3004457" cy="1247839"/>
            <a:chOff x="3416047" y="1197440"/>
            <a:chExt cx="4516010" cy="168206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91883C-515A-43B2-9A0B-ED626A40B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t="44803" r="73091" b="36474"/>
            <a:stretch/>
          </p:blipFill>
          <p:spPr>
            <a:xfrm rot="5400000">
              <a:off x="4835720" y="-156451"/>
              <a:ext cx="1674797" cy="4382580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0390B09-FCBD-43F7-8CA6-E32EFDFE74DD}"/>
                </a:ext>
              </a:extLst>
            </p:cNvPr>
            <p:cNvSpPr/>
            <p:nvPr/>
          </p:nvSpPr>
          <p:spPr>
            <a:xfrm>
              <a:off x="3416047" y="1204709"/>
              <a:ext cx="4516010" cy="1674798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F737F37-C349-4889-A995-DC02FAE14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75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37891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Considerando que cada figura se encontra dividida em partes iguais...</a:t>
                </a:r>
              </a:p>
              <a:p>
                <a:endParaRPr lang="pt-PT" sz="2400" dirty="0"/>
              </a:p>
              <a:p>
                <a:endParaRPr lang="pt-PT" sz="2400" dirty="0"/>
              </a:p>
              <a:p>
                <a:endParaRPr lang="pt-PT" sz="3200" dirty="0"/>
              </a:p>
              <a:p>
                <a:endParaRPr lang="pt-PT" sz="3200" dirty="0"/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na figura é: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  <a:blipFill>
                <a:blip r:embed="rId2"/>
                <a:stretch>
                  <a:fillRect l="-920" t="-8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6634365" y="1171298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F300E4C-4800-4DC8-9E30-A4D4BFB19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900411" y="34713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Considerando que cada figura se encontra dividida em partes iguais...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subtração indicada na figura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  <a:blipFill>
                <a:blip r:embed="rId2"/>
                <a:stretch>
                  <a:fillRect l="-920" t="-7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87F92-CC02-4B28-B8B1-AD68BCCB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"/>
          <a:stretch/>
        </p:blipFill>
        <p:spPr>
          <a:xfrm>
            <a:off x="7404391" y="1055019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A56CEA4-77B4-4D9F-9F5B-DC3364655D6C}"/>
              </a:ext>
            </a:extLst>
          </p:cNvPr>
          <p:cNvSpPr/>
          <p:nvPr/>
        </p:nvSpPr>
        <p:spPr>
          <a:xfrm>
            <a:off x="9517200" y="2272605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477F8C-4233-47EC-875E-2AB60D60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7811" y="396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  <a:blipFill>
                <a:blip r:embed="rId2"/>
                <a:stretch>
                  <a:fillRect l="-881" t="-8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60647DBB-4122-46F5-A57D-7613FDC8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7" y="578262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/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Uma tarefa estava programada para ser realizada em 45 minutos. Sabendo que o João utilizou um terço desse tempo, quanto tempo, em minutos, demorou ele a realizar a tarefa?</a:t>
                </a:r>
              </a:p>
              <a:p>
                <a:r>
                  <a:rPr lang="pt-PT" sz="2800" dirty="0"/>
                  <a:t>                           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 7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10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15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25 minutos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  <a:blipFill>
                <a:blip r:embed="rId2"/>
                <a:stretch>
                  <a:fillRect l="-862" t="-1068" r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8" y="1768827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corrida, os atletas tinham que percorrer 4 km.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km e o Gustavo já completou o percurso. Naquele momento, qual é o atleta que estava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de completar o primeiro km?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  <a:blipFill>
                <a:blip r:embed="rId2"/>
                <a:stretch>
                  <a:fillRect l="-863" r="-756" b="-22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363DD6-7BD5-41C1-BDAF-E5EED1122158}"/>
              </a:ext>
            </a:extLst>
          </p:cNvPr>
          <p:cNvSpPr/>
          <p:nvPr/>
        </p:nvSpPr>
        <p:spPr>
          <a:xfrm>
            <a:off x="553430" y="1028386"/>
            <a:ext cx="112795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Para resolver a seguinte expressão numérica	          </a:t>
            </a:r>
            <a:r>
              <a:rPr lang="pt-PT" sz="2200" dirty="0">
                <a:latin typeface="+mj-lt"/>
              </a:rPr>
              <a:t>+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pt-PT" sz="2000" dirty="0">
                <a:latin typeface="Book Antiqua" panose="02040602050305030304" pitchFamily="18" charset="0"/>
              </a:rPr>
              <a:t> </a:t>
            </a:r>
            <a:r>
              <a:rPr lang="pt-PT" sz="2400" dirty="0">
                <a:latin typeface="Abadi" panose="020B0604020104020204" pitchFamily="34" charset="0"/>
              </a:rPr>
              <a:t> podemos afirmar que: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Calculo a expressão pela ordem em que se apresenta</a:t>
            </a:r>
            <a:r>
              <a:rPr lang="pt-PT" sz="2400" dirty="0">
                <a:latin typeface="Abadi" panose="020B0604020104020204" pitchFamily="34" charset="0"/>
              </a:rPr>
              <a:t>;    </a:t>
            </a:r>
          </a:p>
          <a:p>
            <a:r>
              <a:rPr lang="pt-PT" sz="1000" dirty="0">
                <a:latin typeface="Abadi" panose="020B0604020104020204" pitchFamily="34" charset="0"/>
              </a:rPr>
              <a:t>       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Calculo em primeiro lugar as adições (+) e as subtrações (-) pela ordem em que se apresentam</a:t>
            </a:r>
            <a:r>
              <a:rPr lang="pt-PT" sz="2400" dirty="0">
                <a:latin typeface="Abadi" panose="020B0604020104020204" pitchFamily="34" charset="0"/>
              </a:rPr>
              <a:t>; </a:t>
            </a:r>
          </a:p>
          <a:p>
            <a:r>
              <a:rPr lang="pt-PT" sz="10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10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Dou sempre prioridade ao cálculo do que está dentro de parênteses;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Dou sempre prioridade ao cálculo do que está dentro de parênteses e não me esqueço de copiar o que está antes e depois dos parênteses.</a:t>
            </a:r>
            <a:r>
              <a:rPr lang="pt-PT" sz="2400" dirty="0">
                <a:latin typeface="Abadi" panose="020B0604020104020204" pitchFamily="34" charset="0"/>
                <a:ea typeface="Cambria Math" panose="02040503050406030204" pitchFamily="18" charset="0"/>
              </a:rPr>
              <a:t> 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66A952A-D62C-4DFB-9233-BD2B12BF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99967"/>
              </p:ext>
            </p:extLst>
          </p:nvPr>
        </p:nvGraphicFramePr>
        <p:xfrm>
          <a:off x="6590771" y="908841"/>
          <a:ext cx="13636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3" imgW="800100" imgH="431800" progId="Equation.3">
                  <p:embed/>
                </p:oleObj>
              </mc:Choice>
              <mc:Fallback>
                <p:oleObj r:id="rId3" imgW="800100" imgH="43180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66A952A-D62C-4DFB-9233-BD2B12BF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771" y="908841"/>
                        <a:ext cx="1363662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76A94AA0-1908-4381-8C7A-339E41C57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32325" y="27979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  <a:endParaRPr lang="pt-PT" sz="3200" i="1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  <a:blipFill>
                <a:blip r:embed="rId2"/>
                <a:stretch>
                  <a:fillRect l="-908" b="-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C74606F-5FFC-4E9F-BF9E-1AD6A53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4" y="573852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35634"/>
              </p:ext>
            </p:extLst>
          </p:nvPr>
        </p:nvGraphicFramePr>
        <p:xfrm>
          <a:off x="1698667" y="1914252"/>
          <a:ext cx="8794666" cy="351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666">
                  <a:extLst>
                    <a:ext uri="{9D8B030D-6E8A-4147-A177-3AD203B41FA5}">
                      <a16:colId xmlns:a16="http://schemas.microsoft.com/office/drawing/2014/main" val="1132727259"/>
                    </a:ext>
                  </a:extLst>
                </a:gridCol>
              </a:tblGrid>
              <a:tr h="270996">
                <a:tc>
                  <a:txBody>
                    <a:bodyPr/>
                    <a:lstStyle/>
                    <a:p>
                      <a:pPr algn="l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Consolidar</a:t>
                      </a:r>
                      <a:r>
                        <a:rPr lang="pt-PT" sz="1400" baseline="0" dirty="0">
                          <a:effectLst/>
                        </a:rPr>
                        <a:t> as aprendizagens relativas aos conteúdos dos números racionais não negativos.</a:t>
                      </a:r>
                      <a:endParaRPr lang="pt-PT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400" b="1" dirty="0">
                          <a:effectLst/>
                        </a:rPr>
                        <a:t>Instruções</a:t>
                      </a:r>
                      <a:endParaRPr lang="pt-PT" sz="1400" b="1" strike="sngStrik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mprima as cartas (cada diapositivo representa uma carta) do tamanho que considerar mais adequado;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 um percurso com as cartas.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265366">
                <a:tc>
                  <a:txBody>
                    <a:bodyPr/>
                    <a:lstStyle/>
                    <a:p>
                      <a:pPr algn="l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Sugestões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7477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cartas podem ser impressas em formato A4 e colocadas no chão, sendo os jogadores os respetivos marcadores.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jogo também pode ser jogado com todos os alunos da turma. Para tal, a turma divide-se em quatro equipas, sendo um dos alunos o marcador da respetiva equipa.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alunos podem jogar ainda de forma autónoma, </a:t>
                      </a:r>
                      <a:r>
                        <a:rPr lang="pt-PT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utilizando a folha com a chave de respostas, fazendo circular os cartões entre a turma. No final faz-se a correção do jogo em que cada aluno vai ao quadro da sala afixar um cartão do jogo, escrevendo nele, com marcador, a letra da opção correta no quadradinho branco que se encontra no canto inferior direito. </a:t>
                      </a:r>
                      <a:endParaRPr lang="pt-PT" sz="14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5768753"/>
            <a:ext cx="1167521" cy="674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C7A974-E3A7-4C52-A097-F63411E48E15}"/>
              </a:ext>
            </a:extLst>
          </p:cNvPr>
          <p:cNvSpPr txBox="1"/>
          <p:nvPr/>
        </p:nvSpPr>
        <p:spPr>
          <a:xfrm>
            <a:off x="4347518" y="963457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1099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8611" y="38084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  <a:blipFill>
                <a:blip r:embed="rId2"/>
                <a:stretch>
                  <a:fillRect l="-888" b="-2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FB4D162B-3B7D-48C8-812D-C75BB68E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1" y="581672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72780" y="1010920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47364" y="872593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2741" y="2641108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A5C4E8-560E-4724-8828-088A81704AA5}"/>
              </a:ext>
            </a:extLst>
          </p:cNvPr>
          <p:cNvSpPr/>
          <p:nvPr/>
        </p:nvSpPr>
        <p:spPr>
          <a:xfrm>
            <a:off x="1280459" y="517087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“Escolhe um dos números da carta e representa-o graficamente ou na reta numérica.”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30029-7126-4960-A378-521DB0B84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15" y="56736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0322"/>
            <a:ext cx="9144000" cy="2387600"/>
          </a:xfrm>
        </p:spPr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0" y="488653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</a:t>
            </a:r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6733"/>
              </p:ext>
            </p:extLst>
          </p:nvPr>
        </p:nvGraphicFramePr>
        <p:xfrm>
          <a:off x="1350103" y="1350416"/>
          <a:ext cx="8852676" cy="45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358068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577533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257" y="5972921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7A5ABE-B607-4E64-BDBA-F18DA202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1" y="43588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81680"/>
              </p:ext>
            </p:extLst>
          </p:nvPr>
        </p:nvGraphicFramePr>
        <p:xfrm>
          <a:off x="1247052" y="1398794"/>
          <a:ext cx="9304643" cy="44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485081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671187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753229" y="834671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/>
              <a:t>Nome: _______________________ n.º _____ Data: ___/___/_____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4E938A-3C49-46FF-8E73-7EFC7E6A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902343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62109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88" y="4718792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2007144" y="902929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522366" y="296050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834413" y="778716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53097" y="1160194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024302" y="3339765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910" y="2292130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358315" y="2286146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04986" y="532220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“Escolhe um dos números da carta e representa-o graficamente ou na reta numérica.”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imagem da pizza com atenção!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Considerando que foi dividida em partes iguais.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fração que representa os pedaços consumidos?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blipFill>
                <a:blip r:embed="rId4"/>
                <a:stretch>
                  <a:fillRect l="-1046" t="-912" b="-2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o hexágono regular e responde: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a alternativa que traduz a fração que representa as partes pintadas?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blipFill>
                <a:blip r:embed="rId4"/>
                <a:stretch>
                  <a:fillRect l="-890" t="-9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80" y="5937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0" y="405995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42207" y="43843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o desenho abaixo e indica qual a fração que representa a parte pintada de azul: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  <a:blipFill>
                <a:blip r:embed="rId4"/>
                <a:stretch>
                  <a:fillRect l="-855" t="-869" r="-12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31" y="193578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753</TotalTime>
  <Words>1752</Words>
  <Application>Microsoft Office PowerPoint</Application>
  <PresentationFormat>Ecrã Panorâmico</PresentationFormat>
  <Paragraphs>516</Paragraphs>
  <Slides>36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8" baseType="lpstr">
      <vt:lpstr>Abadi</vt:lpstr>
      <vt:lpstr>Arial</vt:lpstr>
      <vt:lpstr>Book Antiqua</vt:lpstr>
      <vt:lpstr>Calibri</vt:lpstr>
      <vt:lpstr>Calibri Light</vt:lpstr>
      <vt:lpstr>Cambria Math</vt:lpstr>
      <vt:lpstr>Ink Free</vt:lpstr>
      <vt:lpstr>Symbol</vt:lpstr>
      <vt:lpstr>Times New Roman</vt:lpstr>
      <vt:lpstr>Verdana</vt:lpstr>
      <vt:lpstr>Tema do Office</vt:lpstr>
      <vt:lpstr>Equation.3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Vera LS. Pato</cp:lastModifiedBy>
  <cp:revision>70</cp:revision>
  <cp:lastPrinted>2020-02-11T16:02:34Z</cp:lastPrinted>
  <dcterms:created xsi:type="dcterms:W3CDTF">2020-10-15T12:32:05Z</dcterms:created>
  <dcterms:modified xsi:type="dcterms:W3CDTF">2020-12-28T19:27:00Z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