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98" r:id="rId5"/>
    <p:sldId id="411" r:id="rId6"/>
    <p:sldId id="410" r:id="rId7"/>
    <p:sldId id="300" r:id="rId8"/>
    <p:sldId id="256" r:id="rId9"/>
    <p:sldId id="302" r:id="rId10"/>
    <p:sldId id="294" r:id="rId11"/>
    <p:sldId id="257" r:id="rId12"/>
    <p:sldId id="258" r:id="rId13"/>
    <p:sldId id="259" r:id="rId14"/>
    <p:sldId id="260" r:id="rId15"/>
    <p:sldId id="266" r:id="rId16"/>
    <p:sldId id="267" r:id="rId17"/>
    <p:sldId id="301" r:id="rId18"/>
    <p:sldId id="261" r:id="rId19"/>
    <p:sldId id="264" r:id="rId20"/>
    <p:sldId id="265" r:id="rId21"/>
    <p:sldId id="270" r:id="rId22"/>
    <p:sldId id="269" r:id="rId23"/>
    <p:sldId id="275" r:id="rId24"/>
    <p:sldId id="271" r:id="rId25"/>
    <p:sldId id="272" r:id="rId26"/>
    <p:sldId id="273" r:id="rId27"/>
    <p:sldId id="274" r:id="rId28"/>
    <p:sldId id="303" r:id="rId29"/>
    <p:sldId id="262" r:id="rId30"/>
    <p:sldId id="268" r:id="rId31"/>
    <p:sldId id="276" r:id="rId32"/>
    <p:sldId id="277" r:id="rId33"/>
    <p:sldId id="278" r:id="rId34"/>
    <p:sldId id="304" r:id="rId35"/>
    <p:sldId id="286" r:id="rId36"/>
    <p:sldId id="297" r:id="rId37"/>
    <p:sldId id="409" r:id="rId38"/>
    <p:sldId id="408" r:id="rId39"/>
    <p:sldId id="405" r:id="rId40"/>
  </p:sldIdLst>
  <p:sldSz cx="12192000" cy="6858000"/>
  <p:notesSz cx="6808788" cy="9940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4FF"/>
    <a:srgbClr val="FF3300"/>
    <a:srgbClr val="FFEA9B"/>
    <a:srgbClr val="FFF26B"/>
    <a:srgbClr val="EC9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69" y="3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BC61B-D550-41AD-87C8-DFD3AEB2F3E7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80EEB-6DB3-4832-8699-D471082C235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043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0EEB-6DB3-4832-8699-D471082C2351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809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5420-80B6-4CE3-83AD-0F486E20ED2C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068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599D2-EAB5-46CF-87C2-FEA0B7AC6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1200ED-60B5-42DA-8A75-44776BE74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02A30F8-716C-4980-AA66-754202D1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A46ED3-3524-4223-B9CF-F546C687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03446A-1BB2-42A2-B16E-F53E2C4A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1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D13F-5F8A-4627-86A6-3C713645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690B1D6-FD97-485D-A96C-69A29CDC8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5F14FD7-3FA0-40FC-85EE-68DE756E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7226C3C-DD04-4D83-BF91-82D0A84C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E293176-84CD-476C-BD12-2917899C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53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D4D119-F5EB-41CE-9AE5-BEF263A7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2C61722-EB71-4744-BE19-FEAC9E1EA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F2A2A4-65B4-4116-83C1-6346314D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AE5F2C-C3A4-4C9C-A93D-928BB63F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81B2EBB-6351-44EB-854A-C5D5661A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90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EA755-EE19-4EF0-9B0D-870EB8EE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53B49ED-058D-43A5-B235-390605FEE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775A9D5-9081-4919-AAC8-A07EA13B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99414F4-F9C6-4AC2-A1CA-8D550EB6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C51106E-A0C9-4EC6-8A3A-EF66C50D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64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72F95-9756-4FD8-B6D7-9030E2F0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E2247E4-9678-4EAE-ABEE-5D92E8A7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5523E34-4185-491A-B124-A1F8450D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B69EF6E-E05E-401F-91A3-1A0356F9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3549204-483C-4EAC-91AD-12C40ACF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2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F1BBE-E639-408B-A20E-0EF0484E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FF37FC-662F-4B48-974D-F897FAC97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74209EA-4A72-4923-9EFC-DE7BDE991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BD534C9-FB4A-4AE9-A8CE-9B437545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C4F261F-E84F-4E78-B2AA-730EA33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EB63C64-E723-473D-A338-6F56711A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54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397B6-12AC-4954-8015-7FBD8155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6CCC5EE-C58A-4958-AA07-0E4783F0A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57C89BA-C7BB-46F1-BF3F-9A4B620FB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9C90068-D0BA-4F33-8930-0BA706599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927F89F-6DCA-4A3C-8E92-1541584C8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F041EE4-5AF9-409B-8EDA-67089551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CCDF529-4C3A-4DFF-8E5E-83194158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69E46A4-E3B1-428B-B937-1A36E942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77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77E45-E175-4EC1-A1B8-11C27F5A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F22B7A7-60F8-487D-8FAB-4C221CA0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337BA4C-2F02-4C78-8A67-703939893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4C6F729-1CB2-48E9-B916-FDD6F174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16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F90FEE-472E-4A47-9885-950450BD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9A5B53A-727C-4099-B2C8-E946336C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498639A-488A-40BB-A0D5-22A9FC2F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10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24293-34D7-44DE-BEB7-1A22DF03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E52412-0C72-49BC-98A7-4F8D27B3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C4D7B37-45D0-46E1-86AA-AA584C33E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16E4471-3DD2-4B4C-AE6D-9B5766EFC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CB6FE64-F1B3-4270-8732-820FFD87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A1D2E56-A500-4EAB-9DDF-03C4ACF5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9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25701-4788-4532-AFE9-C97516A8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F0090A0-8C74-4131-9B92-7C9E4289A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341DE57-039A-46F1-AC30-A2EA4AA35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9CD896B-9A84-45F6-B733-F291F3AB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0D05A06-9C87-475A-918A-515C912B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4F354C9-7854-4FA0-B383-C26CC349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280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A775279-1AA0-4CEF-AC50-86DC915E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8D12119-2135-4258-8168-D781E51F1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5DC517-3A6A-428A-A550-CB6305587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44897-3EBB-4547-8CF3-AE38D7B980FA}" type="datetimeFigureOut">
              <a:rPr lang="pt-PT" smtClean="0"/>
              <a:t>08/01/2021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1D6096F-967E-4E82-A255-76CB8FA5A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4CEDC8-1113-45E0-AF70-A7EA1EED3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AF283-E820-4855-8135-F4118AB0075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175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1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1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57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9.png"/><Relationship Id="rId18" Type="http://schemas.openxmlformats.org/officeDocument/2006/relationships/image" Target="../media/image82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76.png"/><Relationship Id="rId17" Type="http://schemas.microsoft.com/office/2007/relationships/hdphoto" Target="../media/hdphoto8.wdp"/><Relationship Id="rId2" Type="http://schemas.openxmlformats.org/officeDocument/2006/relationships/image" Target="../media/image18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5" Type="http://schemas.microsoft.com/office/2007/relationships/hdphoto" Target="../media/hdphoto7.wdp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9.wdp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microsoft.com/office/2007/relationships/hdphoto" Target="../media/hdphoto2.wdp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2708" y="169582"/>
            <a:ext cx="64865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8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Jogo de Pista </a:t>
            </a:r>
            <a:endParaRPr lang="pt-PT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79957" y="1494474"/>
            <a:ext cx="568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Números</a:t>
            </a:r>
            <a:r>
              <a:rPr lang="pt-PT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Racionais</a:t>
            </a:r>
          </a:p>
        </p:txBody>
      </p:sp>
      <p:sp>
        <p:nvSpPr>
          <p:cNvPr id="17" name="CaixaDeTexto 16"/>
          <p:cNvSpPr txBox="1"/>
          <p:nvPr/>
        </p:nvSpPr>
        <p:spPr>
          <a:xfrm rot="18660865">
            <a:off x="4508506" y="3473724"/>
            <a:ext cx="2797791" cy="265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pic>
        <p:nvPicPr>
          <p:cNvPr id="19" name="Imagem 1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972FA032-74EE-4D16-9C3A-C25682803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783305" y="914518"/>
            <a:ext cx="2829890" cy="5028963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6688CB2-47E9-4F3B-895D-FCCC21049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50" y="636801"/>
            <a:ext cx="844841" cy="81104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38BD01EE-499D-4215-AD1D-6DEE609F5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2347" r="6847" b="5863"/>
          <a:stretch/>
        </p:blipFill>
        <p:spPr>
          <a:xfrm>
            <a:off x="3263715" y="2306576"/>
            <a:ext cx="5545775" cy="3748960"/>
          </a:xfrm>
          <a:prstGeom prst="rect">
            <a:avLst/>
          </a:prstGeom>
        </p:spPr>
      </p:pic>
      <p:sp>
        <p:nvSpPr>
          <p:cNvPr id="53" name="Retângulo 52">
            <a:extLst>
              <a:ext uri="{FF2B5EF4-FFF2-40B4-BE49-F238E27FC236}">
                <a16:creationId xmlns:a16="http://schemas.microsoft.com/office/drawing/2014/main" id="{03824179-BE62-4911-8E45-993492B070A6}"/>
              </a:ext>
            </a:extLst>
          </p:cNvPr>
          <p:cNvSpPr/>
          <p:nvPr/>
        </p:nvSpPr>
        <p:spPr>
          <a:xfrm>
            <a:off x="2081032" y="4910141"/>
            <a:ext cx="51100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PT" sz="2400" b="1" dirty="0">
                <a:ln/>
                <a:solidFill>
                  <a:schemeClr val="accent4"/>
                </a:solidFill>
              </a:rPr>
              <a:t> “jogo da cobra”</a:t>
            </a:r>
            <a:endParaRPr lang="pt-PT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6" name="Imagem 55" descr="Uma imagem com ecrã, relógio&#10;&#10;Descrição gerada automaticamente">
            <a:extLst>
              <a:ext uri="{FF2B5EF4-FFF2-40B4-BE49-F238E27FC236}">
                <a16:creationId xmlns:a16="http://schemas.microsoft.com/office/drawing/2014/main" id="{56C3AEB4-A79A-467F-B0FB-5C223607CA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9" r="22905" b="28425"/>
          <a:stretch/>
        </p:blipFill>
        <p:spPr>
          <a:xfrm>
            <a:off x="5905697" y="5019087"/>
            <a:ext cx="1051246" cy="475382"/>
          </a:xfrm>
          <a:prstGeom prst="rect">
            <a:avLst/>
          </a:prstGeom>
        </p:spPr>
      </p:pic>
      <p:pic>
        <p:nvPicPr>
          <p:cNvPr id="47" name="Imagem 4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277ECA6B-A2F0-414C-9147-96F9A4F194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1" t="35582" r="-338" b="34207"/>
          <a:stretch/>
        </p:blipFill>
        <p:spPr>
          <a:xfrm rot="10800000">
            <a:off x="6312627" y="4097328"/>
            <a:ext cx="958991" cy="430698"/>
          </a:xfrm>
          <a:prstGeom prst="rect">
            <a:avLst/>
          </a:prstGeom>
        </p:spPr>
      </p:pic>
      <p:pic>
        <p:nvPicPr>
          <p:cNvPr id="57" name="Imagem 56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58A2822-4481-49E3-B9AB-0C19F5470E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572" b="1375"/>
          <a:stretch/>
        </p:blipFill>
        <p:spPr>
          <a:xfrm>
            <a:off x="3507065" y="2637374"/>
            <a:ext cx="2193572" cy="2151822"/>
          </a:xfrm>
          <a:prstGeom prst="rect">
            <a:avLst/>
          </a:prstGeom>
        </p:spPr>
      </p:pic>
      <p:pic>
        <p:nvPicPr>
          <p:cNvPr id="59" name="Imagem 5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EDEE944F-F52D-42D9-B700-C2F0E55690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7886" r="24430" b="-1"/>
          <a:stretch/>
        </p:blipFill>
        <p:spPr>
          <a:xfrm rot="16200000">
            <a:off x="5215686" y="2819188"/>
            <a:ext cx="868571" cy="746196"/>
          </a:xfrm>
          <a:prstGeom prst="rect">
            <a:avLst/>
          </a:prstGeom>
        </p:spPr>
      </p:pic>
      <p:pic>
        <p:nvPicPr>
          <p:cNvPr id="60" name="Imagem 59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08D7CB35-14EC-4FF6-95F5-60ACECD382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>
            <a:off x="5786928" y="3180255"/>
            <a:ext cx="1495630" cy="411307"/>
          </a:xfrm>
          <a:prstGeom prst="rect">
            <a:avLst/>
          </a:prstGeom>
        </p:spPr>
      </p:pic>
      <p:pic>
        <p:nvPicPr>
          <p:cNvPr id="61" name="Imagem 60" descr="Uma imagem com ecrã, relógio&#10;&#10;Descrição gerada automaticamente">
            <a:extLst>
              <a:ext uri="{FF2B5EF4-FFF2-40B4-BE49-F238E27FC236}">
                <a16:creationId xmlns:a16="http://schemas.microsoft.com/office/drawing/2014/main" id="{6E60E08F-FA62-4DFC-A7E4-C4758EE6C7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12078" r="24102" b="15272"/>
          <a:stretch/>
        </p:blipFill>
        <p:spPr>
          <a:xfrm rot="5400000">
            <a:off x="5631879" y="4244855"/>
            <a:ext cx="1022596" cy="638210"/>
          </a:xfrm>
          <a:prstGeom prst="rect">
            <a:avLst/>
          </a:prstGeom>
        </p:spPr>
      </p:pic>
      <p:pic>
        <p:nvPicPr>
          <p:cNvPr id="62" name="Imagem 6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93E7BD16-BFC1-4BBC-AFDA-57F312D4E6F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 r="-365" b="67110"/>
          <a:stretch/>
        </p:blipFill>
        <p:spPr>
          <a:xfrm rot="16200000">
            <a:off x="6765182" y="3648015"/>
            <a:ext cx="1373533" cy="377729"/>
          </a:xfrm>
          <a:prstGeom prst="rect">
            <a:avLst/>
          </a:prstGeom>
        </p:spPr>
      </p:pic>
      <p:pic>
        <p:nvPicPr>
          <p:cNvPr id="51" name="Imagem 50" descr="Uma imagem com alimentação&#10;&#10;Descrição gerada automaticamente">
            <a:extLst>
              <a:ext uri="{FF2B5EF4-FFF2-40B4-BE49-F238E27FC236}">
                <a16:creationId xmlns:a16="http://schemas.microsoft.com/office/drawing/2014/main" id="{831239A4-D455-434C-9944-51157C9EB0E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34860" r="1775" b="10779"/>
          <a:stretch/>
        </p:blipFill>
        <p:spPr>
          <a:xfrm>
            <a:off x="6968773" y="5048924"/>
            <a:ext cx="1624783" cy="702365"/>
          </a:xfrm>
          <a:prstGeom prst="rect">
            <a:avLst/>
          </a:prstGeom>
          <a:solidFill>
            <a:schemeClr val="bg1">
              <a:lumMod val="85000"/>
              <a:alpha val="11000"/>
            </a:schemeClr>
          </a:solidFill>
        </p:spPr>
      </p:pic>
      <p:pic>
        <p:nvPicPr>
          <p:cNvPr id="65" name="Imagem 64">
            <a:extLst>
              <a:ext uri="{FF2B5EF4-FFF2-40B4-BE49-F238E27FC236}">
                <a16:creationId xmlns:a16="http://schemas.microsoft.com/office/drawing/2014/main" id="{867D05C1-A97C-4950-B598-0BABE6CEA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57696" y="5294379"/>
            <a:ext cx="1167521" cy="674776"/>
          </a:xfrm>
          <a:prstGeom prst="rect">
            <a:avLst/>
          </a:prstGeom>
        </p:spPr>
      </p:pic>
      <p:pic>
        <p:nvPicPr>
          <p:cNvPr id="66" name="Imagem 65" descr="Uma imagem com desenho&#10;&#10;Descrição gerada automaticamente">
            <a:extLst>
              <a:ext uri="{FF2B5EF4-FFF2-40B4-BE49-F238E27FC236}">
                <a16:creationId xmlns:a16="http://schemas.microsoft.com/office/drawing/2014/main" id="{AD187588-C6A1-4571-8643-B9C7EBD8B9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92" y="3738884"/>
            <a:ext cx="1513774" cy="1923658"/>
          </a:xfrm>
          <a:prstGeom prst="rect">
            <a:avLst/>
          </a:prstGeom>
        </p:spPr>
      </p:pic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4A0BF837-6A38-425F-96FD-FCF68A77ADC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43" y="2431874"/>
            <a:ext cx="1072360" cy="68448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2B8A1EA-22D4-4FF6-8720-2B75C56973F3}"/>
              </a:ext>
            </a:extLst>
          </p:cNvPr>
          <p:cNvSpPr txBox="1"/>
          <p:nvPr/>
        </p:nvSpPr>
        <p:spPr>
          <a:xfrm>
            <a:off x="554653" y="5888683"/>
            <a:ext cx="2791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/>
              <a:t>Prof DA </a:t>
            </a:r>
            <a:r>
              <a:rPr lang="pt-PT" sz="2800" dirty="0"/>
              <a:t>Vera Pato</a:t>
            </a: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95A3606A-D56E-4B44-9756-6C126A31DD7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21500" y="1287662"/>
            <a:ext cx="2890861" cy="192365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227A8A0-9008-49BA-A7DC-2B673431E6DC}"/>
              </a:ext>
            </a:extLst>
          </p:cNvPr>
          <p:cNvSpPr/>
          <p:nvPr/>
        </p:nvSpPr>
        <p:spPr>
          <a:xfrm>
            <a:off x="9644515" y="568188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/>
              <a:t> </a:t>
            </a:r>
            <a:endParaRPr lang="pt-PT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78E5A90-42B2-492A-8AD1-7B7EE5C38424}"/>
              </a:ext>
            </a:extLst>
          </p:cNvPr>
          <p:cNvSpPr/>
          <p:nvPr/>
        </p:nvSpPr>
        <p:spPr>
          <a:xfrm>
            <a:off x="6516801" y="5697260"/>
            <a:ext cx="2618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1000" i="1" dirty="0"/>
              <a:t>Fonte : Imagens recolhidas da internet</a:t>
            </a:r>
          </a:p>
        </p:txBody>
      </p:sp>
    </p:spTree>
    <p:extLst>
      <p:ext uri="{BB962C8B-B14F-4D97-AF65-F5344CB8AC3E}">
        <p14:creationId xmlns:p14="http://schemas.microsoft.com/office/powerpoint/2010/main" val="36355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24392" y="487774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/>
              <p:nvPr/>
            </p:nvSpPr>
            <p:spPr>
              <a:xfrm>
                <a:off x="1099457" y="914399"/>
                <a:ext cx="10158470" cy="4797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Faz a leitura e seleciona a sequência de frações correspondentes.</a:t>
                </a:r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FEE5A906-0028-4DD5-91EE-9A19808E7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57" y="914399"/>
                <a:ext cx="10158470" cy="4797980"/>
              </a:xfrm>
              <a:prstGeom prst="rect">
                <a:avLst/>
              </a:prstGeom>
              <a:blipFill>
                <a:blip r:embed="rId4"/>
                <a:stretch>
                  <a:fillRect l="-900" t="-1017" b="-38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6DD47847-4430-4BA5-8E79-B4ECC335A45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r="27588" b="18593"/>
          <a:stretch/>
        </p:blipFill>
        <p:spPr bwMode="auto">
          <a:xfrm>
            <a:off x="7682843" y="1441395"/>
            <a:ext cx="3409700" cy="2022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BB97B2D-C53D-4CF8-9B28-FCDBCDC04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96" y="585774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7907" y="221088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/>
              <p:nvPr/>
            </p:nvSpPr>
            <p:spPr>
              <a:xfrm>
                <a:off x="812801" y="818028"/>
                <a:ext cx="10752428" cy="5398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 A fração equivalente que representa a parte colorida em cada um dos círculos é: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3EE609E8-403F-4EDB-AAAA-6804A1E7D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1" y="818028"/>
                <a:ext cx="10752428" cy="5398401"/>
              </a:xfrm>
              <a:prstGeom prst="rect">
                <a:avLst/>
              </a:prstGeom>
              <a:blipFill>
                <a:blip r:embed="rId4"/>
                <a:stretch>
                  <a:fillRect l="-850" r="-79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54528017-AD8C-439E-9D83-605A21896212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20"/>
          <a:stretch/>
        </p:blipFill>
        <p:spPr bwMode="auto">
          <a:xfrm>
            <a:off x="4054353" y="568762"/>
            <a:ext cx="5292090" cy="2014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24E625B-F65E-4F78-AB10-56EA1C1C2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038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25289" y="45920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/>
              <p:nvPr/>
            </p:nvSpPr>
            <p:spPr>
              <a:xfrm>
                <a:off x="1132388" y="690687"/>
                <a:ext cx="9518440" cy="5012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fração equivalente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representada na reta numérica é: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17D47E7-F710-4241-BF0A-5782E0DC3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388" y="690687"/>
                <a:ext cx="9518440" cy="5012270"/>
              </a:xfrm>
              <a:prstGeom prst="rect">
                <a:avLst/>
              </a:prstGeom>
              <a:blipFill>
                <a:blip r:embed="rId4"/>
                <a:stretch>
                  <a:fillRect l="-1025" b="-2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DDFBF357-0AB1-494F-91BE-A5A8D38CE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934" y="1558703"/>
            <a:ext cx="2990242" cy="19536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4B954BE-F766-4864-846A-5D018A5DE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85" y="585923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65147" y="449079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/>
              <p:nvPr/>
            </p:nvSpPr>
            <p:spPr>
              <a:xfrm>
                <a:off x="1172351" y="683071"/>
                <a:ext cx="10660641" cy="476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localiza-se entre que números inteiros?</a:t>
                </a:r>
                <a:r>
                  <a:rPr lang="pt-PT" sz="2400" dirty="0"/>
                  <a:t> </a:t>
                </a:r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0 ao 1</a:t>
                </a:r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1000" dirty="0">
                    <a:latin typeface="Abadi" panose="020B0604020104020204" pitchFamily="34" charset="0"/>
                  </a:rPr>
                  <a:t>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1 ao 2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2 ao 3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4 ao 5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E29D9AD-0958-4865-BA53-CC936071AD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351" y="683071"/>
                <a:ext cx="10660641" cy="4769639"/>
              </a:xfrm>
              <a:prstGeom prst="rect">
                <a:avLst/>
              </a:prstGeom>
              <a:blipFill>
                <a:blip r:embed="rId4"/>
                <a:stretch>
                  <a:fillRect l="-8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0A732BF7-EC0C-4F24-A22F-F93F0672F44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>
            <a:off x="2175177" y="1910519"/>
            <a:ext cx="8083928" cy="46278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0DDEFA5-9DD9-4A63-8BA0-DEF7773BB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7" y="579542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816522" y="40368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1E65BC-0C9D-457F-9BF7-ED01B37C141C}"/>
              </a:ext>
            </a:extLst>
          </p:cNvPr>
          <p:cNvSpPr/>
          <p:nvPr/>
        </p:nvSpPr>
        <p:spPr>
          <a:xfrm>
            <a:off x="1473201" y="572717"/>
            <a:ext cx="887354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Qual das seguintes igualdades é falsa?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2" action="ppaction://hlinksldjump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  A.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  B.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[C]</a:t>
            </a:r>
            <a:r>
              <a:rPr lang="pt-PT" sz="2400" dirty="0">
                <a:latin typeface="Abadi" panose="020B0604020104020204" pitchFamily="34" charset="0"/>
              </a:rPr>
              <a:t>  C.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rId3" action="ppaction://hlinksldjump"/>
              </a:rPr>
              <a:t>[D]</a:t>
            </a:r>
            <a:r>
              <a:rPr lang="pt-PT" sz="2400" dirty="0">
                <a:latin typeface="Abadi" panose="020B0604020104020204" pitchFamily="34" charset="0"/>
              </a:rPr>
              <a:t>  D. </a:t>
            </a:r>
          </a:p>
        </p:txBody>
      </p:sp>
      <p:pic>
        <p:nvPicPr>
          <p:cNvPr id="12" name="Imagem 11"/>
          <p:cNvPicPr/>
          <p:nvPr/>
        </p:nvPicPr>
        <p:blipFill rotWithShape="1">
          <a:blip r:embed="rId4"/>
          <a:srcRect l="7761" t="29363" r="44614" b="43149"/>
          <a:stretch/>
        </p:blipFill>
        <p:spPr bwMode="auto">
          <a:xfrm>
            <a:off x="1780103" y="1319068"/>
            <a:ext cx="7879052" cy="2337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2059360-6E46-43DA-BD98-FF9BAC304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21" y="585755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9793" y="46885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/>
              <p:nvPr/>
            </p:nvSpPr>
            <p:spPr>
              <a:xfrm>
                <a:off x="1039760" y="746620"/>
                <a:ext cx="9868645" cy="5242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Que fração está representada pela letra M na régua?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ADDD741-83E0-457C-9047-9D07A9736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0" y="746620"/>
                <a:ext cx="9868645" cy="5242333"/>
              </a:xfrm>
              <a:prstGeom prst="rect">
                <a:avLst/>
              </a:prstGeom>
              <a:blipFill>
                <a:blip r:embed="rId4"/>
                <a:stretch>
                  <a:fillRect l="-989" t="-930" b="-2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8A9502B2-A504-4367-9403-4000B062647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6096" y="1584833"/>
            <a:ext cx="3773751" cy="249348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CF3DAA1-4545-46AF-BC0E-C9BC673CE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52" y="5858412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64537" y="38881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/>
              <p:nvPr/>
            </p:nvSpPr>
            <p:spPr>
              <a:xfrm>
                <a:off x="789431" y="818027"/>
                <a:ext cx="10684111" cy="4771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A fração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está representada na reta pela letra: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D.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AD3550F-B1A7-47DA-9949-9E1395376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31" y="818027"/>
                <a:ext cx="10684111" cy="4771947"/>
              </a:xfrm>
              <a:prstGeom prst="rect">
                <a:avLst/>
              </a:prstGeom>
              <a:blipFill>
                <a:blip r:embed="rId4"/>
                <a:stretch>
                  <a:fillRect l="-856" b="-19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13">
            <a:extLst>
              <a:ext uri="{FF2B5EF4-FFF2-40B4-BE49-F238E27FC236}">
                <a16:creationId xmlns:a16="http://schemas.microsoft.com/office/drawing/2014/main" id="{305D90E6-B32B-4B1F-9470-2E2448484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95" y="5837541"/>
            <a:ext cx="1167521" cy="67477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032A08D-6889-480C-BF07-6F0764E01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579" y="2034356"/>
            <a:ext cx="61626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1725" y="37748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/>
              <p:nvPr/>
            </p:nvSpPr>
            <p:spPr>
              <a:xfrm>
                <a:off x="1095913" y="568762"/>
                <a:ext cx="10634362" cy="5138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número misto1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representa-se pelo ponto identificado pela letra: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D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D42A234-CC2C-4FFC-B409-C6C731A83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13" y="568762"/>
                <a:ext cx="10634362" cy="5138201"/>
              </a:xfrm>
              <a:prstGeom prst="rect">
                <a:avLst/>
              </a:prstGeom>
              <a:blipFill>
                <a:blip r:embed="rId2"/>
                <a:stretch>
                  <a:fillRect l="-917" r="-860" b="-17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8E79141E-A58F-41F9-BF2C-3DD8DB94E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53" y="5805744"/>
            <a:ext cx="1167521" cy="67477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3DB4A02-93F5-4961-860C-3E0A801DDC4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0644" y="1575947"/>
            <a:ext cx="9524899" cy="12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02551" y="32358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/>
              <p:nvPr/>
            </p:nvSpPr>
            <p:spPr>
              <a:xfrm>
                <a:off x="1068010" y="548501"/>
                <a:ext cx="10618017" cy="5138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Na reta numérica, o número misto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representa-se pelo ponto identificado pela letra 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A.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B.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C.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 </a:t>
                </a:r>
                <a:r>
                  <a:rPr lang="pt-PT" sz="2400" dirty="0">
                    <a:latin typeface="Abadi" panose="020B0604020104020204" pitchFamily="34" charset="0"/>
                  </a:rPr>
                  <a:t>D.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46F643-CC89-4AB8-BC2E-DD1A95A21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10" y="548501"/>
                <a:ext cx="10618017" cy="5138201"/>
              </a:xfrm>
              <a:prstGeom prst="rect">
                <a:avLst/>
              </a:prstGeom>
              <a:blipFill>
                <a:blip r:embed="rId2"/>
                <a:stretch>
                  <a:fillRect l="-861" b="-177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F2D631B4-250F-4DC7-9C3F-86909FBB3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51" y="5896621"/>
            <a:ext cx="1167521" cy="6747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1CC0A75-F7C6-4316-B22B-D69A50A5CE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E791"/>
              </a:clrFrom>
              <a:clrTo>
                <a:srgbClr val="FFE791">
                  <a:alpha val="0"/>
                </a:srgbClr>
              </a:clrTo>
            </a:clrChange>
            <a:alphaModFix amt="85000"/>
          </a:blip>
          <a:stretch>
            <a:fillRect/>
          </a:stretch>
        </p:blipFill>
        <p:spPr>
          <a:xfrm>
            <a:off x="1489406" y="1834597"/>
            <a:ext cx="8914216" cy="9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81525" y="33075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/>
              <p:nvPr/>
            </p:nvSpPr>
            <p:spPr>
              <a:xfrm>
                <a:off x="870857" y="818028"/>
                <a:ext cx="10646229" cy="440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Marina tomou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de um copo de água. Qual a representação decimal que corresponde a essa fração?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0,2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0,25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0,5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0,75 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CCBDC068-0710-4772-812B-EFA45815C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7" y="818028"/>
                <a:ext cx="10646229" cy="4400307"/>
              </a:xfrm>
              <a:prstGeom prst="rect">
                <a:avLst/>
              </a:prstGeom>
              <a:blipFill>
                <a:blip r:embed="rId2"/>
                <a:stretch>
                  <a:fillRect l="-916" b="-22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E5579249-24FE-4D19-897E-A145ADD9B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2" y="583741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4705292-7D23-48BC-A539-36E00042E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96542"/>
              </p:ext>
            </p:extLst>
          </p:nvPr>
        </p:nvGraphicFramePr>
        <p:xfrm>
          <a:off x="1903203" y="881750"/>
          <a:ext cx="872381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3815">
                  <a:extLst>
                    <a:ext uri="{9D8B030D-6E8A-4147-A177-3AD203B41FA5}">
                      <a16:colId xmlns:a16="http://schemas.microsoft.com/office/drawing/2014/main" val="20300918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Número de jogadores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76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-182563" algn="l">
                        <a:buFont typeface="Calibri" panose="020F0502020204030204" pitchFamily="34" charset="0"/>
                        <a:buChar char="•"/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a 4 jogadores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201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Material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48469"/>
                  </a:ext>
                </a:extLst>
              </a:tr>
              <a:tr h="313788"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effectLst/>
                        </a:rPr>
                        <a:t>1 dado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b="0" kern="1200" dirty="0">
                          <a:effectLst/>
                        </a:rPr>
                        <a:t>4 </a:t>
                      </a:r>
                      <a:r>
                        <a:rPr lang="pt-PT" sz="1200" b="0" strike="noStrike" kern="1200" dirty="0">
                          <a:effectLst/>
                        </a:rPr>
                        <a:t>marcadores</a:t>
                      </a:r>
                      <a:endParaRPr lang="pt-PT" sz="1200" kern="120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b="0" kern="1200" dirty="0">
                          <a:solidFill>
                            <a:schemeClr val="tx1"/>
                          </a:solidFill>
                          <a:effectLst/>
                        </a:rPr>
                        <a:t>26 </a:t>
                      </a:r>
                      <a:r>
                        <a:rPr lang="pt-PT" sz="1200" b="0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pt-PT" sz="1200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artas</a:t>
                      </a: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 numeradas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Carta “Início” e carta “Fim” que indicam o início do jogo e o fim do mesmo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Carta1 e 26  na qual o jogador terá de escolher </a:t>
                      </a:r>
                      <a:r>
                        <a:rPr lang="pt-PT" sz="1200" dirty="0"/>
                        <a:t>um dos números racionais da carta e representá-lo graficamente ou na reta numérica.</a:t>
                      </a:r>
                      <a:endParaRPr lang="pt-PT" sz="1200" kern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Ficha de registo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Chave de respostas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Fichas de autoavaliação</a:t>
                      </a:r>
                    </a:p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200" kern="1200" dirty="0">
                          <a:solidFill>
                            <a:schemeClr val="tx1"/>
                          </a:solidFill>
                          <a:effectLst/>
                        </a:rPr>
                        <a:t>Material de escrita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64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</a:rPr>
                        <a:t>Modo de jogar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54283"/>
                  </a:ext>
                </a:extLst>
              </a:tr>
              <a:tr h="267370">
                <a:tc>
                  <a:txBody>
                    <a:bodyPr/>
                    <a:lstStyle/>
                    <a:p>
                      <a:pPr marL="171450" indent="-171450" algn="l" defTabSz="31650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 jogador lança o dado para se decidir a ordem das jogadas. Joga primeiro quem obtiver a pontuação mais elevada, seguindo-se a ordem decrescente dos valores obtidos. Em caso de empate, os jogadores empatados voltam a lançar o dado até desempatarem.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Para iniciar o jogo, </a:t>
                      </a:r>
                      <a:r>
                        <a:rPr lang="pt-PT" sz="1200" b="0" baseline="0" dirty="0">
                          <a:solidFill>
                            <a:schemeClr val="tx1"/>
                          </a:solidFill>
                        </a:rPr>
                        <a:t>todos os marcadores são </a:t>
                      </a: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colocados na casa “Início”.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Em cada jogada, o jogador lança o dado e avança o respetivo marcador o número de casas correspondente ao número obtido.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O jogador responde à pergunta da casa onde ficou o </a:t>
                      </a:r>
                      <a:r>
                        <a:rPr lang="pt-PT" sz="1200" b="0" baseline="0" dirty="0">
                          <a:solidFill>
                            <a:schemeClr val="tx1"/>
                          </a:solidFill>
                        </a:rPr>
                        <a:t>seu marcador</a:t>
                      </a:r>
                      <a:r>
                        <a:rPr lang="pt-PT" sz="1200" baseline="0" dirty="0">
                          <a:solidFill>
                            <a:schemeClr val="tx1"/>
                          </a:solidFill>
                        </a:rPr>
                        <a:t>. Caso acerte, fica na casa, caso erre, volta para a casa de onde partiu.</a:t>
                      </a:r>
                    </a:p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o jogador acertar na casa 1 ou 26, um dos colegas solicitará que represente um número racional, o desenhe graficamente ou o represente na reta, caso acerte o jogador avança 2 casas ou recua 1 casa caso não acerte, e passa a vez ao jogador seguinte.</a:t>
                      </a:r>
                    </a:p>
                    <a:p>
                      <a:pPr marL="171450" lvl="0" indent="-171450" algn="l" defTabSz="31650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Ganha o jogador que chegar em primeiro lugar à casa “Fim” com o maior número de respostas certas.</a:t>
                      </a:r>
                      <a:endParaRPr lang="pt-PT" sz="12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971104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9355E155-82C3-4B4B-9B59-E615C1A7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18" y="5767064"/>
            <a:ext cx="1167521" cy="67477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47AD2AA-6A9A-4076-9696-4024C07873BD}"/>
              </a:ext>
            </a:extLst>
          </p:cNvPr>
          <p:cNvSpPr txBox="1"/>
          <p:nvPr/>
        </p:nvSpPr>
        <p:spPr>
          <a:xfrm>
            <a:off x="4347517" y="470470"/>
            <a:ext cx="349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Regras do jogo</a:t>
            </a:r>
          </a:p>
        </p:txBody>
      </p:sp>
    </p:spTree>
    <p:extLst>
      <p:ext uri="{BB962C8B-B14F-4D97-AF65-F5344CB8AC3E}">
        <p14:creationId xmlns:p14="http://schemas.microsoft.com/office/powerpoint/2010/main" val="14060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805291" y="35184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1E65BC-0C9D-457F-9BF7-ED01B37C141C}"/>
              </a:ext>
            </a:extLst>
          </p:cNvPr>
          <p:cNvSpPr/>
          <p:nvPr/>
        </p:nvSpPr>
        <p:spPr>
          <a:xfrm>
            <a:off x="1582092" y="574500"/>
            <a:ext cx="932392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A opção que apresenta as frações por ordem decrescente é: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</a:rPr>
              <a:t>	 </a:t>
            </a:r>
          </a:p>
          <a:p>
            <a:r>
              <a:rPr lang="pt-PT" sz="2400" dirty="0">
                <a:latin typeface="Abadi" panose="020B0604020104020204" pitchFamily="34" charset="0"/>
              </a:rPr>
              <a:t>	   A	  	 B     	        C                D         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  A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 B  C  D</a:t>
            </a:r>
            <a:endParaRPr lang="pt-PT" sz="2400" dirty="0">
              <a:latin typeface="Abadi" panose="020B0604020104020204" pitchFamily="34" charset="0"/>
            </a:endParaRP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  B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  D  C  </a:t>
            </a:r>
            <a:r>
              <a:rPr lang="pt-PT" sz="2400" dirty="0">
                <a:latin typeface="Abadi" panose="020B0604020104020204" pitchFamily="34" charset="0"/>
              </a:rPr>
              <a:t>A</a:t>
            </a: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[C]</a:t>
            </a:r>
            <a:r>
              <a:rPr lang="pt-PT" sz="2400" dirty="0">
                <a:latin typeface="Abadi" panose="020B0604020104020204" pitchFamily="34" charset="0"/>
              </a:rPr>
              <a:t>  C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 B  </a:t>
            </a:r>
            <a:r>
              <a:rPr lang="pt-PT" sz="2400" dirty="0">
                <a:latin typeface="Abadi" panose="020B0604020104020204" pitchFamily="34" charset="0"/>
              </a:rPr>
              <a:t>A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 D</a:t>
            </a:r>
            <a:endParaRPr lang="pt-PT" sz="2400" dirty="0">
              <a:latin typeface="Abadi" panose="020B0604020104020204" pitchFamily="34" charset="0"/>
            </a:endParaRPr>
          </a:p>
          <a:p>
            <a:endParaRPr lang="pt-PT" sz="9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[D]</a:t>
            </a:r>
            <a:r>
              <a:rPr lang="pt-PT" sz="2400" dirty="0">
                <a:latin typeface="Abadi" panose="020B0604020104020204" pitchFamily="34" charset="0"/>
              </a:rPr>
              <a:t>  D 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</a:t>
            </a:r>
            <a:r>
              <a:rPr lang="pt-PT" sz="2400" dirty="0">
                <a:latin typeface="Abadi" panose="020B0604020104020204" pitchFamily="34" charset="0"/>
              </a:rPr>
              <a:t> A</a:t>
            </a:r>
            <a:r>
              <a:rPr lang="pt-PT" sz="2400" dirty="0">
                <a:latin typeface="Abadi" panose="020B0604020104020204" pitchFamily="34" charset="0"/>
                <a:sym typeface="Symbol" panose="05050102010706020507" pitchFamily="18" charset="2"/>
              </a:rPr>
              <a:t>  C  B</a:t>
            </a:r>
            <a:endParaRPr lang="pt-PT" sz="2400" dirty="0">
              <a:latin typeface="Abadi" panose="020B0604020104020204" pitchFamily="34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58F90CF-9610-4937-8DE5-C6E67666A0B3}"/>
              </a:ext>
            </a:extLst>
          </p:cNvPr>
          <p:cNvGrpSpPr/>
          <p:nvPr/>
        </p:nvGrpSpPr>
        <p:grpSpPr>
          <a:xfrm>
            <a:off x="2590343" y="1543867"/>
            <a:ext cx="695849" cy="1151997"/>
            <a:chOff x="2025529" y="1608643"/>
            <a:chExt cx="695849" cy="1151997"/>
          </a:xfrm>
        </p:grpSpPr>
        <p:pic>
          <p:nvPicPr>
            <p:cNvPr id="18" name="Picture 4" descr="F:\areal_6ano\caixas\caixa_vermelha.png">
              <a:extLst>
                <a:ext uri="{FF2B5EF4-FFF2-40B4-BE49-F238E27FC236}">
                  <a16:creationId xmlns:a16="http://schemas.microsoft.com/office/drawing/2014/main" id="{48378359-1705-49A3-8E37-F27EAD56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025529" y="1608643"/>
              <a:ext cx="695849" cy="1151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/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F990CC11-6A78-40AE-AC3D-DB94025BE3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219" y="1805406"/>
                  <a:ext cx="413809" cy="6705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6">
            <a:extLst>
              <a:ext uri="{FF2B5EF4-FFF2-40B4-BE49-F238E27FC236}">
                <a16:creationId xmlns:a16="http://schemas.microsoft.com/office/drawing/2014/main" id="{A76D651F-A045-4740-846A-C34EB21C29E9}"/>
              </a:ext>
            </a:extLst>
          </p:cNvPr>
          <p:cNvGrpSpPr/>
          <p:nvPr/>
        </p:nvGrpSpPr>
        <p:grpSpPr>
          <a:xfrm>
            <a:off x="5834255" y="1594422"/>
            <a:ext cx="666103" cy="1187997"/>
            <a:chOff x="4384968" y="1503858"/>
            <a:chExt cx="666103" cy="1187997"/>
          </a:xfrm>
        </p:grpSpPr>
        <p:pic>
          <p:nvPicPr>
            <p:cNvPr id="23" name="Picture 5" descr="F:\areal_6ano\caixas\verde.png">
              <a:extLst>
                <a:ext uri="{FF2B5EF4-FFF2-40B4-BE49-F238E27FC236}">
                  <a16:creationId xmlns:a16="http://schemas.microsoft.com/office/drawing/2014/main" id="{AE89C5A9-1E37-450C-A5FE-E9FC13990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384968" y="1503858"/>
              <a:ext cx="666103" cy="1187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/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PT" b="0" i="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lang="pt-PT" sz="24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4" name="CaixaDeTexto 35">
                  <a:extLst>
                    <a:ext uri="{FF2B5EF4-FFF2-40B4-BE49-F238E27FC236}">
                      <a16:creationId xmlns:a16="http://schemas.microsoft.com/office/drawing/2014/main" id="{AE45E540-AE7C-4988-A45C-A83C3F8052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6138" y="1760283"/>
                  <a:ext cx="403762" cy="63478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B343597-7AD9-479C-A338-AB42C05F7CFD}"/>
              </a:ext>
            </a:extLst>
          </p:cNvPr>
          <p:cNvGrpSpPr/>
          <p:nvPr/>
        </p:nvGrpSpPr>
        <p:grpSpPr>
          <a:xfrm>
            <a:off x="7514465" y="1635025"/>
            <a:ext cx="684015" cy="1106789"/>
            <a:chOff x="5259663" y="1676096"/>
            <a:chExt cx="684015" cy="1106789"/>
          </a:xfrm>
        </p:grpSpPr>
        <p:pic>
          <p:nvPicPr>
            <p:cNvPr id="27" name="Picture 6" descr="F:\areal_6ano\caixas\caixa_laranja.png">
              <a:extLst>
                <a:ext uri="{FF2B5EF4-FFF2-40B4-BE49-F238E27FC236}">
                  <a16:creationId xmlns:a16="http://schemas.microsoft.com/office/drawing/2014/main" id="{2245400C-4AB5-484A-A109-32FFF0E0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259663" y="1676096"/>
              <a:ext cx="684015" cy="1106789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/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3F13EBD2-CD40-4758-A59F-39E3269A71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644" y="1859044"/>
                  <a:ext cx="413809" cy="6705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C6B8272-2E91-424B-BBE2-DB23E6BC1165}"/>
              </a:ext>
            </a:extLst>
          </p:cNvPr>
          <p:cNvGrpSpPr/>
          <p:nvPr/>
        </p:nvGrpSpPr>
        <p:grpSpPr>
          <a:xfrm rot="21449769">
            <a:off x="4179428" y="1610021"/>
            <a:ext cx="737701" cy="1079997"/>
            <a:chOff x="4142509" y="1712802"/>
            <a:chExt cx="737701" cy="1079997"/>
          </a:xfrm>
        </p:grpSpPr>
        <p:pic>
          <p:nvPicPr>
            <p:cNvPr id="34" name="Picture 2" descr="F:\areal_6ano\caixas\caixa_azul.png">
              <a:extLst>
                <a:ext uri="{FF2B5EF4-FFF2-40B4-BE49-F238E27FC236}">
                  <a16:creationId xmlns:a16="http://schemas.microsoft.com/office/drawing/2014/main" id="{FCDD3373-4924-4B72-AE49-C3732E600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142509" y="1712802"/>
              <a:ext cx="737701" cy="1079997"/>
            </a:xfrm>
            <a:prstGeom prst="rect">
              <a:avLst/>
            </a:prstGeom>
            <a:noFill/>
            <a:ln cap="flat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/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pt-PT" sz="2000" b="0" i="1" smtClean="0">
                                <a:latin typeface="Cambria Math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36" name="CaixaDeTexto 35">
                  <a:extLst>
                    <a:ext uri="{FF2B5EF4-FFF2-40B4-BE49-F238E27FC236}">
                      <a16:creationId xmlns:a16="http://schemas.microsoft.com/office/drawing/2014/main" id="{63613011-0B95-4DAE-AEB9-90683D21A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685" y="1868958"/>
                  <a:ext cx="413809" cy="67056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EC413419-2D19-4998-A67C-3F4A0A4F2C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558" y="580085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681685" y="42769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16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/>
              <p:nvPr/>
            </p:nvSpPr>
            <p:spPr>
              <a:xfrm>
                <a:off x="1531473" y="671875"/>
                <a:ext cx="10617055" cy="5258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A opção que apresenta as frações por ordem crescente é: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 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:r>
                  <a:rPr lang="pt-PT" sz="2400" dirty="0">
                    <a:latin typeface="Abadi" panose="020B0604020104020204" pitchFamily="34" charset="0"/>
                    <a:sym typeface="Symbol" panose="05050102010706020507" pitchFamily="18" charset="2"/>
                  </a:rPr>
                  <a:t>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272E38F-7D90-49C9-BECF-95AC9DB9D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473" y="671875"/>
                <a:ext cx="10617055" cy="5258876"/>
              </a:xfrm>
              <a:prstGeom prst="rect">
                <a:avLst/>
              </a:prstGeom>
              <a:blipFill>
                <a:blip r:embed="rId2"/>
                <a:stretch>
                  <a:fillRect l="-861" t="-927" b="-2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39573DB5-9E29-421C-836A-F7C8B709C360}"/>
              </a:ext>
            </a:extLst>
          </p:cNvPr>
          <p:cNvGrpSpPr/>
          <p:nvPr/>
        </p:nvGrpSpPr>
        <p:grpSpPr>
          <a:xfrm>
            <a:off x="2311496" y="1782862"/>
            <a:ext cx="730060" cy="986773"/>
            <a:chOff x="2998785" y="1566150"/>
            <a:chExt cx="730060" cy="98677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9" t="29605" r="74185" b="52382"/>
            <a:stretch/>
          </p:blipFill>
          <p:spPr>
            <a:xfrm>
              <a:off x="2998785" y="1566150"/>
              <a:ext cx="730060" cy="986773"/>
            </a:xfrm>
            <a:prstGeom prst="rect">
              <a:avLst/>
            </a:prstGeom>
            <a:ln w="38100" cmpd="thickThin">
              <a:solidFill>
                <a:srgbClr val="00B050"/>
              </a:solidFill>
            </a:ln>
            <a:effectLst>
              <a:softEdge rad="112500"/>
            </a:effectLst>
          </p:spPr>
        </p:pic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380E1F2C-46E9-4CCA-84DB-8BD54CFC2039}"/>
                </a:ext>
              </a:extLst>
            </p:cNvPr>
            <p:cNvSpPr/>
            <p:nvPr/>
          </p:nvSpPr>
          <p:spPr>
            <a:xfrm>
              <a:off x="3084285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1FCFAE4E-B7D6-477A-806E-1ADBD11C29C4}"/>
              </a:ext>
            </a:extLst>
          </p:cNvPr>
          <p:cNvGrpSpPr/>
          <p:nvPr/>
        </p:nvGrpSpPr>
        <p:grpSpPr>
          <a:xfrm>
            <a:off x="4089025" y="1782862"/>
            <a:ext cx="720499" cy="973850"/>
            <a:chOff x="4381762" y="1566151"/>
            <a:chExt cx="720499" cy="97385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EDD029E-04CF-4B7B-B980-F2FBE44FB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6" t="29788" r="60238" b="52198"/>
            <a:stretch/>
          </p:blipFill>
          <p:spPr>
            <a:xfrm>
              <a:off x="4381762" y="1566151"/>
              <a:ext cx="720499" cy="973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DA58C521-A49A-4A00-86B5-00EF534BA8B0}"/>
                </a:ext>
              </a:extLst>
            </p:cNvPr>
            <p:cNvSpPr/>
            <p:nvPr/>
          </p:nvSpPr>
          <p:spPr>
            <a:xfrm>
              <a:off x="4448096" y="1591587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522677A-F4AE-4F83-B1BF-E0EC45EB5EE2}"/>
              </a:ext>
            </a:extLst>
          </p:cNvPr>
          <p:cNvGrpSpPr/>
          <p:nvPr/>
        </p:nvGrpSpPr>
        <p:grpSpPr>
          <a:xfrm>
            <a:off x="5671573" y="1785246"/>
            <a:ext cx="758139" cy="1024726"/>
            <a:chOff x="5670981" y="1540713"/>
            <a:chExt cx="758139" cy="1024726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C247184-FA27-4CAB-9E0D-90262618A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5" t="29670" r="45669" b="52315"/>
            <a:stretch/>
          </p:blipFill>
          <p:spPr>
            <a:xfrm>
              <a:off x="5670981" y="1540713"/>
              <a:ext cx="758139" cy="10247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6EBE84A1-66EC-482E-A3A5-79984F782072}"/>
                </a:ext>
              </a:extLst>
            </p:cNvPr>
            <p:cNvSpPr/>
            <p:nvPr/>
          </p:nvSpPr>
          <p:spPr>
            <a:xfrm>
              <a:off x="5740359" y="1585329"/>
              <a:ext cx="587829" cy="948413"/>
            </a:xfrm>
            <a:prstGeom prst="roundRect">
              <a:avLst/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428F4F7-8717-4BFE-97E2-485DFC2B8F78}"/>
              </a:ext>
            </a:extLst>
          </p:cNvPr>
          <p:cNvGrpSpPr/>
          <p:nvPr/>
        </p:nvGrpSpPr>
        <p:grpSpPr>
          <a:xfrm>
            <a:off x="7291762" y="1755442"/>
            <a:ext cx="780191" cy="1054530"/>
            <a:chOff x="6978638" y="1485470"/>
            <a:chExt cx="780191" cy="1054530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1E9ED9E0-2D0D-4E43-9D5E-F27E2D6E2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12" t="29670" r="33582" b="52315"/>
            <a:stretch/>
          </p:blipFill>
          <p:spPr>
            <a:xfrm>
              <a:off x="6978638" y="1485470"/>
              <a:ext cx="780191" cy="10545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tângulo: Cantos Arredondados 17">
              <a:extLst>
                <a:ext uri="{FF2B5EF4-FFF2-40B4-BE49-F238E27FC236}">
                  <a16:creationId xmlns:a16="http://schemas.microsoft.com/office/drawing/2014/main" id="{5C720DAA-AD87-49CC-9A75-8A9E4A6F8A0D}"/>
                </a:ext>
              </a:extLst>
            </p:cNvPr>
            <p:cNvSpPr/>
            <p:nvPr/>
          </p:nvSpPr>
          <p:spPr>
            <a:xfrm>
              <a:off x="7088538" y="1540713"/>
              <a:ext cx="587829" cy="948413"/>
            </a:xfrm>
            <a:prstGeom prst="round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960933E-6A78-43FC-A60B-F7B164B7E767}"/>
              </a:ext>
            </a:extLst>
          </p:cNvPr>
          <p:cNvGrpSpPr/>
          <p:nvPr/>
        </p:nvGrpSpPr>
        <p:grpSpPr>
          <a:xfrm>
            <a:off x="9090942" y="1763885"/>
            <a:ext cx="704062" cy="1057599"/>
            <a:chOff x="8467540" y="1482401"/>
            <a:chExt cx="704062" cy="1057599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75CF0AD-A13C-4027-9A96-0368E1690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13" t="29947" r="19356" b="52396"/>
            <a:stretch/>
          </p:blipFill>
          <p:spPr>
            <a:xfrm>
              <a:off x="8467540" y="1482401"/>
              <a:ext cx="704062" cy="1057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826E4904-7B9A-4D9E-8B91-95E444151A91}"/>
                </a:ext>
              </a:extLst>
            </p:cNvPr>
            <p:cNvSpPr/>
            <p:nvPr/>
          </p:nvSpPr>
          <p:spPr>
            <a:xfrm>
              <a:off x="8532358" y="1536993"/>
              <a:ext cx="587829" cy="948413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25" name="Imagem 24">
            <a:extLst>
              <a:ext uri="{FF2B5EF4-FFF2-40B4-BE49-F238E27FC236}">
                <a16:creationId xmlns:a16="http://schemas.microsoft.com/office/drawing/2014/main" id="{0E8DBB33-FFB0-4CF9-925C-81C9DC26A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69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15704" y="396265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17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/>
              <p:nvPr/>
            </p:nvSpPr>
            <p:spPr>
              <a:xfrm>
                <a:off x="1177438" y="549100"/>
                <a:ext cx="9429626" cy="5686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Observa a figura em que cada círculo está dividido em partes iguais.  A parte verde dos círculos pode representar-se por: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50%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0.75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DB507C9-B5CD-4089-879D-BDA46DFB6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38" y="549100"/>
                <a:ext cx="9429626" cy="5686557"/>
              </a:xfrm>
              <a:prstGeom prst="rect">
                <a:avLst/>
              </a:prstGeom>
              <a:blipFill>
                <a:blip r:embed="rId2"/>
                <a:stretch>
                  <a:fillRect l="-970" t="-8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>
            <a:extLst>
              <a:ext uri="{FF2B5EF4-FFF2-40B4-BE49-F238E27FC236}">
                <a16:creationId xmlns:a16="http://schemas.microsoft.com/office/drawing/2014/main" id="{C905BDA4-5E6A-4190-945E-2A0B9F7A0C5A}"/>
              </a:ext>
            </a:extLst>
          </p:cNvPr>
          <p:cNvGrpSpPr/>
          <p:nvPr/>
        </p:nvGrpSpPr>
        <p:grpSpPr>
          <a:xfrm rot="16200000">
            <a:off x="4852490" y="2409036"/>
            <a:ext cx="3004457" cy="1247839"/>
            <a:chOff x="3416047" y="1197440"/>
            <a:chExt cx="4516010" cy="1682067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091883C-515A-43B2-9A0B-ED626A40B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6" t="44803" r="73091" b="36474"/>
            <a:stretch/>
          </p:blipFill>
          <p:spPr>
            <a:xfrm rot="5400000">
              <a:off x="4835720" y="-156451"/>
              <a:ext cx="1674797" cy="4382580"/>
            </a:xfrm>
            <a:prstGeom prst="rect">
              <a:avLst/>
            </a:prstGeom>
          </p:spPr>
        </p:pic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00390B09-FCBD-43F7-8CA6-E32EFDFE74DD}"/>
                </a:ext>
              </a:extLst>
            </p:cNvPr>
            <p:cNvSpPr/>
            <p:nvPr/>
          </p:nvSpPr>
          <p:spPr>
            <a:xfrm>
              <a:off x="3416047" y="1204709"/>
              <a:ext cx="4516010" cy="1674798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4F737F37-C349-4889-A995-DC02FAE14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75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47835" y="37891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18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/>
              <p:nvPr/>
            </p:nvSpPr>
            <p:spPr>
              <a:xfrm>
                <a:off x="1442598" y="635126"/>
                <a:ext cx="10604427" cy="5654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Considerando que cada figura se encontra dividida em partes iguais...</a:t>
                </a:r>
              </a:p>
              <a:p>
                <a:endParaRPr lang="pt-PT" sz="2400" dirty="0"/>
              </a:p>
              <a:p>
                <a:endParaRPr lang="pt-PT" sz="2400" dirty="0"/>
              </a:p>
              <a:p>
                <a:endParaRPr lang="pt-PT" sz="3200" dirty="0"/>
              </a:p>
              <a:p>
                <a:endParaRPr lang="pt-PT" sz="3200" dirty="0"/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adição indicada na figura é:</a:t>
                </a:r>
              </a:p>
              <a:p>
                <a:endParaRPr lang="pt-PT" sz="12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6CFABF-7E66-4861-80C3-5067EC470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598" y="635126"/>
                <a:ext cx="10604427" cy="5654112"/>
              </a:xfrm>
              <a:prstGeom prst="rect">
                <a:avLst/>
              </a:prstGeom>
              <a:blipFill>
                <a:blip r:embed="rId2"/>
                <a:stretch>
                  <a:fillRect l="-920" t="-8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5D945E3A-35D6-4282-A66C-A03F861350EE}"/>
              </a:ext>
            </a:extLst>
          </p:cNvPr>
          <p:cNvGrpSpPr/>
          <p:nvPr/>
        </p:nvGrpSpPr>
        <p:grpSpPr>
          <a:xfrm>
            <a:off x="6634365" y="1171298"/>
            <a:ext cx="4854060" cy="2285580"/>
            <a:chOff x="3471793" y="762957"/>
            <a:chExt cx="4854060" cy="228558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9CD892CE-4BC0-4D5C-9B4D-A6C8CB4EC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1793" y="762957"/>
              <a:ext cx="4854060" cy="1105990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6595971-4872-4777-B1C1-3D4421F1C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2943" y="1868947"/>
              <a:ext cx="1965981" cy="1179588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0D4E61B-22D3-425F-97AA-AD6ACB3AA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6642111" y="1364795"/>
              <a:ext cx="1190554" cy="2176929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B3352553-12C2-4B09-AA92-2451AD737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3240727" y="2095355"/>
              <a:ext cx="1179589" cy="704843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7BAA277-C172-4F61-BEC3-819EC6D890F2}"/>
                </a:ext>
              </a:extLst>
            </p:cNvPr>
            <p:cNvSpPr txBox="1"/>
            <p:nvPr/>
          </p:nvSpPr>
          <p:spPr>
            <a:xfrm>
              <a:off x="6322988" y="1896380"/>
              <a:ext cx="914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5400" b="1" dirty="0"/>
                <a:t>?</a:t>
              </a:r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EF300E4C-4800-4DC8-9E30-A4D4BFB19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00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900411" y="34713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19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589314" y="568762"/>
                <a:ext cx="10602686" cy="6476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  Considerando que cada figura se encontra dividida em partes iguais...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subtração indicada na figura é: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14" y="568762"/>
                <a:ext cx="10602686" cy="6476004"/>
              </a:xfrm>
              <a:prstGeom prst="rect">
                <a:avLst/>
              </a:prstGeom>
              <a:blipFill>
                <a:blip r:embed="rId2"/>
                <a:stretch>
                  <a:fillRect l="-920" t="-7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CA87F92-CC02-4B28-B8B1-AD68BCCB5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3"/>
          <a:stretch/>
        </p:blipFill>
        <p:spPr>
          <a:xfrm>
            <a:off x="7404391" y="1055019"/>
            <a:ext cx="2762507" cy="248920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A56CEA4-77B4-4D9F-9F5B-DC3364655D6C}"/>
              </a:ext>
            </a:extLst>
          </p:cNvPr>
          <p:cNvSpPr/>
          <p:nvPr/>
        </p:nvSpPr>
        <p:spPr>
          <a:xfrm>
            <a:off x="9517200" y="2272605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5400" b="1" dirty="0"/>
              <a:t>?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8477F8C-4233-47EC-875E-2AB60D60A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54" y="5829614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17811" y="39615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20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/>
              <p:nvPr/>
            </p:nvSpPr>
            <p:spPr>
              <a:xfrm>
                <a:off x="1040454" y="737991"/>
                <a:ext cx="11075831" cy="5750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 valor da adição indicada é: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A0E8C1D-A41A-4951-BD45-A64F68BD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54" y="737991"/>
                <a:ext cx="11075831" cy="5750677"/>
              </a:xfrm>
              <a:prstGeom prst="rect">
                <a:avLst/>
              </a:prstGeom>
              <a:blipFill>
                <a:blip r:embed="rId2"/>
                <a:stretch>
                  <a:fillRect l="-881" t="-84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>
            <a:extLst>
              <a:ext uri="{FF2B5EF4-FFF2-40B4-BE49-F238E27FC236}">
                <a16:creationId xmlns:a16="http://schemas.microsoft.com/office/drawing/2014/main" id="{ED632F44-A680-444B-A402-8CCD69FD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/>
              <p:nvPr/>
            </p:nvSpPr>
            <p:spPr>
              <a:xfrm>
                <a:off x="4878722" y="1456115"/>
                <a:ext cx="4675030" cy="1270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pt-PT" sz="5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5400" dirty="0"/>
                  <a:t> = </a:t>
                </a:r>
                <a:r>
                  <a:rPr lang="pt-PT" sz="5400" b="1" dirty="0"/>
                  <a:t>?</a:t>
                </a:r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3B1FAC05-346D-4054-9CEA-3F749B3D18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722" y="1456115"/>
                <a:ext cx="4675030" cy="1270925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60647DBB-4122-46F5-A57D-7613FDC88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7" y="578262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5927" y="54527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21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21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581E4B3-39D2-4A3B-9AF6-896D068DB48B}"/>
                  </a:ext>
                </a:extLst>
              </p:cNvPr>
              <p:cNvSpPr/>
              <p:nvPr/>
            </p:nvSpPr>
            <p:spPr>
              <a:xfrm>
                <a:off x="1045028" y="925287"/>
                <a:ext cx="10610352" cy="4565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Uma tarefa estava programada para ser realizada em 45 minutos. Sabendo que o João utilizou um terço desse tempo, quanto tempo, em minutos, demorou ele a realizar a tarefa?</a:t>
                </a:r>
              </a:p>
              <a:p>
                <a:r>
                  <a:rPr lang="pt-PT" sz="2800" dirty="0"/>
                  <a:t>                                             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pt-PT" sz="28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  7 minutos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 10 minutos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 15 minutos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 25 minutos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581E4B3-39D2-4A3B-9AF6-896D068DB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8" y="925287"/>
                <a:ext cx="10610352" cy="4565481"/>
              </a:xfrm>
              <a:prstGeom prst="rect">
                <a:avLst/>
              </a:prstGeom>
              <a:blipFill>
                <a:blip r:embed="rId2"/>
                <a:stretch>
                  <a:fillRect l="-862" t="-1068" r="-114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920C42C7-DCC0-475E-A720-92E14441E236}"/>
              </a:ext>
            </a:extLst>
          </p:cNvPr>
          <p:cNvPicPr/>
          <p:nvPr/>
        </p:nvPicPr>
        <p:blipFill>
          <a:blip r:embed="rId3">
            <a:duotone>
              <a:srgbClr val="ED7D31">
                <a:shade val="45000"/>
                <a:satMod val="135000"/>
              </a:srgb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78" y="1768827"/>
            <a:ext cx="4163763" cy="1242213"/>
          </a:xfrm>
          <a:prstGeom prst="rect">
            <a:avLst/>
          </a:prstGeom>
          <a:noFill/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3F9715D-1D58-49BB-B757-A044D6327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04" y="589081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5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24191" y="42154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/>
              <p:nvPr/>
            </p:nvSpPr>
            <p:spPr>
              <a:xfrm>
                <a:off x="536272" y="1028386"/>
                <a:ext cx="11296719" cy="424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Numa corrida, os atletas tinham que percorrer 4 km. O António já percorreu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km, o João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km, o Martim percorreu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km e o Gustavo já completou o percurso. Naquele momento, qual é o atleta que estava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>
                    <a:latin typeface="Abadi" panose="020B0604020104020204" pitchFamily="34" charset="0"/>
                  </a:rPr>
                  <a:t>  de completar o primeiro km?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João 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 </a:t>
                </a:r>
                <a:r>
                  <a:rPr lang="pt-PT" sz="2400" dirty="0">
                    <a:latin typeface="Abadi" panose="020B0604020104020204" pitchFamily="34" charset="0"/>
                  </a:rPr>
                  <a:t>	António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 </a:t>
                </a:r>
                <a:r>
                  <a:rPr lang="pt-PT" sz="2400" dirty="0">
                    <a:latin typeface="Abadi" panose="020B0604020104020204" pitchFamily="34" charset="0"/>
                  </a:rPr>
                  <a:t>	Martim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Gustavo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995C822-493F-48B3-B937-BFA6476BA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2" y="1028386"/>
                <a:ext cx="11296719" cy="4243854"/>
              </a:xfrm>
              <a:prstGeom prst="rect">
                <a:avLst/>
              </a:prstGeom>
              <a:blipFill>
                <a:blip r:embed="rId2"/>
                <a:stretch>
                  <a:fillRect l="-863" r="-756" b="-229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38E8EA1B-F74C-495F-9C0A-32F9C84CF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2" y="5814673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48774" y="374386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6363DD6-7BD5-41C1-BDAF-E5EED1122158}"/>
              </a:ext>
            </a:extLst>
          </p:cNvPr>
          <p:cNvSpPr/>
          <p:nvPr/>
        </p:nvSpPr>
        <p:spPr>
          <a:xfrm>
            <a:off x="553430" y="1028386"/>
            <a:ext cx="1127956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Abadi" panose="020B0604020104020204" pitchFamily="34" charset="0"/>
              </a:rPr>
              <a:t>Para determinar o valor da expressão numérica	             </a:t>
            </a:r>
            <a:r>
              <a:rPr lang="pt-PT" sz="2200" dirty="0"/>
              <a:t>+</a:t>
            </a:r>
            <a:r>
              <a:rPr lang="pt-P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 </a:t>
            </a:r>
            <a:r>
              <a:rPr lang="pt-PT" sz="2400" dirty="0">
                <a:solidFill>
                  <a:prstClr val="black"/>
                </a:solidFill>
                <a:latin typeface="Abadi" panose="020B0604020104020204" pitchFamily="34" charset="0"/>
              </a:rPr>
              <a:t>devo</a:t>
            </a:r>
            <a:r>
              <a:rPr lang="pt-PT" sz="2400" dirty="0">
                <a:latin typeface="Abadi" panose="020B0604020104020204" pitchFamily="34" charset="0"/>
              </a:rPr>
              <a:t>:</a:t>
            </a:r>
          </a:p>
          <a:p>
            <a:endParaRPr lang="pt-PT" sz="2400" dirty="0">
              <a:latin typeface="Abadi" panose="020B0604020104020204" pitchFamily="34" charset="0"/>
            </a:endParaRPr>
          </a:p>
          <a:p>
            <a:endParaRPr lang="pt-PT" sz="2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[A]</a:t>
            </a:r>
            <a:r>
              <a:rPr lang="pt-PT" sz="2400" dirty="0">
                <a:latin typeface="Abadi" panose="020B0604020104020204" pitchFamily="34" charset="0"/>
              </a:rPr>
              <a:t> Realizar as operações </a:t>
            </a:r>
            <a:r>
              <a:rPr lang="pt-PT" sz="24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pela ordem em que se apresentam.</a:t>
            </a:r>
            <a:endParaRPr lang="pt-PT" sz="2400" dirty="0">
              <a:latin typeface="Abadi" panose="020B0604020104020204" pitchFamily="34" charset="0"/>
            </a:endParaRPr>
          </a:p>
          <a:p>
            <a:r>
              <a:rPr lang="pt-PT" sz="1000" dirty="0">
                <a:latin typeface="Abadi" panose="020B0604020104020204" pitchFamily="34" charset="0"/>
              </a:rPr>
              <a:t>        </a:t>
            </a: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[B]</a:t>
            </a:r>
            <a:r>
              <a:rPr lang="pt-PT" sz="2400" dirty="0">
                <a:latin typeface="Abadi" panose="020B0604020104020204" pitchFamily="34" charset="0"/>
              </a:rPr>
              <a:t> Dar prioridade à operação subtração. </a:t>
            </a:r>
          </a:p>
          <a:p>
            <a:r>
              <a:rPr lang="pt-PT" sz="1000" dirty="0">
                <a:latin typeface="Abadi" panose="020B0604020104020204" pitchFamily="34" charset="0"/>
              </a:rPr>
              <a:t>	 </a:t>
            </a: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[C]</a:t>
            </a:r>
            <a:r>
              <a:rPr lang="pt-PT" sz="10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 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Cambria Math" panose="02040503050406030204" pitchFamily="18" charset="0"/>
                <a:cs typeface="+mn-cs"/>
              </a:rPr>
              <a:t>Dar prioridade à operação adição.</a:t>
            </a:r>
          </a:p>
          <a:p>
            <a:endParaRPr lang="pt-PT" sz="1000" dirty="0">
              <a:latin typeface="Abadi" panose="020B0604020104020204" pitchFamily="34" charset="0"/>
            </a:endParaRPr>
          </a:p>
          <a:p>
            <a:r>
              <a:rPr lang="pt-PT" sz="2400" dirty="0">
                <a:latin typeface="Abadi" panose="020B0604020104020204" pitchFamily="34" charset="0"/>
                <a:hlinkClick r:id="" action="ppaction://noaction"/>
              </a:rPr>
              <a:t>[D]</a:t>
            </a:r>
            <a:r>
              <a:rPr lang="pt-PT" sz="2400" dirty="0">
                <a:solidFill>
                  <a:schemeClr val="dk1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 Dar prioridade ao cálculo do que está dentro de parênteses.  </a:t>
            </a:r>
            <a:endParaRPr lang="pt-PT" sz="2400" dirty="0">
              <a:latin typeface="Abadi" panose="020B0604020104020204" pitchFamily="34" charset="0"/>
              <a:ea typeface="Cambria Math" panose="02040503050406030204" pitchFamily="18" charset="0"/>
            </a:endParaRPr>
          </a:p>
          <a:p>
            <a:endParaRPr lang="pt-PT" sz="2400" dirty="0">
              <a:latin typeface="Abadi" panose="020B0604020104020204" pitchFamily="34" charset="0"/>
            </a:endParaRP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666A952A-D62C-4DFB-9233-BD2B12BFC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974989"/>
              </p:ext>
            </p:extLst>
          </p:nvPr>
        </p:nvGraphicFramePr>
        <p:xfrm>
          <a:off x="6893299" y="907440"/>
          <a:ext cx="136366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00100" imgH="431800" progId="Equation.3">
                  <p:embed/>
                </p:oleObj>
              </mc:Choice>
              <mc:Fallback>
                <p:oleObj r:id="rId2" imgW="800100" imgH="431800" progId="Equation.3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666A952A-D62C-4DFB-9233-BD2B12BFC1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3299" y="907440"/>
                        <a:ext cx="1363662" cy="735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76A94AA0-1908-4381-8C7A-339E41C57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32325" y="279792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/>
              <p:nvPr/>
            </p:nvSpPr>
            <p:spPr>
              <a:xfrm>
                <a:off x="723900" y="782086"/>
                <a:ext cx="10744200" cy="4588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− 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expressão numérica indicada é: </a:t>
                </a:r>
                <a:endParaRPr lang="pt-PT" sz="3200" i="1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E161DB42-2D60-44A6-93A9-39250FEE91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782086"/>
                <a:ext cx="10744200" cy="4588820"/>
              </a:xfrm>
              <a:prstGeom prst="rect">
                <a:avLst/>
              </a:prstGeom>
              <a:blipFill>
                <a:blip r:embed="rId2"/>
                <a:stretch>
                  <a:fillRect l="-908" b="-3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9C74606F-5FFC-4E9F-BF9E-1AD6A53E7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4" y="573852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4705292-7D23-48BC-A539-36E00042E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401025"/>
              </p:ext>
            </p:extLst>
          </p:nvPr>
        </p:nvGraphicFramePr>
        <p:xfrm>
          <a:off x="1698667" y="1914252"/>
          <a:ext cx="8794666" cy="351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4666">
                  <a:extLst>
                    <a:ext uri="{9D8B030D-6E8A-4147-A177-3AD203B41FA5}">
                      <a16:colId xmlns:a16="http://schemas.microsoft.com/office/drawing/2014/main" val="1132727259"/>
                    </a:ext>
                  </a:extLst>
                </a:gridCol>
              </a:tblGrid>
              <a:tr h="270996">
                <a:tc>
                  <a:txBody>
                    <a:bodyPr/>
                    <a:lstStyle/>
                    <a:p>
                      <a:pPr algn="l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Objetivo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76506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 marL="179388" lvl="0" indent="-179388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PT" sz="1400" dirty="0">
                          <a:effectLst/>
                        </a:rPr>
                        <a:t>Consolidar</a:t>
                      </a:r>
                      <a:r>
                        <a:rPr lang="pt-PT" sz="1400" baseline="0" dirty="0">
                          <a:effectLst/>
                        </a:rPr>
                        <a:t> as aprendizagens relativas aos conteúdos dos números racionais não negativos.</a:t>
                      </a:r>
                      <a:endParaRPr lang="pt-PT" sz="14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201327"/>
                  </a:ext>
                </a:extLst>
              </a:tr>
              <a:tr h="35640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pt-PT" sz="1400" b="1" dirty="0">
                          <a:effectLst/>
                        </a:rPr>
                        <a:t>Instruções</a:t>
                      </a:r>
                      <a:endParaRPr lang="pt-PT" sz="1400" b="1" strike="sngStrike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48469"/>
                  </a:ext>
                </a:extLst>
              </a:tr>
              <a:tr h="313788">
                <a:tc>
                  <a:txBody>
                    <a:bodyPr/>
                    <a:lstStyle/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mprima as cartas (cada diapositivo representa uma carta) do tamanho que considerar mais adequado;</a:t>
                      </a:r>
                    </a:p>
                    <a:p>
                      <a:pPr marL="171450" lvl="0" indent="-171450" algn="l" defTabSz="31650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Forme um percurso com as cartas.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644746"/>
                  </a:ext>
                </a:extLst>
              </a:tr>
              <a:tr h="265366">
                <a:tc>
                  <a:txBody>
                    <a:bodyPr/>
                    <a:lstStyle/>
                    <a:p>
                      <a:pPr algn="l"/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Sugestões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54283"/>
                  </a:ext>
                </a:extLst>
              </a:tr>
              <a:tr h="274778">
                <a:tc>
                  <a:txBody>
                    <a:bodyPr/>
                    <a:lstStyle/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cartas podem ser impressas em formato A4 e colocadas no chão, sendo os jogadores os respetivos marcadores.</a:t>
                      </a:r>
                    </a:p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jogo também pode ser jogado com todos os alunos da turma. Para tal, a turma divide-se em quatro equipas, sendo um dos alunos o marcador da respetiva equipa.</a:t>
                      </a:r>
                    </a:p>
                    <a:p>
                      <a:pPr marL="171450" marR="0" lvl="0" indent="-171450" algn="l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 alunos podem jogar ainda de forma autónoma, </a:t>
                      </a:r>
                      <a:r>
                        <a:rPr lang="pt-PT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utilizando a folha com a chave de respostas, fazendo circular os cartões entre a turma. No final faz-se a correção do jogo em que cada aluno vai ao quadro da sala afixar um cartão do jogo, escrevendo nele, com marcador, a letra da opção correta </a:t>
                      </a:r>
                      <a:r>
                        <a:rPr lang="pt-PT" sz="1400" b="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retângulo </a:t>
                      </a:r>
                      <a:r>
                        <a:rPr lang="pt-PT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branco que se encontra no canto inferior direito. </a:t>
                      </a:r>
                      <a:endParaRPr lang="pt-PT" sz="1400" b="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971104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9355E155-82C3-4B4B-9B59-E615C1A7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82" y="5768753"/>
            <a:ext cx="1167521" cy="67477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CC7A974-E3A7-4C52-A097-F63411E48E15}"/>
              </a:ext>
            </a:extLst>
          </p:cNvPr>
          <p:cNvSpPr txBox="1"/>
          <p:nvPr/>
        </p:nvSpPr>
        <p:spPr>
          <a:xfrm>
            <a:off x="4347518" y="963457"/>
            <a:ext cx="349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Docentes</a:t>
            </a:r>
          </a:p>
        </p:txBody>
      </p:sp>
    </p:spTree>
    <p:extLst>
      <p:ext uri="{BB962C8B-B14F-4D97-AF65-F5344CB8AC3E}">
        <p14:creationId xmlns:p14="http://schemas.microsoft.com/office/powerpoint/2010/main" val="10993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468611" y="380843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659429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25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/>
              <p:nvPr/>
            </p:nvSpPr>
            <p:spPr>
              <a:xfrm>
                <a:off x="657081" y="843338"/>
                <a:ext cx="10983686" cy="4825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t-PT" sz="24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sz="2400" dirty="0"/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O valor da expressão numérica indicada é: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" action="ppaction://noaction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D24D927-6AF0-4931-B47D-FBFC97618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81" y="843338"/>
                <a:ext cx="10983686" cy="4825680"/>
              </a:xfrm>
              <a:prstGeom prst="rect">
                <a:avLst/>
              </a:prstGeom>
              <a:blipFill>
                <a:blip r:embed="rId2"/>
                <a:stretch>
                  <a:fillRect l="-888" b="-2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FB4D162B-3B7D-48C8-812D-C75BB68E7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1" y="5816727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30" y="902345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3045177" y="1679793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695098" y="256295"/>
            <a:ext cx="1073714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8326410">
            <a:off x="472780" y="1010920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4006249">
            <a:off x="10061285" y="4038407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6552" r="50293" b="9092"/>
          <a:stretch/>
        </p:blipFill>
        <p:spPr>
          <a:xfrm rot="10956741">
            <a:off x="3008490" y="1436396"/>
            <a:ext cx="626655" cy="1205598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4" name="Imagem 23" descr="Uma imagem com desenho&#10;&#10;Descrição gerada automaticamente">
            <a:extLst>
              <a:ext uri="{FF2B5EF4-FFF2-40B4-BE49-F238E27FC236}">
                <a16:creationId xmlns:a16="http://schemas.microsoft.com/office/drawing/2014/main" id="{64232A37-EAB2-4FF3-A8D6-5BE9FCE11D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12646448">
            <a:off x="547364" y="872593"/>
            <a:ext cx="1466190" cy="1342455"/>
          </a:xfrm>
          <a:prstGeom prst="rect">
            <a:avLst/>
          </a:prstGeom>
        </p:spPr>
      </p:pic>
      <p:pic>
        <p:nvPicPr>
          <p:cNvPr id="27" name="Imagem 26" descr="Uma imagem com desenho&#10;&#10;Descrição gerada automaticamente">
            <a:extLst>
              <a:ext uri="{FF2B5EF4-FFF2-40B4-BE49-F238E27FC236}">
                <a16:creationId xmlns:a16="http://schemas.microsoft.com/office/drawing/2014/main" id="{6CF4DA0E-DA92-49C1-8592-8377F1432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171248">
            <a:off x="10361107" y="4043318"/>
            <a:ext cx="1073714" cy="128958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F4D54F-D841-4E9D-BE1C-EDE8A04279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7994">
            <a:off x="2934379" y="3244533"/>
            <a:ext cx="608598" cy="122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Uma imagem com relógio, grande, verde&#10;&#10;Descrição gerada automaticamente">
            <a:extLst>
              <a:ext uri="{FF2B5EF4-FFF2-40B4-BE49-F238E27FC236}">
                <a16:creationId xmlns:a16="http://schemas.microsoft.com/office/drawing/2014/main" id="{5635CE45-063D-4F7C-8604-BDE968ED74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66" y="4645232"/>
            <a:ext cx="1710145" cy="17101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CE3A63E-DEBA-4905-B105-25B3F6A71A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3913" y="4521560"/>
            <a:ext cx="546423" cy="107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6310E6A-339D-4792-8DE4-E6DA8127E11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49038" y1="8411" x2="49038" y2="8411"/>
                        <a14:backgroundMark x1="49038" y1="8411" x2="49038" y2="8411"/>
                        <a14:backgroundMark x1="48077" y1="7477" x2="48077" y2="7477"/>
                        <a14:backgroundMark x1="48077" y1="7477" x2="48077" y2="7477"/>
                        <a14:backgroundMark x1="4808" y1="49533" x2="4808" y2="49533"/>
                        <a14:backgroundMark x1="9615" y1="52336" x2="9615" y2="52336"/>
                        <a14:backgroundMark x1="9615" y1="53271" x2="8654" y2="42056"/>
                        <a14:backgroundMark x1="8654" y1="39252" x2="8654" y2="39252"/>
                        <a14:backgroundMark x1="10577" y1="37383" x2="10577" y2="37383"/>
                      </a14:backgroundRemoval>
                    </a14:imgEffect>
                  </a14:imgLayer>
                </a14:imgProps>
              </a:ext>
            </a:extLst>
          </a:blip>
          <a:srcRect l="-43261" t="48316" r="28090" b="-5249"/>
          <a:stretch/>
        </p:blipFill>
        <p:spPr>
          <a:xfrm rot="4754081">
            <a:off x="9657276" y="3885427"/>
            <a:ext cx="1262711" cy="6721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27238EC-5783-4EFD-A950-4CB512DD68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22741" y="2641108"/>
            <a:ext cx="605736" cy="111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ângulo 29">
            <a:extLst>
              <a:ext uri="{FF2B5EF4-FFF2-40B4-BE49-F238E27FC236}">
                <a16:creationId xmlns:a16="http://schemas.microsoft.com/office/drawing/2014/main" id="{2987DADC-E3CA-44A7-AFAB-A759D5DC50E6}"/>
              </a:ext>
            </a:extLst>
          </p:cNvPr>
          <p:cNvSpPr/>
          <p:nvPr/>
        </p:nvSpPr>
        <p:spPr>
          <a:xfrm>
            <a:off x="535247" y="383060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26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2A5C4E8-560E-4724-8828-088A81704AA5}"/>
              </a:ext>
            </a:extLst>
          </p:cNvPr>
          <p:cNvSpPr/>
          <p:nvPr/>
        </p:nvSpPr>
        <p:spPr>
          <a:xfrm>
            <a:off x="1280459" y="517087"/>
            <a:ext cx="9787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Abadi" panose="020B0604020104020204" pitchFamily="34" charset="0"/>
              </a:rPr>
              <a:t>Escolhe um dos números desta carta e representa-o graficamente ou na reta numérica.</a:t>
            </a:r>
          </a:p>
        </p:txBody>
      </p:sp>
    </p:spTree>
    <p:extLst>
      <p:ext uri="{BB962C8B-B14F-4D97-AF65-F5344CB8AC3E}">
        <p14:creationId xmlns:p14="http://schemas.microsoft.com/office/powerpoint/2010/main" val="15059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67078" y="969648"/>
            <a:ext cx="284595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0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FIM</a:t>
            </a:r>
            <a:r>
              <a:rPr lang="pt-PT" sz="9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Imagem 8" descr="Uma imagem com ecrã, relógio&#10;&#10;Descrição gerada automaticamente">
            <a:extLst>
              <a:ext uri="{FF2B5EF4-FFF2-40B4-BE49-F238E27FC236}">
                <a16:creationId xmlns:a16="http://schemas.microsoft.com/office/drawing/2014/main" id="{A42A5401-E78C-4675-8BE7-B408FEAB6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4" r="72578"/>
          <a:stretch/>
        </p:blipFill>
        <p:spPr>
          <a:xfrm>
            <a:off x="5992331" y="800651"/>
            <a:ext cx="2829890" cy="5028963"/>
          </a:xfrm>
          <a:prstGeom prst="rect">
            <a:avLst/>
          </a:prstGeom>
        </p:spPr>
      </p:pic>
      <p:pic>
        <p:nvPicPr>
          <p:cNvPr id="3" name="Imagem 2" descr="Uma imagem com desenho&#10;&#10;Descrição gerada automaticamente">
            <a:extLst>
              <a:ext uri="{FF2B5EF4-FFF2-40B4-BE49-F238E27FC236}">
                <a16:creationId xmlns:a16="http://schemas.microsoft.com/office/drawing/2014/main" id="{4155AEF4-C8EC-497E-AFED-3DAA35984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2" b="98718" l="3721" r="95814">
                        <a14:foregroundMark x1="37674" y1="17521" x2="37674" y2="17521"/>
                        <a14:foregroundMark x1="46977" y1="14530" x2="46977" y2="14530"/>
                        <a14:foregroundMark x1="46977" y1="14530" x2="46977" y2="14530"/>
                        <a14:foregroundMark x1="11163" y1="39316" x2="11163" y2="39316"/>
                        <a14:foregroundMark x1="13953" y1="39316" x2="13953" y2="39316"/>
                        <a14:foregroundMark x1="16744" y1="37607" x2="16744" y2="37607"/>
                        <a14:foregroundMark x1="20000" y1="34615" x2="20000" y2="34615"/>
                        <a14:foregroundMark x1="19070" y1="35897" x2="19070" y2="35897"/>
                        <a14:foregroundMark x1="13023" y1="37179" x2="13488" y2="38034"/>
                        <a14:foregroundMark x1="12093" y1="34615" x2="12558" y2="36752"/>
                        <a14:foregroundMark x1="13488" y1="37179" x2="14884" y2="37607"/>
                        <a14:foregroundMark x1="7907" y1="40598" x2="5116" y2="37607"/>
                        <a14:foregroundMark x1="13023" y1="37607" x2="15349" y2="33761"/>
                        <a14:foregroundMark x1="83256" y1="54274" x2="85581" y2="50855"/>
                        <a14:foregroundMark x1="86047" y1="52137" x2="82326" y2="57692"/>
                        <a14:foregroundMark x1="86977" y1="52564" x2="89767" y2="63675"/>
                        <a14:foregroundMark x1="89767" y1="53419" x2="96279" y2="60684"/>
                        <a14:foregroundMark x1="92093" y1="52991" x2="96279" y2="54274"/>
                        <a14:foregroundMark x1="38140" y1="13675" x2="38140" y2="13675"/>
                        <a14:foregroundMark x1="14419" y1="30769" x2="14884" y2="30342"/>
                        <a14:foregroundMark x1="8372" y1="33761" x2="11628" y2="35470"/>
                        <a14:foregroundMark x1="11628" y1="33333" x2="11628" y2="33333"/>
                        <a14:foregroundMark x1="4651" y1="41026" x2="9302" y2="40598"/>
                        <a14:backgroundMark x1="28837" y1="99145" x2="53023" y2="99145"/>
                        <a14:backgroundMark x1="53023" y1="99145" x2="84186" y2="99145"/>
                        <a14:backgroundMark x1="84186" y1="99145" x2="33953" y2="98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79" y="1971210"/>
            <a:ext cx="2630307" cy="268784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C30029-7126-4960-A378-521DB0B843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15" y="56736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310322"/>
            <a:ext cx="9144000" cy="2387600"/>
          </a:xfrm>
        </p:spPr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233530" y="488653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Chave</a:t>
            </a:r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de Respostas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96733"/>
              </p:ext>
            </p:extLst>
          </p:nvPr>
        </p:nvGraphicFramePr>
        <p:xfrm>
          <a:off x="1350103" y="1350416"/>
          <a:ext cx="8852676" cy="459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434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1983331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00567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5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856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178047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358068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i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53075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4" y="577533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34340"/>
            <a:ext cx="1090484" cy="735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257" y="5972921"/>
            <a:ext cx="942777" cy="5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5ADECC-4BA7-4CFB-A937-931FF7A7A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79" t="30570" r="27007" b="11543"/>
          <a:stretch/>
        </p:blipFill>
        <p:spPr>
          <a:xfrm rot="16200000">
            <a:off x="2992229" y="-2108174"/>
            <a:ext cx="6071019" cy="110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8E13BFE-4F21-4FA3-ADA9-1985BBA28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4" t="15678" r="24900" b="12470"/>
          <a:stretch/>
        </p:blipFill>
        <p:spPr>
          <a:xfrm rot="16200000">
            <a:off x="3012185" y="-2102383"/>
            <a:ext cx="6010983" cy="111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lha de Discurso: Retângulo com Cantos Arredondados 3">
            <a:extLst>
              <a:ext uri="{FF2B5EF4-FFF2-40B4-BE49-F238E27FC236}">
                <a16:creationId xmlns:a16="http://schemas.microsoft.com/office/drawing/2014/main" id="{89089BE5-B9CE-40BF-9474-AE1318955D52}"/>
              </a:ext>
            </a:extLst>
          </p:cNvPr>
          <p:cNvSpPr/>
          <p:nvPr/>
        </p:nvSpPr>
        <p:spPr>
          <a:xfrm>
            <a:off x="1425604" y="786985"/>
            <a:ext cx="9419780" cy="4234720"/>
          </a:xfrm>
          <a:prstGeom prst="wedgeRoundRectCallout">
            <a:avLst>
              <a:gd name="adj1" fmla="val 34912"/>
              <a:gd name="adj2" fmla="val 60115"/>
              <a:gd name="adj3" fmla="val 16667"/>
            </a:avLst>
          </a:prstGeom>
          <a:solidFill>
            <a:schemeClr val="bg1"/>
          </a:solidFill>
          <a:ln w="3175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PT" sz="2800" b="1" dirty="0">
                <a:solidFill>
                  <a:srgbClr val="101036"/>
                </a:solidFill>
                <a:latin typeface="Ink Free" panose="03080402000500000000" pitchFamily="66" charset="0"/>
                <a:ea typeface="HelloEsliScript" panose="03000603000000000000" pitchFamily="66" charset="0"/>
              </a:rPr>
              <a:t>O que é que eu aprendi com esta atividade?</a:t>
            </a:r>
          </a:p>
          <a:p>
            <a:pPr algn="r"/>
            <a:endParaRPr lang="pt-PT" sz="1200" b="1" dirty="0">
              <a:solidFill>
                <a:srgbClr val="101036"/>
              </a:solidFill>
              <a:latin typeface="Ink Free" panose="03080402000500000000" pitchFamily="66" charset="0"/>
              <a:ea typeface="HelloEsliScript" panose="03000603000000000000" pitchFamily="66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73C71F5-95B0-423C-A8A2-B4F6651C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951" y="5396709"/>
            <a:ext cx="982840" cy="1040136"/>
          </a:xfrm>
          <a:prstGeom prst="rect">
            <a:avLst/>
          </a:prstGeom>
        </p:spPr>
      </p:pic>
      <p:pic>
        <p:nvPicPr>
          <p:cNvPr id="14" name="Imagem 13" descr="Uma imagem com sala&#10;&#10;Descrição gerada automaticamente">
            <a:extLst>
              <a:ext uri="{FF2B5EF4-FFF2-40B4-BE49-F238E27FC236}">
                <a16:creationId xmlns:a16="http://schemas.microsoft.com/office/drawing/2014/main" id="{815213F0-BAA5-41CF-BA5C-6723CE643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41" y="5208011"/>
            <a:ext cx="1453964" cy="122883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7A5ABE-B607-4E64-BDBA-F18DA202B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tângulo 11">
            <a:extLst>
              <a:ext uri="{FF2B5EF4-FFF2-40B4-BE49-F238E27FC236}">
                <a16:creationId xmlns:a16="http://schemas.microsoft.com/office/drawing/2014/main" id="{BCF87D02-0628-400F-A46F-45BAAD16578F}"/>
              </a:ext>
            </a:extLst>
          </p:cNvPr>
          <p:cNvSpPr/>
          <p:nvPr/>
        </p:nvSpPr>
        <p:spPr>
          <a:xfrm>
            <a:off x="3233531" y="435880"/>
            <a:ext cx="57249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Ficha de Registo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81680"/>
              </p:ext>
            </p:extLst>
          </p:nvPr>
        </p:nvGraphicFramePr>
        <p:xfrm>
          <a:off x="1247052" y="1398794"/>
          <a:ext cx="9304643" cy="4497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137">
                  <a:extLst>
                    <a:ext uri="{9D8B030D-6E8A-4147-A177-3AD203B41FA5}">
                      <a16:colId xmlns:a16="http://schemas.microsoft.com/office/drawing/2014/main" val="3151207934"/>
                    </a:ext>
                  </a:extLst>
                </a:gridCol>
                <a:gridCol w="2026397">
                  <a:extLst>
                    <a:ext uri="{9D8B030D-6E8A-4147-A177-3AD203B41FA5}">
                      <a16:colId xmlns:a16="http://schemas.microsoft.com/office/drawing/2014/main" val="343210979"/>
                    </a:ext>
                  </a:extLst>
                </a:gridCol>
                <a:gridCol w="1124465">
                  <a:extLst>
                    <a:ext uri="{9D8B030D-6E8A-4147-A177-3AD203B41FA5}">
                      <a16:colId xmlns:a16="http://schemas.microsoft.com/office/drawing/2014/main" val="3676020451"/>
                    </a:ext>
                  </a:extLst>
                </a:gridCol>
                <a:gridCol w="1895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833">
                  <a:extLst>
                    <a:ext uri="{9D8B030D-6E8A-4147-A177-3AD203B41FA5}">
                      <a16:colId xmlns:a16="http://schemas.microsoft.com/office/drawing/2014/main" val="3566802624"/>
                    </a:ext>
                  </a:extLst>
                </a:gridCol>
                <a:gridCol w="2485081">
                  <a:extLst>
                    <a:ext uri="{9D8B030D-6E8A-4147-A177-3AD203B41FA5}">
                      <a16:colId xmlns:a16="http://schemas.microsoft.com/office/drawing/2014/main" val="3763968656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Carta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Resposta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34496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96214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02303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28197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393648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2333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50969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19118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63"/>
                  </a:ext>
                </a:extLst>
              </a:tr>
              <a:tr h="45272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91091"/>
                  </a:ext>
                </a:extLst>
              </a:tr>
              <a:tr h="433994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165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8999"/>
                  </a:ext>
                </a:extLst>
              </a:tr>
            </a:tbl>
          </a:graphicData>
        </a:graphic>
      </p:graphicFrame>
      <p:pic>
        <p:nvPicPr>
          <p:cNvPr id="9" name="Imagem 8" descr="Descrição: simbolocompletoctex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4" y="671187"/>
            <a:ext cx="3070860" cy="43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22" y="410773"/>
            <a:ext cx="1090484" cy="735158"/>
          </a:xfrm>
          <a:prstGeom prst="rect">
            <a:avLst/>
          </a:prstGeom>
          <a:noFill/>
        </p:spPr>
      </p:pic>
      <p:sp>
        <p:nvSpPr>
          <p:cNvPr id="4" name="Rectângulo 3"/>
          <p:cNvSpPr/>
          <p:nvPr/>
        </p:nvSpPr>
        <p:spPr>
          <a:xfrm>
            <a:off x="2753229" y="834671"/>
            <a:ext cx="7323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dirty="0"/>
              <a:t>Nome: _______________________ n.º _____ Data: ___/___/_____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84E938A-3C49-46FF-8E73-7EFC7E6A6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5902343"/>
            <a:ext cx="942777" cy="5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35959" y="4089810"/>
            <a:ext cx="45087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INÍCIO </a:t>
            </a:r>
            <a:endParaRPr lang="pt-PT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Imagem 11" descr="Uma imagem com sentado, relógio&#10;&#10;Descrição gerada automaticamente">
            <a:extLst>
              <a:ext uri="{FF2B5EF4-FFF2-40B4-BE49-F238E27FC236}">
                <a16:creationId xmlns:a16="http://schemas.microsoft.com/office/drawing/2014/main" id="{62DA118C-C1A4-4A67-8431-EA862522F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4341" b="1409"/>
          <a:stretch/>
        </p:blipFill>
        <p:spPr>
          <a:xfrm>
            <a:off x="6373059" y="327182"/>
            <a:ext cx="5275601" cy="595134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CE83CE3-D80C-4263-A3BB-AEB0D190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4" y="5812846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Uma imagem com desenho&#10;&#10;Descrição gerada automaticamente">
            <a:extLst>
              <a:ext uri="{FF2B5EF4-FFF2-40B4-BE49-F238E27FC236}">
                <a16:creationId xmlns:a16="http://schemas.microsoft.com/office/drawing/2014/main" id="{BFD97F4C-47B7-4634-88FC-DD9C38743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30" y="962109"/>
            <a:ext cx="2695476" cy="3668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ângulo 29">
            <a:extLst>
              <a:ext uri="{FF2B5EF4-FFF2-40B4-BE49-F238E27FC236}">
                <a16:creationId xmlns:a16="http://schemas.microsoft.com/office/drawing/2014/main" id="{D91060A8-B6D1-486D-AAC5-FE06A36D7BDB}"/>
              </a:ext>
            </a:extLst>
          </p:cNvPr>
          <p:cNvSpPr/>
          <p:nvPr/>
        </p:nvSpPr>
        <p:spPr>
          <a:xfrm>
            <a:off x="395491" y="36703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FC56B7-5511-468E-9E25-49B452D3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388" y="4718792"/>
            <a:ext cx="1419179" cy="156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m desenho&#10;&#10;Descrição gerada automaticamente">
            <a:extLst>
              <a:ext uri="{FF2B5EF4-FFF2-40B4-BE49-F238E27FC236}">
                <a16:creationId xmlns:a16="http://schemas.microsoft.com/office/drawing/2014/main" id="{3783EE52-EB1B-4B12-B74D-9F132F7F0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48" b="37861" l="69142" r="90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5" t="2746" r="6498" b="58237"/>
          <a:stretch/>
        </p:blipFill>
        <p:spPr>
          <a:xfrm rot="3438356">
            <a:off x="2007144" y="902929"/>
            <a:ext cx="1073714" cy="1289588"/>
          </a:xfrm>
          <a:prstGeom prst="rect">
            <a:avLst/>
          </a:prstGeom>
        </p:spPr>
      </p:pic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6B918039-A01B-478A-ACE5-A3B64CD15C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29" b="88219" l="69587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34" t="42443" r="2032" b="6694"/>
          <a:stretch/>
        </p:blipFill>
        <p:spPr>
          <a:xfrm>
            <a:off x="10695098" y="256295"/>
            <a:ext cx="1073714" cy="1442973"/>
          </a:xfrm>
          <a:prstGeom prst="rect">
            <a:avLst/>
          </a:prstGeom>
        </p:spPr>
      </p:pic>
      <p:pic>
        <p:nvPicPr>
          <p:cNvPr id="19" name="Imagem 18" descr="Uma imagem com desenho&#10;&#10;Descrição gerada automaticamente">
            <a:extLst>
              <a:ext uri="{FF2B5EF4-FFF2-40B4-BE49-F238E27FC236}">
                <a16:creationId xmlns:a16="http://schemas.microsoft.com/office/drawing/2014/main" id="{4FB65E6E-B57B-4AA7-9379-6C99009847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5" r="31549" b="1559"/>
          <a:stretch/>
        </p:blipFill>
        <p:spPr>
          <a:xfrm rot="11039694">
            <a:off x="10522366" y="2960504"/>
            <a:ext cx="1419179" cy="1563026"/>
          </a:xfrm>
          <a:prstGeom prst="rect">
            <a:avLst/>
          </a:prstGeom>
          <a:noFill/>
        </p:spPr>
      </p:pic>
      <p:pic>
        <p:nvPicPr>
          <p:cNvPr id="20" name="Imagem 19" descr="Uma imagem com desenho&#10;&#10;Descrição gerada automaticamente">
            <a:extLst>
              <a:ext uri="{FF2B5EF4-FFF2-40B4-BE49-F238E27FC236}">
                <a16:creationId xmlns:a16="http://schemas.microsoft.com/office/drawing/2014/main" id="{A4F41EA7-DAE1-42BE-8AB7-ACAB9B3D79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55" b="37393" l="37712" r="603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-1" r="36832" b="58452"/>
          <a:stretch/>
        </p:blipFill>
        <p:spPr>
          <a:xfrm rot="5400000">
            <a:off x="222457" y="5446384"/>
            <a:ext cx="1195854" cy="1129301"/>
          </a:xfrm>
          <a:prstGeom prst="rect">
            <a:avLst/>
          </a:prstGeom>
        </p:spPr>
      </p:pic>
      <p:pic>
        <p:nvPicPr>
          <p:cNvPr id="21" name="Imagem 20" descr="Uma imagem com desenho&#10;&#10;Descrição gerada automaticamente">
            <a:extLst>
              <a:ext uri="{FF2B5EF4-FFF2-40B4-BE49-F238E27FC236}">
                <a16:creationId xmlns:a16="http://schemas.microsoft.com/office/drawing/2014/main" id="{C67F9810-647F-44AF-8D68-89146029F2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337" b="89581" l="5789" r="32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t="46556" r="64002" b="5638"/>
          <a:stretch/>
        </p:blipFill>
        <p:spPr>
          <a:xfrm rot="9539124">
            <a:off x="1834413" y="778716"/>
            <a:ext cx="1419179" cy="1299411"/>
          </a:xfrm>
          <a:prstGeom prst="rect">
            <a:avLst/>
          </a:prstGeom>
        </p:spPr>
      </p:pic>
      <p:pic>
        <p:nvPicPr>
          <p:cNvPr id="22" name="Imagem 21" descr="Uma imagem com desenho&#10;&#10;Descrição gerada automaticamente">
            <a:extLst>
              <a:ext uri="{FF2B5EF4-FFF2-40B4-BE49-F238E27FC236}">
                <a16:creationId xmlns:a16="http://schemas.microsoft.com/office/drawing/2014/main" id="{A4769CB7-236E-4FAD-90E4-17527BF041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0" t="43053" r="35844" b="7735"/>
          <a:stretch/>
        </p:blipFill>
        <p:spPr>
          <a:xfrm rot="16384103">
            <a:off x="8549227" y="5483674"/>
            <a:ext cx="659799" cy="1427125"/>
          </a:xfrm>
          <a:prstGeom prst="rect">
            <a:avLst/>
          </a:prstGeom>
        </p:spPr>
      </p:pic>
      <p:pic>
        <p:nvPicPr>
          <p:cNvPr id="23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id="{4801A145-1438-418F-BDDF-890E91C9C4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5" b="92690" l="38241" r="65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40934" r="49757" b="9092"/>
          <a:stretch/>
        </p:blipFill>
        <p:spPr>
          <a:xfrm rot="10956741">
            <a:off x="1953097" y="1160194"/>
            <a:ext cx="649338" cy="1358282"/>
          </a:xfrm>
          <a:prstGeom prst="rect">
            <a:avLst/>
          </a:prstGeom>
        </p:spPr>
      </p:pic>
      <p:pic>
        <p:nvPicPr>
          <p:cNvPr id="11" name="Imagem 10" descr="Uma imagem com texto, mapa&#10;&#10;Descrição gerada automaticamente">
            <a:extLst>
              <a:ext uri="{FF2B5EF4-FFF2-40B4-BE49-F238E27FC236}">
                <a16:creationId xmlns:a16="http://schemas.microsoft.com/office/drawing/2014/main" id="{F15FEEA4-54E1-4058-9C71-B5A33407EF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22" y="2347812"/>
            <a:ext cx="2314346" cy="2169887"/>
          </a:xfrm>
          <a:prstGeom prst="rect">
            <a:avLst/>
          </a:prstGeom>
        </p:spPr>
      </p:pic>
      <p:pic>
        <p:nvPicPr>
          <p:cNvPr id="16" name="Imagem 15" descr="Uma imagem com texto&#10;&#10;Descrição gerada automaticamente">
            <a:extLst>
              <a:ext uri="{FF2B5EF4-FFF2-40B4-BE49-F238E27FC236}">
                <a16:creationId xmlns:a16="http://schemas.microsoft.com/office/drawing/2014/main" id="{1DF367E8-BFD9-41C7-B95B-09D4FD809D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41" y="991362"/>
            <a:ext cx="2034422" cy="2448605"/>
          </a:xfrm>
          <a:prstGeom prst="rect">
            <a:avLst/>
          </a:prstGeom>
        </p:spPr>
      </p:pic>
      <p:pic>
        <p:nvPicPr>
          <p:cNvPr id="25" name="Imagem 24" descr="Uma imagem com objeto, relva, pequeno, muitos&#10;&#10;Descrição gerada automaticamente">
            <a:extLst>
              <a:ext uri="{FF2B5EF4-FFF2-40B4-BE49-F238E27FC236}">
                <a16:creationId xmlns:a16="http://schemas.microsoft.com/office/drawing/2014/main" id="{F524E720-661C-4266-A1A8-1581F215513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7700" b="-2437"/>
          <a:stretch/>
        </p:blipFill>
        <p:spPr>
          <a:xfrm rot="700340">
            <a:off x="2024302" y="3339765"/>
            <a:ext cx="654222" cy="160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A953800-28E5-46BD-914B-F06E67C23E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910" y="2292130"/>
            <a:ext cx="530152" cy="113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65A1AE1-8AF7-42E8-A976-F24622F613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430671">
            <a:off x="3358315" y="2286146"/>
            <a:ext cx="458823" cy="104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CCAA164-4947-4F28-9734-3E49A02EE371}"/>
              </a:ext>
            </a:extLst>
          </p:cNvPr>
          <p:cNvSpPr/>
          <p:nvPr/>
        </p:nvSpPr>
        <p:spPr>
          <a:xfrm>
            <a:off x="1104986" y="532220"/>
            <a:ext cx="9787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>
                <a:latin typeface="Abadi" panose="020B0604020104020204" pitchFamily="34" charset="0"/>
              </a:rPr>
              <a:t>Escolhe um dos números desta carta e representa-o graficamente ou na reta numérica.</a:t>
            </a:r>
          </a:p>
        </p:txBody>
      </p:sp>
    </p:spTree>
    <p:extLst>
      <p:ext uri="{BB962C8B-B14F-4D97-AF65-F5344CB8AC3E}">
        <p14:creationId xmlns:p14="http://schemas.microsoft.com/office/powerpoint/2010/main" val="41051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95491" y="367038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2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966502" y="582064"/>
                <a:ext cx="9326761" cy="5343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Observa a imagem da pizza com atenção! 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Considerando que foi dividida em partes iguais.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Qual é a fração que representa os pedaços consumidos?</a:t>
                </a: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9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02" y="582064"/>
                <a:ext cx="9326761" cy="5343258"/>
              </a:xfrm>
              <a:prstGeom prst="rect">
                <a:avLst/>
              </a:prstGeom>
              <a:blipFill>
                <a:blip r:embed="rId4"/>
                <a:stretch>
                  <a:fillRect l="-1046" t="-912" b="-2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4904969"/>
            <a:ext cx="19748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4D2B55E-54E5-4612-A196-C5F1E73B2781}"/>
              </a:ext>
            </a:extLst>
          </p:cNvPr>
          <p:cNvPicPr/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54" y="582064"/>
            <a:ext cx="3523615" cy="2249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16E9E14-1CA6-489B-9EE3-4A30AB750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19" y="58757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/>
              <p:nvPr/>
            </p:nvSpPr>
            <p:spPr>
              <a:xfrm>
                <a:off x="989215" y="947650"/>
                <a:ext cx="10268711" cy="5086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latin typeface="Abadi" panose="020B0604020104020204" pitchFamily="34" charset="0"/>
                  </a:rPr>
                  <a:t>Observa o hexágono regular e responde:</a:t>
                </a: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</a:rPr>
                  <a:t>Qual a alternativa que traduz a fração que representa as partes pintadas?</a:t>
                </a:r>
              </a:p>
              <a:p>
                <a:endParaRPr lang="pt-PT" sz="10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3" action="ppaction://hlinksldjump"/>
                  </a:rPr>
                  <a:t>[B]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800" dirty="0">
                  <a:latin typeface="Abadi" panose="020B0604020104020204" pitchFamily="34" charset="0"/>
                </a:endParaRPr>
              </a:p>
              <a:p>
                <a:r>
                  <a:rPr lang="pt-PT" sz="2400" dirty="0">
                    <a:latin typeface="Abadi" panose="020B0604020104020204" pitchFamily="34" charset="0"/>
                    <a:hlinkClick r:id="rId2" action="ppaction://hlinksldjump"/>
                  </a:rPr>
                  <a:t>[D]</a:t>
                </a:r>
                <a:r>
                  <a:rPr lang="pt-PT" sz="2400" dirty="0">
                    <a:latin typeface="Abadi" panose="020B0604020104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2074FD9-1A8F-4959-BB9C-A2316969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15" y="947650"/>
                <a:ext cx="10268711" cy="5086905"/>
              </a:xfrm>
              <a:prstGeom prst="rect">
                <a:avLst/>
              </a:prstGeom>
              <a:blipFill>
                <a:blip r:embed="rId4"/>
                <a:stretch>
                  <a:fillRect l="-890" t="-9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509180" y="593707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3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38E6ED6-0F34-4EEF-A073-087FE8BDF4C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40" y="405995"/>
            <a:ext cx="2897261" cy="2195538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3AF1AB9-7A49-4ADC-9775-A5C9934AA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17" y="5837541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7F609C-E4F2-4E64-B3A2-F56E027A8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4184" y="4989576"/>
            <a:ext cx="1963743" cy="1185353"/>
          </a:xfrm>
          <a:ln>
            <a:solidFill>
              <a:srgbClr val="FFC000"/>
            </a:solidFill>
          </a:ln>
        </p:spPr>
        <p:txBody>
          <a:bodyPr anchor="ctr">
            <a:normAutofit/>
          </a:bodyPr>
          <a:lstStyle/>
          <a:p>
            <a:pPr algn="l"/>
            <a:endParaRPr lang="pt-PT" sz="1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ângulo 29">
            <a:extLst>
              <a:ext uri="{FF2B5EF4-FFF2-40B4-BE49-F238E27FC236}">
                <a16:creationId xmlns:a16="http://schemas.microsoft.com/office/drawing/2014/main" id="{FC76C33C-A6AD-40AB-9E24-13C6265C4FF4}"/>
              </a:ext>
            </a:extLst>
          </p:cNvPr>
          <p:cNvSpPr/>
          <p:nvPr/>
        </p:nvSpPr>
        <p:spPr>
          <a:xfrm>
            <a:off x="342207" y="438439"/>
            <a:ext cx="849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4E0D9C-DE4D-4E30-8466-2FC9A87F7818}"/>
              </a:ext>
            </a:extLst>
          </p:cNvPr>
          <p:cNvSpPr/>
          <p:nvPr/>
        </p:nvSpPr>
        <p:spPr>
          <a:xfrm>
            <a:off x="6148924" y="5313908"/>
            <a:ext cx="1495922" cy="372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Questão 4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/>
              <p:nvPr/>
            </p:nvSpPr>
            <p:spPr>
              <a:xfrm>
                <a:off x="934073" y="623841"/>
                <a:ext cx="10697481" cy="561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Observa o desenho abaixo e indica qual a fração que representa a parte pintada de azul:</a:t>
                </a: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[A]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[B]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2" action="ppaction://hlinksldjump"/>
                  </a:rPr>
                  <a:t>[C]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10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  <a:hlinkClick r:id="rId3" action="ppaction://hlinksldjump"/>
                  </a:rPr>
                  <a:t>[D]</a:t>
                </a:r>
                <a:r>
                  <a:rPr lang="pt-PT" sz="2400" dirty="0">
                    <a:latin typeface="Abadi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pt-PT" sz="2400" dirty="0">
                  <a:latin typeface="Abadi" panose="020B0604020104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sz="2400" dirty="0">
                  <a:latin typeface="Abadi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BF86D2CF-7ED8-435F-8BBB-78DC495A7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073" y="623841"/>
                <a:ext cx="10697481" cy="5610318"/>
              </a:xfrm>
              <a:prstGeom prst="rect">
                <a:avLst/>
              </a:prstGeom>
              <a:blipFill>
                <a:blip r:embed="rId4"/>
                <a:stretch>
                  <a:fillRect l="-855" t="-869" r="-125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2C3E3811-21C5-40EF-BDB1-62ACFAEF895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31" y="1935781"/>
            <a:ext cx="3749453" cy="2320684"/>
          </a:xfrm>
          <a:prstGeom prst="rect">
            <a:avLst/>
          </a:prstGeom>
          <a:noFill/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6341490-8784-4868-8CDF-DC706F9DB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12" y="5819459"/>
            <a:ext cx="1167521" cy="6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D8EDFFC671343A40FAA0965E718CF" ma:contentTypeVersion="13" ma:contentTypeDescription="Create a new document." ma:contentTypeScope="" ma:versionID="6eb591c536f5caa2b5ae70fd5b3d6ce5">
  <xsd:schema xmlns:xsd="http://www.w3.org/2001/XMLSchema" xmlns:xs="http://www.w3.org/2001/XMLSchema" xmlns:p="http://schemas.microsoft.com/office/2006/metadata/properties" xmlns:ns3="96809f63-ad8d-4ddf-8a9f-c69f35d19cbd" xmlns:ns4="ea3c6de7-9fc2-4bfb-b4ba-879c4d124b45" targetNamespace="http://schemas.microsoft.com/office/2006/metadata/properties" ma:root="true" ma:fieldsID="070aedc9ece2473d2bc034b929320598" ns3:_="" ns4:_="">
    <xsd:import namespace="96809f63-ad8d-4ddf-8a9f-c69f35d19cbd"/>
    <xsd:import namespace="ea3c6de7-9fc2-4bfb-b4ba-879c4d124b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09f63-ad8d-4ddf-8a9f-c69f35d19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c6de7-9fc2-4bfb-b4ba-879c4d124b4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F5D76-50AD-48E2-9DDA-0C8045AAA283}">
  <ds:schemaRefs>
    <ds:schemaRef ds:uri="http://schemas.microsoft.com/office/2006/documentManagement/types"/>
    <ds:schemaRef ds:uri="96809f63-ad8d-4ddf-8a9f-c69f35d19cb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3c6de7-9fc2-4bfb-b4ba-879c4d124b45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0EAB8A-1478-438A-8A0B-BE0CB98BF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809f63-ad8d-4ddf-8a9f-c69f35d19cbd"/>
    <ds:schemaRef ds:uri="ea3c6de7-9fc2-4bfb-b4ba-879c4d124b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C948A8-2D18-478F-9075-4305562412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jogo-de-pista-numeros-racionais-o-jogo-da-cobra-ppt_1592410212765</Template>
  <TotalTime>0</TotalTime>
  <Words>1729</Words>
  <Application>Microsoft Office PowerPoint</Application>
  <PresentationFormat>Ecrã Panorâmico</PresentationFormat>
  <Paragraphs>517</Paragraphs>
  <Slides>36</Slides>
  <Notes>2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47" baseType="lpstr">
      <vt:lpstr>Abadi</vt:lpstr>
      <vt:lpstr>Arial</vt:lpstr>
      <vt:lpstr>Calibri</vt:lpstr>
      <vt:lpstr>Calibri Light</vt:lpstr>
      <vt:lpstr>Cambria Math</vt:lpstr>
      <vt:lpstr>Ink Free</vt:lpstr>
      <vt:lpstr>Symbol</vt:lpstr>
      <vt:lpstr>Times New Roman</vt:lpstr>
      <vt:lpstr>Verdana</vt:lpstr>
      <vt:lpstr>Tema do Office</vt:lpstr>
      <vt:lpstr>Equation.3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 LS. Pato</dc:creator>
  <cp:lastModifiedBy>Sandra Pacheco</cp:lastModifiedBy>
  <cp:revision>82</cp:revision>
  <cp:lastPrinted>2020-02-11T16:02:34Z</cp:lastPrinted>
  <dcterms:created xsi:type="dcterms:W3CDTF">2020-10-15T12:32:05Z</dcterms:created>
  <dcterms:modified xsi:type="dcterms:W3CDTF">2021-01-08T12:18:16Z</dcterms:modified>
  <cp:category>Jogo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0x01010070ED8EDFFC671343A40FAA0965E718CF</vt:lpwstr>
  </property>
</Properties>
</file>