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1"/>
  </p:notesMasterIdLst>
  <p:sldIdLst>
    <p:sldId id="298" r:id="rId5"/>
    <p:sldId id="411" r:id="rId6"/>
    <p:sldId id="410" r:id="rId7"/>
    <p:sldId id="300" r:id="rId8"/>
    <p:sldId id="256" r:id="rId9"/>
    <p:sldId id="302" r:id="rId10"/>
    <p:sldId id="294" r:id="rId11"/>
    <p:sldId id="257" r:id="rId12"/>
    <p:sldId id="258" r:id="rId13"/>
    <p:sldId id="259" r:id="rId14"/>
    <p:sldId id="260" r:id="rId15"/>
    <p:sldId id="266" r:id="rId16"/>
    <p:sldId id="267" r:id="rId17"/>
    <p:sldId id="301" r:id="rId18"/>
    <p:sldId id="261" r:id="rId19"/>
    <p:sldId id="264" r:id="rId20"/>
    <p:sldId id="265" r:id="rId21"/>
    <p:sldId id="270" r:id="rId22"/>
    <p:sldId id="269" r:id="rId23"/>
    <p:sldId id="275" r:id="rId24"/>
    <p:sldId id="271" r:id="rId25"/>
    <p:sldId id="272" r:id="rId26"/>
    <p:sldId id="273" r:id="rId27"/>
    <p:sldId id="274" r:id="rId28"/>
    <p:sldId id="303" r:id="rId29"/>
    <p:sldId id="262" r:id="rId30"/>
    <p:sldId id="268" r:id="rId31"/>
    <p:sldId id="276" r:id="rId32"/>
    <p:sldId id="277" r:id="rId33"/>
    <p:sldId id="278" r:id="rId34"/>
    <p:sldId id="304" r:id="rId35"/>
    <p:sldId id="286" r:id="rId36"/>
    <p:sldId id="297" r:id="rId37"/>
    <p:sldId id="409" r:id="rId38"/>
    <p:sldId id="408" r:id="rId39"/>
    <p:sldId id="405" r:id="rId40"/>
  </p:sldIdLst>
  <p:sldSz cx="12192000" cy="6858000"/>
  <p:notesSz cx="6808788" cy="9940925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C4FF"/>
    <a:srgbClr val="FF3300"/>
    <a:srgbClr val="FFEA9B"/>
    <a:srgbClr val="FFF26B"/>
    <a:srgbClr val="EC92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87" autoAdjust="0"/>
    <p:restoredTop sz="94660"/>
  </p:normalViewPr>
  <p:slideViewPr>
    <p:cSldViewPr snapToGrid="0">
      <p:cViewPr varScale="1">
        <p:scale>
          <a:sx n="93" d="100"/>
          <a:sy n="93" d="100"/>
        </p:scale>
        <p:origin x="69" y="34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FBC61B-D550-41AD-87C8-DFD3AEB2F3E7}" type="datetimeFigureOut">
              <a:rPr lang="pt-PT" smtClean="0"/>
              <a:t>08/01/2021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6712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44245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780EEB-6DB3-4832-8699-D471082C235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30433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80EEB-6DB3-4832-8699-D471082C2351}" type="slidenum">
              <a:rPr lang="pt-PT" smtClean="0"/>
              <a:t>32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48095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015420-80B6-4CE3-83AD-0F486E20ED2C}" type="slidenum">
              <a:rPr lang="pt-PT" smtClean="0"/>
              <a:t>35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30686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1599D2-EAB5-46CF-87C2-FEA0B7AC65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21200ED-60B5-42DA-8A75-44776BE749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02A30F8-716C-4980-AA66-754202D1B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4897-3EBB-4547-8CF3-AE38D7B980FA}" type="datetimeFigureOut">
              <a:rPr lang="pt-PT" smtClean="0"/>
              <a:t>08/01/2021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BA46ED3-3524-4223-B9CF-F546C6879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B03446A-1BB2-42A2-B16E-F53E2C4AA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F283-E820-4855-8135-F4118AB0075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5612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BCD13F-5F8A-4627-86A6-3C7136450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2690B1D6-FD97-485D-A96C-69A29CDC89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5F14FD7-3FA0-40FC-85EE-68DE756E7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4897-3EBB-4547-8CF3-AE38D7B980FA}" type="datetimeFigureOut">
              <a:rPr lang="pt-PT" smtClean="0"/>
              <a:t>08/01/2021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57226C3C-DD04-4D83-BF91-82D0A84C5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E293176-84CD-476C-BD12-2917899C9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F283-E820-4855-8135-F4118AB0075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534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8D4D119-F5EB-41CE-9AE5-BEF263A745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72C61722-EB71-4744-BE19-FEAC9E1EAA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0F2A2A4-65B4-4116-83C1-6346314DF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4897-3EBB-4547-8CF3-AE38D7B980FA}" type="datetimeFigureOut">
              <a:rPr lang="pt-PT" smtClean="0"/>
              <a:t>08/01/2021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13AE5F2C-C3A4-4C9C-A93D-928BB63FE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81B2EBB-6351-44EB-854A-C5D5661A7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F283-E820-4855-8135-F4118AB0075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9903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CEA755-EE19-4EF0-9B0D-870EB8EE5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D53B49ED-058D-43A5-B235-390605FEEB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775A9D5-9081-4919-AAC8-A07EA13B7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4897-3EBB-4547-8CF3-AE38D7B980FA}" type="datetimeFigureOut">
              <a:rPr lang="pt-PT" smtClean="0"/>
              <a:t>08/01/2021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99414F4-F9C6-4AC2-A1CA-8D550EB69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C51106E-A0C9-4EC6-8A3A-EF66C50D5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F283-E820-4855-8135-F4118AB0075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2645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272F95-9756-4FD8-B6D7-9030E2F05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EE2247E4-9678-4EAE-ABEE-5D92E8A72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65523E34-4185-491A-B124-A1F8450D7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4897-3EBB-4547-8CF3-AE38D7B980FA}" type="datetimeFigureOut">
              <a:rPr lang="pt-PT" smtClean="0"/>
              <a:t>08/01/2021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B69EF6E-E05E-401F-91A3-1A0356F94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3549204-483C-4EAC-91AD-12C40ACF8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F283-E820-4855-8135-F4118AB0075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2425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3F1BBE-E639-408B-A20E-0EF0484EE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BFF37FC-662F-4B48-974D-F897FAC976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874209EA-4A72-4923-9EFC-DE7BDE9917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BD534C9-FB4A-4AE9-A8CE-9B4375456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4897-3EBB-4547-8CF3-AE38D7B980FA}" type="datetimeFigureOut">
              <a:rPr lang="pt-PT" smtClean="0"/>
              <a:t>08/01/2021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CC4F261F-E84F-4E78-B2AA-730EA3308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0EB63C64-E723-473D-A338-6F56711A3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F283-E820-4855-8135-F4118AB0075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4541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A397B6-12AC-4954-8015-7FBD81554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A6CCC5EE-C58A-4958-AA07-0E4783F0AD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257C89BA-C7BB-46F1-BF3F-9A4B620FBE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C9C90068-D0BA-4F33-8930-0BA706599F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1927F89F-6DCA-4A3C-8E92-1541584C8A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EF041EE4-5AF9-409B-8EDA-67089551A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4897-3EBB-4547-8CF3-AE38D7B980FA}" type="datetimeFigureOut">
              <a:rPr lang="pt-PT" smtClean="0"/>
              <a:t>08/01/2021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8CCDF529-4C3A-4DFF-8E5E-831941589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469E46A4-E3B1-428B-B937-1A36E9426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F283-E820-4855-8135-F4118AB0075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3778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177E45-E175-4EC1-A1B8-11C27F5AF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FF22B7A7-60F8-487D-8FAB-4C221CA09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4897-3EBB-4547-8CF3-AE38D7B980FA}" type="datetimeFigureOut">
              <a:rPr lang="pt-PT" smtClean="0"/>
              <a:t>08/01/2021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B337BA4C-2F02-4C78-8A67-703939893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24C6F729-1CB2-48E9-B916-FDD6F1744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F283-E820-4855-8135-F4118AB0075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8161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A6F90FEE-472E-4A47-9885-950450BD4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4897-3EBB-4547-8CF3-AE38D7B980FA}" type="datetimeFigureOut">
              <a:rPr lang="pt-PT" smtClean="0"/>
              <a:t>08/01/2021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89A5B53A-727C-4099-B2C8-E946336CF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B498639A-488A-40BB-A0D5-22A9FC2F2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F283-E820-4855-8135-F4118AB0075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2105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224293-34D7-44DE-BEB7-1A22DF037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ECE52412-0C72-49BC-98A7-4F8D27B37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EC4D7B37-45D0-46E1-86AA-AA584C33E1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16E4471-3DD2-4B4C-AE6D-9B5766EFC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4897-3EBB-4547-8CF3-AE38D7B980FA}" type="datetimeFigureOut">
              <a:rPr lang="pt-PT" smtClean="0"/>
              <a:t>08/01/2021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CB6FE64-F1B3-4270-8732-820FFD876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2A1D2E56-A500-4EAB-9DDF-03C4ACF5E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F283-E820-4855-8135-F4118AB0075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5596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B25701-4788-4532-AFE9-C97516A81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3F0090A0-8C74-4131-9B92-7C9E4289A3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8341DE57-039A-46F1-AC30-A2EA4AA35C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9CD896B-9A84-45F6-B733-F291F3AB1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4897-3EBB-4547-8CF3-AE38D7B980FA}" type="datetimeFigureOut">
              <a:rPr lang="pt-PT" smtClean="0"/>
              <a:t>08/01/2021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0D05A06-9C87-475A-918A-515C912B5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4F354C9-7854-4FA0-B383-C26CC3491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F283-E820-4855-8135-F4118AB0075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2280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DA775279-1AA0-4CEF-AC50-86DC915E7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38D12119-2135-4258-8168-D781E51F1B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C5DC517-3A6A-428A-A550-CB6305587A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44897-3EBB-4547-8CF3-AE38D7B980FA}" type="datetimeFigureOut">
              <a:rPr lang="pt-PT" smtClean="0"/>
              <a:t>08/01/2021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A1D6096F-967E-4E82-A255-76CB8FA5A6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34CEDC8-1113-45E0-AF70-A7EA1EED3F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AF283-E820-4855-8135-F4118AB0075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31753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gif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image" Target="../media/image12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39.png"/><Relationship Id="rId4" Type="http://schemas.openxmlformats.org/officeDocument/2006/relationships/image" Target="../media/image38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40.png"/><Relationship Id="rId4" Type="http://schemas.openxmlformats.org/officeDocument/2006/relationships/image" Target="../media/image39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44.pn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slide" Target="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12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7" Type="http://schemas.openxmlformats.org/officeDocument/2006/relationships/image" Target="../media/image58.png"/><Relationship Id="rId12" Type="http://schemas.openxmlformats.org/officeDocument/2006/relationships/image" Target="../media/image1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57.png"/><Relationship Id="rId9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microsoft.com/office/2007/relationships/hdphoto" Target="../media/hdphoto6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79.png"/><Relationship Id="rId18" Type="http://schemas.openxmlformats.org/officeDocument/2006/relationships/image" Target="../media/image82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12" Type="http://schemas.openxmlformats.org/officeDocument/2006/relationships/image" Target="../media/image76.png"/><Relationship Id="rId17" Type="http://schemas.microsoft.com/office/2007/relationships/hdphoto" Target="../media/hdphoto8.wdp"/><Relationship Id="rId2" Type="http://schemas.openxmlformats.org/officeDocument/2006/relationships/image" Target="../media/image18.png"/><Relationship Id="rId16" Type="http://schemas.openxmlformats.org/officeDocument/2006/relationships/image" Target="../media/image8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microsoft.com/office/2007/relationships/hdphoto" Target="../media/hdphoto3.wdp"/><Relationship Id="rId5" Type="http://schemas.openxmlformats.org/officeDocument/2006/relationships/image" Target="../media/image21.png"/><Relationship Id="rId15" Type="http://schemas.microsoft.com/office/2007/relationships/hdphoto" Target="../media/hdphoto7.wdp"/><Relationship Id="rId10" Type="http://schemas.openxmlformats.org/officeDocument/2006/relationships/image" Target="../media/image26.png"/><Relationship Id="rId4" Type="http://schemas.microsoft.com/office/2007/relationships/hdphoto" Target="../media/hdphoto2.wdp"/><Relationship Id="rId9" Type="http://schemas.openxmlformats.org/officeDocument/2006/relationships/image" Target="../media/image25.png"/><Relationship Id="rId14" Type="http://schemas.openxmlformats.org/officeDocument/2006/relationships/image" Target="../media/image8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07/relationships/hdphoto" Target="../media/hdphoto9.wdp"/><Relationship Id="rId4" Type="http://schemas.openxmlformats.org/officeDocument/2006/relationships/image" Target="../media/image8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7.jp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12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microsoft.com/office/2007/relationships/hdphoto" Target="../media/hdphoto2.wdp"/><Relationship Id="rId15" Type="http://schemas.openxmlformats.org/officeDocument/2006/relationships/image" Target="../media/image29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Relationship Id="rId1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image" Target="../media/image12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852708" y="169582"/>
            <a:ext cx="648658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8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Jogo de Pista </a:t>
            </a:r>
            <a:endParaRPr lang="pt-PT" sz="8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179957" y="1494474"/>
            <a:ext cx="56889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Números</a:t>
            </a:r>
            <a:r>
              <a:rPr lang="pt-PT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Racionais</a:t>
            </a:r>
          </a:p>
        </p:txBody>
      </p:sp>
      <p:sp>
        <p:nvSpPr>
          <p:cNvPr id="17" name="CaixaDeTexto 16"/>
          <p:cNvSpPr txBox="1"/>
          <p:nvPr/>
        </p:nvSpPr>
        <p:spPr>
          <a:xfrm rot="18660865">
            <a:off x="4508506" y="3473724"/>
            <a:ext cx="2797791" cy="2652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/>
          </a:p>
        </p:txBody>
      </p:sp>
      <p:pic>
        <p:nvPicPr>
          <p:cNvPr id="19" name="Imagem 18" descr="Uma imagem com ecrã, relógio&#10;&#10;Descrição gerada automaticamente">
            <a:extLst>
              <a:ext uri="{FF2B5EF4-FFF2-40B4-BE49-F238E27FC236}">
                <a16:creationId xmlns:a16="http://schemas.microsoft.com/office/drawing/2014/main" id="{972FA032-74EE-4D16-9C3A-C25682803B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04" r="72578"/>
          <a:stretch/>
        </p:blipFill>
        <p:spPr>
          <a:xfrm>
            <a:off x="783305" y="914518"/>
            <a:ext cx="2829890" cy="5028963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26688CB2-47E9-4F3B-895D-FCCC21049E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550" y="636801"/>
            <a:ext cx="844841" cy="811047"/>
          </a:xfrm>
          <a:prstGeom prst="rect">
            <a:avLst/>
          </a:prstGeom>
        </p:spPr>
      </p:pic>
      <p:pic>
        <p:nvPicPr>
          <p:cNvPr id="39" name="Imagem 38">
            <a:extLst>
              <a:ext uri="{FF2B5EF4-FFF2-40B4-BE49-F238E27FC236}">
                <a16:creationId xmlns:a16="http://schemas.microsoft.com/office/drawing/2014/main" id="{38BD01EE-499D-4215-AD1D-6DEE609F5E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9" t="2347" r="6847" b="5863"/>
          <a:stretch/>
        </p:blipFill>
        <p:spPr>
          <a:xfrm>
            <a:off x="3263715" y="2306576"/>
            <a:ext cx="5545775" cy="3748960"/>
          </a:xfrm>
          <a:prstGeom prst="rect">
            <a:avLst/>
          </a:prstGeom>
        </p:spPr>
      </p:pic>
      <p:sp>
        <p:nvSpPr>
          <p:cNvPr id="53" name="Retângulo 52">
            <a:extLst>
              <a:ext uri="{FF2B5EF4-FFF2-40B4-BE49-F238E27FC236}">
                <a16:creationId xmlns:a16="http://schemas.microsoft.com/office/drawing/2014/main" id="{03824179-BE62-4911-8E45-993492B070A6}"/>
              </a:ext>
            </a:extLst>
          </p:cNvPr>
          <p:cNvSpPr/>
          <p:nvPr/>
        </p:nvSpPr>
        <p:spPr>
          <a:xfrm>
            <a:off x="2081032" y="4910141"/>
            <a:ext cx="511008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PT" sz="2400" b="1" dirty="0">
                <a:ln/>
                <a:solidFill>
                  <a:schemeClr val="accent4"/>
                </a:solidFill>
              </a:rPr>
              <a:t> “jogo da cobra”</a:t>
            </a:r>
            <a:endParaRPr lang="pt-PT" sz="2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56" name="Imagem 55" descr="Uma imagem com ecrã, relógio&#10;&#10;Descrição gerada automaticamente">
            <a:extLst>
              <a:ext uri="{FF2B5EF4-FFF2-40B4-BE49-F238E27FC236}">
                <a16:creationId xmlns:a16="http://schemas.microsoft.com/office/drawing/2014/main" id="{56C3AEB4-A79A-467F-B0FB-5C223607CA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0" t="12079" r="22905" b="28425"/>
          <a:stretch/>
        </p:blipFill>
        <p:spPr>
          <a:xfrm>
            <a:off x="5905697" y="5019087"/>
            <a:ext cx="1051246" cy="475382"/>
          </a:xfrm>
          <a:prstGeom prst="rect">
            <a:avLst/>
          </a:prstGeom>
        </p:spPr>
      </p:pic>
      <p:pic>
        <p:nvPicPr>
          <p:cNvPr id="47" name="Imagem 46" descr="Uma imagem com sentado, relógio&#10;&#10;Descrição gerada automaticamente">
            <a:extLst>
              <a:ext uri="{FF2B5EF4-FFF2-40B4-BE49-F238E27FC236}">
                <a16:creationId xmlns:a16="http://schemas.microsoft.com/office/drawing/2014/main" id="{277ECA6B-A2F0-414C-9147-96F9A4F1945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31" t="35582" r="-338" b="34207"/>
          <a:stretch/>
        </p:blipFill>
        <p:spPr>
          <a:xfrm rot="10800000">
            <a:off x="6312627" y="4097328"/>
            <a:ext cx="958991" cy="430698"/>
          </a:xfrm>
          <a:prstGeom prst="rect">
            <a:avLst/>
          </a:prstGeom>
        </p:spPr>
      </p:pic>
      <p:pic>
        <p:nvPicPr>
          <p:cNvPr id="57" name="Imagem 56" descr="Uma imagem com sentado, relógio&#10;&#10;Descrição gerada automaticamente">
            <a:extLst>
              <a:ext uri="{FF2B5EF4-FFF2-40B4-BE49-F238E27FC236}">
                <a16:creationId xmlns:a16="http://schemas.microsoft.com/office/drawing/2014/main" id="{658A2822-4481-49E3-B9AB-0C19F5470EA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5572" b="1375"/>
          <a:stretch/>
        </p:blipFill>
        <p:spPr>
          <a:xfrm>
            <a:off x="3507065" y="2637374"/>
            <a:ext cx="2193572" cy="2151822"/>
          </a:xfrm>
          <a:prstGeom prst="rect">
            <a:avLst/>
          </a:prstGeom>
        </p:spPr>
      </p:pic>
      <p:pic>
        <p:nvPicPr>
          <p:cNvPr id="59" name="Imagem 58" descr="Uma imagem com ecrã, relógio&#10;&#10;Descrição gerada automaticamente">
            <a:extLst>
              <a:ext uri="{FF2B5EF4-FFF2-40B4-BE49-F238E27FC236}">
                <a16:creationId xmlns:a16="http://schemas.microsoft.com/office/drawing/2014/main" id="{EDEE944F-F52D-42D9-B700-C2F0E556905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0" t="7886" r="24430" b="-1"/>
          <a:stretch/>
        </p:blipFill>
        <p:spPr>
          <a:xfrm rot="16200000">
            <a:off x="5215686" y="2819188"/>
            <a:ext cx="868571" cy="746196"/>
          </a:xfrm>
          <a:prstGeom prst="rect">
            <a:avLst/>
          </a:prstGeom>
        </p:spPr>
      </p:pic>
      <p:pic>
        <p:nvPicPr>
          <p:cNvPr id="60" name="Imagem 59" descr="Uma imagem com sentado, relógio&#10;&#10;Descrição gerada automaticamente">
            <a:extLst>
              <a:ext uri="{FF2B5EF4-FFF2-40B4-BE49-F238E27FC236}">
                <a16:creationId xmlns:a16="http://schemas.microsoft.com/office/drawing/2014/main" id="{08D7CB35-14EC-4FF6-95F5-60ACECD3825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14" r="-365" b="67110"/>
          <a:stretch/>
        </p:blipFill>
        <p:spPr>
          <a:xfrm>
            <a:off x="5786928" y="3180255"/>
            <a:ext cx="1495630" cy="411307"/>
          </a:xfrm>
          <a:prstGeom prst="rect">
            <a:avLst/>
          </a:prstGeom>
        </p:spPr>
      </p:pic>
      <p:pic>
        <p:nvPicPr>
          <p:cNvPr id="61" name="Imagem 60" descr="Uma imagem com ecrã, relógio&#10;&#10;Descrição gerada automaticamente">
            <a:extLst>
              <a:ext uri="{FF2B5EF4-FFF2-40B4-BE49-F238E27FC236}">
                <a16:creationId xmlns:a16="http://schemas.microsoft.com/office/drawing/2014/main" id="{6E60E08F-FA62-4DFC-A7E4-C4758EE6C7B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0" t="12078" r="24102" b="15272"/>
          <a:stretch/>
        </p:blipFill>
        <p:spPr>
          <a:xfrm rot="5400000">
            <a:off x="5631879" y="4244855"/>
            <a:ext cx="1022596" cy="638210"/>
          </a:xfrm>
          <a:prstGeom prst="rect">
            <a:avLst/>
          </a:prstGeom>
        </p:spPr>
      </p:pic>
      <p:pic>
        <p:nvPicPr>
          <p:cNvPr id="62" name="Imagem 61" descr="Uma imagem com sentado, relógio&#10;&#10;Descrição gerada automaticamente">
            <a:extLst>
              <a:ext uri="{FF2B5EF4-FFF2-40B4-BE49-F238E27FC236}">
                <a16:creationId xmlns:a16="http://schemas.microsoft.com/office/drawing/2014/main" id="{93E7BD16-BFC1-4BBC-AFDA-57F312D4E6F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14" r="-365" b="67110"/>
          <a:stretch/>
        </p:blipFill>
        <p:spPr>
          <a:xfrm rot="16200000">
            <a:off x="6765182" y="3648015"/>
            <a:ext cx="1373533" cy="377729"/>
          </a:xfrm>
          <a:prstGeom prst="rect">
            <a:avLst/>
          </a:prstGeom>
        </p:spPr>
      </p:pic>
      <p:pic>
        <p:nvPicPr>
          <p:cNvPr id="51" name="Imagem 50" descr="Uma imagem com alimentação&#10;&#10;Descrição gerada automaticamente">
            <a:extLst>
              <a:ext uri="{FF2B5EF4-FFF2-40B4-BE49-F238E27FC236}">
                <a16:creationId xmlns:a16="http://schemas.microsoft.com/office/drawing/2014/main" id="{831239A4-D455-434C-9944-51157C9EB0E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2" t="34860" r="1775" b="10779"/>
          <a:stretch/>
        </p:blipFill>
        <p:spPr>
          <a:xfrm>
            <a:off x="6968773" y="5048924"/>
            <a:ext cx="1624783" cy="702365"/>
          </a:xfrm>
          <a:prstGeom prst="rect">
            <a:avLst/>
          </a:prstGeom>
          <a:solidFill>
            <a:schemeClr val="bg1">
              <a:lumMod val="85000"/>
              <a:alpha val="11000"/>
            </a:schemeClr>
          </a:solidFill>
        </p:spPr>
      </p:pic>
      <p:pic>
        <p:nvPicPr>
          <p:cNvPr id="65" name="Imagem 64">
            <a:extLst>
              <a:ext uri="{FF2B5EF4-FFF2-40B4-BE49-F238E27FC236}">
                <a16:creationId xmlns:a16="http://schemas.microsoft.com/office/drawing/2014/main" id="{867D05C1-A97C-4950-B598-0BABE6CEA3E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57696" y="5294379"/>
            <a:ext cx="1167521" cy="674776"/>
          </a:xfrm>
          <a:prstGeom prst="rect">
            <a:avLst/>
          </a:prstGeom>
        </p:spPr>
      </p:pic>
      <p:pic>
        <p:nvPicPr>
          <p:cNvPr id="66" name="Imagem 65" descr="Uma imagem com desenho&#10;&#10;Descrição gerada automaticamente">
            <a:extLst>
              <a:ext uri="{FF2B5EF4-FFF2-40B4-BE49-F238E27FC236}">
                <a16:creationId xmlns:a16="http://schemas.microsoft.com/office/drawing/2014/main" id="{AD187588-C6A1-4571-8643-B9C7EBD8B9F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292" y="3738884"/>
            <a:ext cx="1513774" cy="1923658"/>
          </a:xfrm>
          <a:prstGeom prst="rect">
            <a:avLst/>
          </a:prstGeom>
        </p:spPr>
      </p:pic>
      <p:pic>
        <p:nvPicPr>
          <p:cNvPr id="6" name="Imagem 5" descr="Uma imagem com desenho&#10;&#10;Descrição gerada automaticamente">
            <a:extLst>
              <a:ext uri="{FF2B5EF4-FFF2-40B4-BE49-F238E27FC236}">
                <a16:creationId xmlns:a16="http://schemas.microsoft.com/office/drawing/2014/main" id="{4A0BF837-6A38-425F-96FD-FCF68A77ADC6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743" y="2431874"/>
            <a:ext cx="1072360" cy="684485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D2B8A1EA-22D4-4FF6-8720-2B75C56973F3}"/>
              </a:ext>
            </a:extLst>
          </p:cNvPr>
          <p:cNvSpPr txBox="1"/>
          <p:nvPr/>
        </p:nvSpPr>
        <p:spPr>
          <a:xfrm>
            <a:off x="554653" y="5888683"/>
            <a:ext cx="27914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800" b="1" dirty="0"/>
              <a:t>Prof DA </a:t>
            </a:r>
            <a:r>
              <a:rPr lang="pt-PT" sz="2800" dirty="0"/>
              <a:t>Vera Pato</a:t>
            </a:r>
          </a:p>
        </p:txBody>
      </p:sp>
      <p:pic>
        <p:nvPicPr>
          <p:cNvPr id="24" name="Picture 1">
            <a:extLst>
              <a:ext uri="{FF2B5EF4-FFF2-40B4-BE49-F238E27FC236}">
                <a16:creationId xmlns:a16="http://schemas.microsoft.com/office/drawing/2014/main" id="{95A3606A-D56E-4B44-9756-6C126A31DD75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EF6"/>
              </a:clrFrom>
              <a:clrTo>
                <a:srgbClr val="FFFEF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21500" y="1287662"/>
            <a:ext cx="2890861" cy="1923658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2227A8A0-9008-49BA-A7DC-2B673431E6DC}"/>
              </a:ext>
            </a:extLst>
          </p:cNvPr>
          <p:cNvSpPr/>
          <p:nvPr/>
        </p:nvSpPr>
        <p:spPr>
          <a:xfrm>
            <a:off x="9644515" y="5681888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/>
              <a:t> </a:t>
            </a:r>
            <a:endParaRPr lang="pt-PT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478E5A90-42B2-492A-8AD1-7B7EE5C38424}"/>
              </a:ext>
            </a:extLst>
          </p:cNvPr>
          <p:cNvSpPr/>
          <p:nvPr/>
        </p:nvSpPr>
        <p:spPr>
          <a:xfrm>
            <a:off x="6516801" y="5697260"/>
            <a:ext cx="261833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PT" sz="1000" i="1" dirty="0"/>
              <a:t>Fonte : Imagens recolhidas da internet</a:t>
            </a:r>
          </a:p>
        </p:txBody>
      </p:sp>
    </p:spTree>
    <p:extLst>
      <p:ext uri="{BB962C8B-B14F-4D97-AF65-F5344CB8AC3E}">
        <p14:creationId xmlns:p14="http://schemas.microsoft.com/office/powerpoint/2010/main" val="363552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524392" y="487774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495922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5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FEE5A906-0028-4DD5-91EE-9A19808E7011}"/>
                  </a:ext>
                </a:extLst>
              </p:cNvPr>
              <p:cNvSpPr/>
              <p:nvPr/>
            </p:nvSpPr>
            <p:spPr>
              <a:xfrm>
                <a:off x="1099457" y="914399"/>
                <a:ext cx="10158470" cy="47979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2400" dirty="0">
                    <a:latin typeface="Abadi" panose="020B0604020104020204" pitchFamily="34" charset="0"/>
                  </a:rPr>
                  <a:t>Faz a leitura e seleciona a sequência de frações correspondentes.</a:t>
                </a:r>
                <a:endParaRPr lang="pt-PT" sz="2400" dirty="0">
                  <a:latin typeface="Abadi" panose="020B0604020104020204" pitchFamily="34" charset="0"/>
                  <a:cs typeface="Arial" panose="020B0604020202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  <a:cs typeface="Arial" panose="020B0604020202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  <a:cs typeface="Arial" panose="020B0604020202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  <a:cs typeface="Arial" panose="020B0604020202020204" pitchFamily="34" charset="0"/>
                </a:endParaRPr>
              </a:p>
              <a:p>
                <a:endParaRPr lang="pt-PT" sz="900" dirty="0">
                  <a:latin typeface="Abadi" panose="020B0604020104020204" pitchFamily="34" charset="0"/>
                  <a:cs typeface="Arial" panose="020B0604020202020204" pitchFamily="34" charset="0"/>
                </a:endParaRPr>
              </a:p>
              <a:p>
                <a:endParaRPr lang="pt-PT" sz="900" dirty="0">
                  <a:latin typeface="Abadi" panose="020B0604020104020204" pitchFamily="34" charset="0"/>
                  <a:cs typeface="Arial" panose="020B0604020202020204" pitchFamily="34" charset="0"/>
                </a:endParaRPr>
              </a:p>
              <a:p>
                <a:endParaRPr lang="pt-PT" sz="900" dirty="0">
                  <a:latin typeface="Abadi" panose="020B0604020104020204" pitchFamily="34" charset="0"/>
                  <a:cs typeface="Arial" panose="020B0604020202020204" pitchFamily="34" charset="0"/>
                </a:endParaRPr>
              </a:p>
              <a:p>
                <a:endParaRPr lang="pt-PT" sz="900" dirty="0">
                  <a:latin typeface="Abadi" panose="020B0604020104020204" pitchFamily="34" charset="0"/>
                  <a:cs typeface="Arial" panose="020B0604020202020204" pitchFamily="34" charset="0"/>
                </a:endParaRPr>
              </a:p>
              <a:p>
                <a:endParaRPr lang="pt-PT" sz="900" dirty="0">
                  <a:latin typeface="Abadi" panose="020B0604020104020204" pitchFamily="34" charset="0"/>
                  <a:cs typeface="Arial" panose="020B0604020202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  <a:hlinkClick r:id="rId2" action="ppaction://hlinksldjump"/>
                  </a:rPr>
                  <a:t>[A]</a:t>
                </a:r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pt-PT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sz="2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22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  <a:cs typeface="Arial" panose="020B0604020202020204" pitchFamily="34" charset="0"/>
                </a:endParaRPr>
              </a:p>
              <a:p>
                <a:endParaRPr lang="pt-PT" sz="900" dirty="0">
                  <a:latin typeface="Abadi" panose="020B0604020104020204" pitchFamily="34" charset="0"/>
                  <a:cs typeface="Arial" panose="020B0604020202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  <a:hlinkClick r:id="rId3" action="ppaction://hlinksldjump"/>
                  </a:rPr>
                  <a:t>[B]</a:t>
                </a:r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</a:rPr>
                  <a:t>,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22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  <a:cs typeface="Arial" panose="020B0604020202020204" pitchFamily="34" charset="0"/>
                </a:endParaRPr>
              </a:p>
              <a:p>
                <a:endParaRPr lang="pt-PT" sz="900" dirty="0">
                  <a:latin typeface="Abadi" panose="020B0604020104020204" pitchFamily="34" charset="0"/>
                  <a:cs typeface="Arial" panose="020B0604020202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  <a:hlinkClick r:id="rId2" action="ppaction://hlinksldjump"/>
                  </a:rPr>
                  <a:t>[C]</a:t>
                </a:r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</a:rPr>
                  <a:t>,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22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  <a:cs typeface="Arial" panose="020B0604020202020204" pitchFamily="34" charset="0"/>
                </a:endParaRPr>
              </a:p>
              <a:p>
                <a:endParaRPr lang="pt-PT" sz="900" dirty="0">
                  <a:latin typeface="Abadi" panose="020B0604020104020204" pitchFamily="34" charset="0"/>
                  <a:cs typeface="Arial" panose="020B0604020202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  <a:hlinkClick r:id="rId2" action="ppaction://hlinksldjump"/>
                  </a:rPr>
                  <a:t>[D]</a:t>
                </a:r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22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</a:rPr>
                  <a:t>,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FEE5A906-0028-4DD5-91EE-9A19808E70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457" y="914399"/>
                <a:ext cx="10158470" cy="4797980"/>
              </a:xfrm>
              <a:prstGeom prst="rect">
                <a:avLst/>
              </a:prstGeom>
              <a:blipFill>
                <a:blip r:embed="rId4"/>
                <a:stretch>
                  <a:fillRect l="-900" t="-1017" b="-38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m 9">
            <a:extLst>
              <a:ext uri="{FF2B5EF4-FFF2-40B4-BE49-F238E27FC236}">
                <a16:creationId xmlns:a16="http://schemas.microsoft.com/office/drawing/2014/main" id="{6DD47847-4430-4BA5-8E79-B4ECC335A45D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42" r="27588" b="18593"/>
          <a:stretch/>
        </p:blipFill>
        <p:spPr bwMode="auto">
          <a:xfrm>
            <a:off x="7682843" y="1441395"/>
            <a:ext cx="3409700" cy="20227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DBB97B2D-C53D-4CF8-9B28-FCDBCDC04E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696" y="5857743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46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387907" y="2210885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6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495922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6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3EE609E8-403F-4EDB-AAAA-6804A1E7DE43}"/>
                  </a:ext>
                </a:extLst>
              </p:cNvPr>
              <p:cNvSpPr/>
              <p:nvPr/>
            </p:nvSpPr>
            <p:spPr>
              <a:xfrm>
                <a:off x="812801" y="818028"/>
                <a:ext cx="10752428" cy="53984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 A fração equivalente que representa a parte colorida em cada um dos círculos é: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[A]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pt-PT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3" action="ppaction://hlinksldjump"/>
                  </a:rPr>
                  <a:t>[B]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[C]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[D]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3EE609E8-403F-4EDB-AAAA-6804A1E7DE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801" y="818028"/>
                <a:ext cx="10752428" cy="5398401"/>
              </a:xfrm>
              <a:prstGeom prst="rect">
                <a:avLst/>
              </a:prstGeom>
              <a:blipFill>
                <a:blip r:embed="rId4"/>
                <a:stretch>
                  <a:fillRect l="-850" r="-79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gem 12">
            <a:extLst>
              <a:ext uri="{FF2B5EF4-FFF2-40B4-BE49-F238E27FC236}">
                <a16:creationId xmlns:a16="http://schemas.microsoft.com/office/drawing/2014/main" id="{54528017-AD8C-439E-9D83-605A21896212}"/>
              </a:ext>
            </a:extLst>
          </p:cNvPr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520"/>
          <a:stretch/>
        </p:blipFill>
        <p:spPr bwMode="auto">
          <a:xfrm>
            <a:off x="4054353" y="568762"/>
            <a:ext cx="5292090" cy="20140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D24E625B-F65E-4F78-AB10-56EA1C1C24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5038" y="5837541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39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525289" y="459200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7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495922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7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517D47E7-F710-4241-BF0A-5782E0DC3ED3}"/>
                  </a:ext>
                </a:extLst>
              </p:cNvPr>
              <p:cNvSpPr/>
              <p:nvPr/>
            </p:nvSpPr>
            <p:spPr>
              <a:xfrm>
                <a:off x="1132388" y="690687"/>
                <a:ext cx="9518440" cy="50122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2400" dirty="0">
                    <a:latin typeface="Abadi" panose="020B0604020104020204" pitchFamily="34" charset="0"/>
                  </a:rPr>
                  <a:t>A fração equivalente 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representada na reta numérica é:</a:t>
                </a: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[A]</a:t>
                </a:r>
                <a:r>
                  <a:rPr lang="pt-PT" sz="2400" dirty="0">
                    <a:latin typeface="Abadi" panose="020B0604020104020204" pitchFamily="34" charset="0"/>
                  </a:rPr>
                  <a:t>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 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[B]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3" action="ppaction://hlinksldjump"/>
                  </a:rPr>
                  <a:t>[C]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[D]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517D47E7-F710-4241-BF0A-5782E0DC3E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388" y="690687"/>
                <a:ext cx="9518440" cy="5012270"/>
              </a:xfrm>
              <a:prstGeom prst="rect">
                <a:avLst/>
              </a:prstGeom>
              <a:blipFill>
                <a:blip r:embed="rId4"/>
                <a:stretch>
                  <a:fillRect l="-1025" b="-24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>
            <a:extLst>
              <a:ext uri="{FF2B5EF4-FFF2-40B4-BE49-F238E27FC236}">
                <a16:creationId xmlns:a16="http://schemas.microsoft.com/office/drawing/2014/main" id="{DDFBF357-0AB1-494F-91BE-A5A8D38CE8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0934" y="1558703"/>
            <a:ext cx="2990242" cy="1953625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94B954BE-F766-4864-846A-5D018A5DE0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985" y="5859237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4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565147" y="449079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8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495922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8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EE29D9AD-0958-4865-BA53-CC936071AD36}"/>
                  </a:ext>
                </a:extLst>
              </p:cNvPr>
              <p:cNvSpPr/>
              <p:nvPr/>
            </p:nvSpPr>
            <p:spPr>
              <a:xfrm>
                <a:off x="1172351" y="683071"/>
                <a:ext cx="10660641" cy="47696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2400" dirty="0">
                    <a:latin typeface="Abadi" panose="020B0604020104020204" pitchFamily="34" charset="0"/>
                  </a:rPr>
                  <a:t>Na reta numérica, a fração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pt-PT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localiza-se entre que números inteiros?</a:t>
                </a:r>
                <a:r>
                  <a:rPr lang="pt-PT" sz="2400" dirty="0"/>
                  <a:t> </a:t>
                </a:r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[A]</a:t>
                </a:r>
                <a:r>
                  <a:rPr lang="pt-PT" sz="2400" dirty="0">
                    <a:latin typeface="Abadi" panose="020B0604020104020204" pitchFamily="34" charset="0"/>
                  </a:rPr>
                  <a:t>	0 ao 1</a:t>
                </a:r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1000" dirty="0">
                    <a:latin typeface="Abadi" panose="020B0604020104020204" pitchFamily="34" charset="0"/>
                  </a:rPr>
                  <a:t> </a:t>
                </a:r>
              </a:p>
              <a:p>
                <a:r>
                  <a:rPr lang="pt-PT" sz="2400" dirty="0">
                    <a:latin typeface="Abadi" panose="020B0604020104020204" pitchFamily="34" charset="0"/>
                    <a:hlinkClick r:id="rId3" action="ppaction://hlinksldjump"/>
                  </a:rPr>
                  <a:t>[B]</a:t>
                </a:r>
                <a:r>
                  <a:rPr lang="pt-PT" sz="2400" dirty="0">
                    <a:latin typeface="Abadi" panose="020B0604020104020204" pitchFamily="34" charset="0"/>
                  </a:rPr>
                  <a:t>	1 ao 2 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3" action="ppaction://hlinksldjump"/>
                  </a:rPr>
                  <a:t>[C]</a:t>
                </a:r>
                <a:r>
                  <a:rPr lang="pt-PT" sz="2400" dirty="0">
                    <a:latin typeface="Abadi" panose="020B0604020104020204" pitchFamily="34" charset="0"/>
                  </a:rPr>
                  <a:t>	2 ao 3 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3" action="ppaction://hlinksldjump"/>
                  </a:rPr>
                  <a:t>[D]</a:t>
                </a:r>
                <a:r>
                  <a:rPr lang="pt-PT" sz="2400" dirty="0">
                    <a:latin typeface="Abadi" panose="020B0604020104020204" pitchFamily="34" charset="0"/>
                  </a:rPr>
                  <a:t>	4 ao 5 </a:t>
                </a:r>
              </a:p>
              <a:p>
                <a:endParaRPr lang="pt-PT" sz="2400" dirty="0"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EE29D9AD-0958-4865-BA53-CC936071AD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2351" y="683071"/>
                <a:ext cx="10660641" cy="4769639"/>
              </a:xfrm>
              <a:prstGeom prst="rect">
                <a:avLst/>
              </a:prstGeom>
              <a:blipFill>
                <a:blip r:embed="rId4"/>
                <a:stretch>
                  <a:fillRect l="-85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>
            <a:extLst>
              <a:ext uri="{FF2B5EF4-FFF2-40B4-BE49-F238E27FC236}">
                <a16:creationId xmlns:a16="http://schemas.microsoft.com/office/drawing/2014/main" id="{0A732BF7-EC0C-4F24-A22F-F93F0672F44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alphaModFix amt="70000"/>
          </a:blip>
          <a:stretch>
            <a:fillRect/>
          </a:stretch>
        </p:blipFill>
        <p:spPr>
          <a:xfrm>
            <a:off x="2175177" y="1910519"/>
            <a:ext cx="8083928" cy="462783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C0DDEFA5-9DD9-4A63-8BA0-DEF7773BB3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147" y="5795423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17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816522" y="403683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9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495922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9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41E65BC-0C9D-457F-9BF7-ED01B37C141C}"/>
              </a:ext>
            </a:extLst>
          </p:cNvPr>
          <p:cNvSpPr/>
          <p:nvPr/>
        </p:nvSpPr>
        <p:spPr>
          <a:xfrm>
            <a:off x="1473201" y="572717"/>
            <a:ext cx="8873544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dirty="0">
                <a:latin typeface="Abadi" panose="020B0604020104020204" pitchFamily="34" charset="0"/>
              </a:rPr>
              <a:t>Qual das seguintes igualdades é falsa?</a:t>
            </a:r>
          </a:p>
          <a:p>
            <a:endParaRPr lang="pt-PT" sz="2400" dirty="0">
              <a:latin typeface="Abadi" panose="020B0604020104020204" pitchFamily="34" charset="0"/>
            </a:endParaRPr>
          </a:p>
          <a:p>
            <a:endParaRPr lang="pt-PT" sz="2400" dirty="0">
              <a:latin typeface="Abadi" panose="020B0604020104020204" pitchFamily="34" charset="0"/>
            </a:endParaRPr>
          </a:p>
          <a:p>
            <a:endParaRPr lang="pt-PT" sz="2400" dirty="0">
              <a:latin typeface="Abadi" panose="020B0604020104020204" pitchFamily="34" charset="0"/>
            </a:endParaRPr>
          </a:p>
          <a:p>
            <a:endParaRPr lang="pt-PT" sz="2400" dirty="0">
              <a:latin typeface="Abadi" panose="020B0604020104020204" pitchFamily="34" charset="0"/>
            </a:endParaRPr>
          </a:p>
          <a:p>
            <a:endParaRPr lang="pt-PT" sz="2400" dirty="0">
              <a:latin typeface="Abadi" panose="020B0604020104020204" pitchFamily="34" charset="0"/>
            </a:endParaRPr>
          </a:p>
          <a:p>
            <a:endParaRPr lang="pt-PT" sz="2400" dirty="0">
              <a:latin typeface="Abadi" panose="020B0604020104020204" pitchFamily="34" charset="0"/>
            </a:endParaRPr>
          </a:p>
          <a:p>
            <a:endParaRPr lang="pt-PT" sz="2400" dirty="0">
              <a:latin typeface="Abadi" panose="020B0604020104020204" pitchFamily="34" charset="0"/>
            </a:endParaRPr>
          </a:p>
          <a:p>
            <a:endParaRPr lang="pt-PT" sz="2400" dirty="0">
              <a:latin typeface="Abadi" panose="020B0604020104020204" pitchFamily="34" charset="0"/>
            </a:endParaRPr>
          </a:p>
          <a:p>
            <a:r>
              <a:rPr lang="pt-PT" sz="2400" dirty="0">
                <a:latin typeface="Abadi" panose="020B0604020104020204" pitchFamily="34" charset="0"/>
                <a:hlinkClick r:id="rId2" action="ppaction://hlinksldjump"/>
              </a:rPr>
              <a:t>[A]</a:t>
            </a:r>
            <a:r>
              <a:rPr lang="pt-PT" sz="2400" dirty="0">
                <a:latin typeface="Abadi" panose="020B0604020104020204" pitchFamily="34" charset="0"/>
              </a:rPr>
              <a:t>  A.</a:t>
            </a:r>
          </a:p>
          <a:p>
            <a:endParaRPr lang="pt-PT" sz="900" dirty="0">
              <a:latin typeface="Abadi" panose="020B0604020104020204" pitchFamily="34" charset="0"/>
            </a:endParaRPr>
          </a:p>
          <a:p>
            <a:r>
              <a:rPr lang="pt-PT" sz="2400" dirty="0">
                <a:latin typeface="Abadi" panose="020B0604020104020204" pitchFamily="34" charset="0"/>
                <a:hlinkClick r:id="rId3" action="ppaction://hlinksldjump"/>
              </a:rPr>
              <a:t>[B]</a:t>
            </a:r>
            <a:r>
              <a:rPr lang="pt-PT" sz="2400" dirty="0">
                <a:latin typeface="Abadi" panose="020B0604020104020204" pitchFamily="34" charset="0"/>
              </a:rPr>
              <a:t>  B.</a:t>
            </a:r>
          </a:p>
          <a:p>
            <a:endParaRPr lang="pt-PT" sz="900" dirty="0">
              <a:latin typeface="Abadi" panose="020B0604020104020204" pitchFamily="34" charset="0"/>
            </a:endParaRPr>
          </a:p>
          <a:p>
            <a:r>
              <a:rPr lang="pt-PT" sz="2400" dirty="0">
                <a:latin typeface="Abadi" panose="020B0604020104020204" pitchFamily="34" charset="0"/>
                <a:hlinkClick r:id="rId3" action="ppaction://hlinksldjump"/>
              </a:rPr>
              <a:t>[C]</a:t>
            </a:r>
            <a:r>
              <a:rPr lang="pt-PT" sz="2400" dirty="0">
                <a:latin typeface="Abadi" panose="020B0604020104020204" pitchFamily="34" charset="0"/>
              </a:rPr>
              <a:t>  C.</a:t>
            </a:r>
          </a:p>
          <a:p>
            <a:endParaRPr lang="pt-PT" sz="900" dirty="0">
              <a:latin typeface="Abadi" panose="020B0604020104020204" pitchFamily="34" charset="0"/>
            </a:endParaRPr>
          </a:p>
          <a:p>
            <a:r>
              <a:rPr lang="pt-PT" sz="2400" dirty="0">
                <a:latin typeface="Abadi" panose="020B0604020104020204" pitchFamily="34" charset="0"/>
                <a:hlinkClick r:id="rId3" action="ppaction://hlinksldjump"/>
              </a:rPr>
              <a:t>[D]</a:t>
            </a:r>
            <a:r>
              <a:rPr lang="pt-PT" sz="2400" dirty="0">
                <a:latin typeface="Abadi" panose="020B0604020104020204" pitchFamily="34" charset="0"/>
              </a:rPr>
              <a:t>  D. </a:t>
            </a:r>
          </a:p>
        </p:txBody>
      </p:sp>
      <p:pic>
        <p:nvPicPr>
          <p:cNvPr id="12" name="Imagem 11"/>
          <p:cNvPicPr/>
          <p:nvPr/>
        </p:nvPicPr>
        <p:blipFill rotWithShape="1">
          <a:blip r:embed="rId4"/>
          <a:srcRect l="7761" t="29363" r="44614" b="43149"/>
          <a:stretch/>
        </p:blipFill>
        <p:spPr bwMode="auto">
          <a:xfrm>
            <a:off x="1780103" y="1319068"/>
            <a:ext cx="7879052" cy="23371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92059360-6E46-43DA-BD98-FF9BAC3041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21" y="5857553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5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389793" y="468858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10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659429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10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1ADDD741-83E0-457C-9047-9D07A9736553}"/>
                  </a:ext>
                </a:extLst>
              </p:cNvPr>
              <p:cNvSpPr/>
              <p:nvPr/>
            </p:nvSpPr>
            <p:spPr>
              <a:xfrm>
                <a:off x="1039760" y="746620"/>
                <a:ext cx="9868645" cy="52423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2400" dirty="0">
                    <a:latin typeface="Abadi" panose="020B0604020104020204" pitchFamily="34" charset="0"/>
                  </a:rPr>
                  <a:t>Que fração está representada pela letra M na régua?</a:t>
                </a: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[A]</a:t>
                </a:r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[B]</a:t>
                </a:r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[C]</a:t>
                </a:r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3" action="ppaction://hlinksldjump"/>
                  </a:rPr>
                  <a:t>[D]</a:t>
                </a:r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1ADDD741-83E0-457C-9047-9D07A97365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760" y="746620"/>
                <a:ext cx="9868645" cy="5242333"/>
              </a:xfrm>
              <a:prstGeom prst="rect">
                <a:avLst/>
              </a:prstGeom>
              <a:blipFill>
                <a:blip r:embed="rId4"/>
                <a:stretch>
                  <a:fillRect l="-989" t="-930" b="-2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>
            <a:extLst>
              <a:ext uri="{FF2B5EF4-FFF2-40B4-BE49-F238E27FC236}">
                <a16:creationId xmlns:a16="http://schemas.microsoft.com/office/drawing/2014/main" id="{8A9502B2-A504-4367-9403-4000B0626475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96096" y="1584833"/>
            <a:ext cx="3773751" cy="249348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3CF3DAA1-4545-46AF-BC0E-C9BC673CED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352" y="5858412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08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364537" y="388812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11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659429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11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EAD3550F-B1A7-47DA-9949-9E1395376E99}"/>
                  </a:ext>
                </a:extLst>
              </p:cNvPr>
              <p:cNvSpPr/>
              <p:nvPr/>
            </p:nvSpPr>
            <p:spPr>
              <a:xfrm>
                <a:off x="789431" y="818027"/>
                <a:ext cx="10684111" cy="47719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2400" dirty="0">
                    <a:latin typeface="Abadi" panose="020B0604020104020204" pitchFamily="34" charset="0"/>
                  </a:rPr>
                  <a:t> A fração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pt-PT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ou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pt-PT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está representada na reta pela letra:</a:t>
                </a: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[A]</a:t>
                </a:r>
                <a:r>
                  <a:rPr lang="pt-PT" sz="2400" dirty="0">
                    <a:latin typeface="Abadi" panose="020B0604020104020204" pitchFamily="34" charset="0"/>
                  </a:rPr>
                  <a:t> A.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3" action="ppaction://hlinksldjump"/>
                  </a:rPr>
                  <a:t>[B]</a:t>
                </a:r>
                <a:r>
                  <a:rPr lang="pt-PT" sz="2400" dirty="0">
                    <a:latin typeface="Abadi" panose="020B0604020104020204" pitchFamily="34" charset="0"/>
                  </a:rPr>
                  <a:t> B.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[C]</a:t>
                </a:r>
                <a:r>
                  <a:rPr lang="pt-PT" sz="2400" dirty="0">
                    <a:latin typeface="Abadi" panose="020B0604020104020204" pitchFamily="34" charset="0"/>
                  </a:rPr>
                  <a:t> C.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[D]</a:t>
                </a:r>
                <a:r>
                  <a:rPr lang="pt-PT" sz="2400" dirty="0">
                    <a:latin typeface="Abadi" panose="020B0604020104020204" pitchFamily="34" charset="0"/>
                  </a:rPr>
                  <a:t> D.</a:t>
                </a: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EAD3550F-B1A7-47DA-9949-9E1395376E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431" y="818027"/>
                <a:ext cx="10684111" cy="4771947"/>
              </a:xfrm>
              <a:prstGeom prst="rect">
                <a:avLst/>
              </a:prstGeom>
              <a:blipFill>
                <a:blip r:embed="rId4"/>
                <a:stretch>
                  <a:fillRect l="-856" b="-191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Imagem 13">
            <a:extLst>
              <a:ext uri="{FF2B5EF4-FFF2-40B4-BE49-F238E27FC236}">
                <a16:creationId xmlns:a16="http://schemas.microsoft.com/office/drawing/2014/main" id="{305D90E6-B32B-4B1F-9470-2E2448484D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895" y="5837541"/>
            <a:ext cx="1167521" cy="674776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6032A08D-6889-480C-BF07-6F0764E01B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7579" y="2034356"/>
            <a:ext cx="616267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94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461725" y="377480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12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659429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12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8D42A234-CC2C-4FFC-B409-C6C731A83DF2}"/>
                  </a:ext>
                </a:extLst>
              </p:cNvPr>
              <p:cNvSpPr/>
              <p:nvPr/>
            </p:nvSpPr>
            <p:spPr>
              <a:xfrm>
                <a:off x="1095913" y="568762"/>
                <a:ext cx="10634362" cy="51382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2400" dirty="0">
                    <a:latin typeface="Abadi" panose="020B0604020104020204" pitchFamily="34" charset="0"/>
                  </a:rPr>
                  <a:t>Na reta numérica, o número misto1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representa-se pelo ponto identificado pela letra:</a:t>
                </a: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[A]</a:t>
                </a:r>
                <a:r>
                  <a:rPr lang="pt-PT" sz="2400" dirty="0">
                    <a:latin typeface="Abadi" panose="020B0604020104020204" pitchFamily="34" charset="0"/>
                  </a:rPr>
                  <a:t> A.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[B]</a:t>
                </a:r>
                <a:r>
                  <a:rPr lang="pt-PT" sz="2400" dirty="0">
                    <a:latin typeface="Abadi" panose="020B0604020104020204" pitchFamily="34" charset="0"/>
                  </a:rPr>
                  <a:t> B.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[C]</a:t>
                </a:r>
                <a:r>
                  <a:rPr lang="pt-PT" sz="2400" dirty="0">
                    <a:latin typeface="Abadi" panose="020B0604020104020204" pitchFamily="34" charset="0"/>
                  </a:rPr>
                  <a:t> C.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[D]</a:t>
                </a:r>
                <a:r>
                  <a:rPr lang="pt-PT" sz="2400" dirty="0">
                    <a:latin typeface="Abadi" panose="020B0604020104020204" pitchFamily="34" charset="0"/>
                  </a:rPr>
                  <a:t> D</a:t>
                </a: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8D42A234-CC2C-4FFC-B409-C6C731A83D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913" y="568762"/>
                <a:ext cx="10634362" cy="5138201"/>
              </a:xfrm>
              <a:prstGeom prst="rect">
                <a:avLst/>
              </a:prstGeom>
              <a:blipFill>
                <a:blip r:embed="rId2"/>
                <a:stretch>
                  <a:fillRect l="-917" r="-860" b="-177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gem 12">
            <a:extLst>
              <a:ext uri="{FF2B5EF4-FFF2-40B4-BE49-F238E27FC236}">
                <a16:creationId xmlns:a16="http://schemas.microsoft.com/office/drawing/2014/main" id="{8E79141E-A58F-41F9-BF2C-3DD8DB94E2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153" y="5805744"/>
            <a:ext cx="1167521" cy="674776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93DB4A02-93F5-4961-860C-3E0A801DDC4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50644" y="1575947"/>
            <a:ext cx="9524899" cy="129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402551" y="323585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13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659429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13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6A46F643-CC89-4AB8-BC2E-DD1A95A21628}"/>
                  </a:ext>
                </a:extLst>
              </p:cNvPr>
              <p:cNvSpPr/>
              <p:nvPr/>
            </p:nvSpPr>
            <p:spPr>
              <a:xfrm>
                <a:off x="1068010" y="548501"/>
                <a:ext cx="10618017" cy="51382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2400" dirty="0">
                    <a:latin typeface="Abadi" panose="020B0604020104020204" pitchFamily="34" charset="0"/>
                  </a:rPr>
                  <a:t>Na reta numérica, o número misto 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pt-PT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representa-se pelo ponto identificado pela letra :</a:t>
                </a: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[A]</a:t>
                </a:r>
                <a:r>
                  <a:rPr lang="pt-PT" sz="2400" dirty="0">
                    <a:latin typeface="Abadi" panose="020B0604020104020204" pitchFamily="34" charset="0"/>
                  </a:rPr>
                  <a:t> A.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[B]</a:t>
                </a:r>
                <a:r>
                  <a:rPr lang="pt-PT" sz="2400" dirty="0">
                    <a:latin typeface="Abadi" panose="020B0604020104020204" pitchFamily="34" charset="0"/>
                  </a:rPr>
                  <a:t> B.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[C]</a:t>
                </a:r>
                <a:r>
                  <a:rPr lang="pt-PT" sz="2400" dirty="0">
                    <a:latin typeface="Abadi" panose="020B0604020104020204" pitchFamily="34" charset="0"/>
                  </a:rPr>
                  <a:t> C.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[D] </a:t>
                </a:r>
                <a:r>
                  <a:rPr lang="pt-PT" sz="2400" dirty="0">
                    <a:latin typeface="Abadi" panose="020B0604020104020204" pitchFamily="34" charset="0"/>
                  </a:rPr>
                  <a:t>D.</a:t>
                </a: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6A46F643-CC89-4AB8-BC2E-DD1A95A216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010" y="548501"/>
                <a:ext cx="10618017" cy="5138201"/>
              </a:xfrm>
              <a:prstGeom prst="rect">
                <a:avLst/>
              </a:prstGeom>
              <a:blipFill>
                <a:blip r:embed="rId2"/>
                <a:stretch>
                  <a:fillRect l="-861" b="-177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gem 12">
            <a:extLst>
              <a:ext uri="{FF2B5EF4-FFF2-40B4-BE49-F238E27FC236}">
                <a16:creationId xmlns:a16="http://schemas.microsoft.com/office/drawing/2014/main" id="{F2D631B4-250F-4DC7-9C3F-86909FBB32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551" y="5896621"/>
            <a:ext cx="1167521" cy="67477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1CC0A75-F7C6-4316-B22B-D69A50A5CE7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E791"/>
              </a:clrFrom>
              <a:clrTo>
                <a:srgbClr val="FFE791">
                  <a:alpha val="0"/>
                </a:srgbClr>
              </a:clrTo>
            </a:clrChange>
            <a:alphaModFix amt="85000"/>
          </a:blip>
          <a:stretch>
            <a:fillRect/>
          </a:stretch>
        </p:blipFill>
        <p:spPr>
          <a:xfrm>
            <a:off x="1489406" y="1834597"/>
            <a:ext cx="8914216" cy="90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17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381525" y="330757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14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659429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14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CCBDC068-0710-4772-812B-EFA45815CAEA}"/>
                  </a:ext>
                </a:extLst>
              </p:cNvPr>
              <p:cNvSpPr/>
              <p:nvPr/>
            </p:nvSpPr>
            <p:spPr>
              <a:xfrm>
                <a:off x="870857" y="818028"/>
                <a:ext cx="10646229" cy="44003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2400" dirty="0">
                    <a:latin typeface="Abadi" panose="020B0604020104020204" pitchFamily="34" charset="0"/>
                  </a:rPr>
                  <a:t>A Marina tomou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pt-PT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de um copo de água. Qual a representação decimal que corresponde a essa fração? </a:t>
                </a: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[A]</a:t>
                </a:r>
                <a:r>
                  <a:rPr lang="pt-PT" sz="2400" dirty="0">
                    <a:latin typeface="Abadi" panose="020B0604020104020204" pitchFamily="34" charset="0"/>
                  </a:rPr>
                  <a:t> 0,2 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[B]</a:t>
                </a:r>
                <a:r>
                  <a:rPr lang="pt-PT" sz="2400" dirty="0">
                    <a:latin typeface="Abadi" panose="020B0604020104020204" pitchFamily="34" charset="0"/>
                  </a:rPr>
                  <a:t> 0,25 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[C]</a:t>
                </a:r>
                <a:r>
                  <a:rPr lang="pt-PT" sz="2400" dirty="0">
                    <a:latin typeface="Abadi" panose="020B0604020104020204" pitchFamily="34" charset="0"/>
                  </a:rPr>
                  <a:t> 0,5 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[D]</a:t>
                </a:r>
                <a:r>
                  <a:rPr lang="pt-PT" sz="2400" dirty="0">
                    <a:latin typeface="Abadi" panose="020B0604020104020204" pitchFamily="34" charset="0"/>
                  </a:rPr>
                  <a:t> 0,75 </a:t>
                </a: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CCBDC068-0710-4772-812B-EFA45815CA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857" y="818028"/>
                <a:ext cx="10646229" cy="4400307"/>
              </a:xfrm>
              <a:prstGeom prst="rect">
                <a:avLst/>
              </a:prstGeom>
              <a:blipFill>
                <a:blip r:embed="rId2"/>
                <a:stretch>
                  <a:fillRect l="-916" b="-221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gem 12">
            <a:extLst>
              <a:ext uri="{FF2B5EF4-FFF2-40B4-BE49-F238E27FC236}">
                <a16:creationId xmlns:a16="http://schemas.microsoft.com/office/drawing/2014/main" id="{E5579249-24FE-4D19-897E-A145ADD9BD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72" y="5837411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94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D4705292-7D23-48BC-A539-36E00042ED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896542"/>
              </p:ext>
            </p:extLst>
          </p:nvPr>
        </p:nvGraphicFramePr>
        <p:xfrm>
          <a:off x="1903203" y="881750"/>
          <a:ext cx="8723815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23815">
                  <a:extLst>
                    <a:ext uri="{9D8B030D-6E8A-4147-A177-3AD203B41FA5}">
                      <a16:colId xmlns:a16="http://schemas.microsoft.com/office/drawing/2014/main" val="203009182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pt-PT" sz="1200" b="1" dirty="0">
                          <a:solidFill>
                            <a:schemeClr val="tx1"/>
                          </a:solidFill>
                        </a:rPr>
                        <a:t>Número de jogadores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6765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2563" indent="-182563" algn="l">
                        <a:buFont typeface="Calibri" panose="020F0502020204030204" pitchFamily="34" charset="0"/>
                        <a:buChar char="•"/>
                      </a:pPr>
                      <a:r>
                        <a:rPr lang="pt-PT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a 4 jogadores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52013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pt-PT" sz="1200" b="1" dirty="0">
                          <a:solidFill>
                            <a:schemeClr val="tx1"/>
                          </a:solidFill>
                        </a:rPr>
                        <a:t>Material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0848469"/>
                  </a:ext>
                </a:extLst>
              </a:tr>
              <a:tr h="313788">
                <a:tc>
                  <a:txBody>
                    <a:bodyPr/>
                    <a:lstStyle/>
                    <a:p>
                      <a:pPr marL="179388" lvl="0" indent="-179388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PT" sz="1200" kern="1200" dirty="0">
                          <a:effectLst/>
                        </a:rPr>
                        <a:t>1 dado</a:t>
                      </a:r>
                    </a:p>
                    <a:p>
                      <a:pPr marL="179388" lvl="0" indent="-179388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PT" sz="1200" b="0" kern="1200" dirty="0">
                          <a:effectLst/>
                        </a:rPr>
                        <a:t>4 </a:t>
                      </a:r>
                      <a:r>
                        <a:rPr lang="pt-PT" sz="1200" b="0" strike="noStrike" kern="1200" dirty="0">
                          <a:effectLst/>
                        </a:rPr>
                        <a:t>marcadores</a:t>
                      </a:r>
                      <a:endParaRPr lang="pt-PT" sz="1200" kern="1200" dirty="0">
                        <a:solidFill>
                          <a:schemeClr val="accent2"/>
                        </a:solidFill>
                        <a:effectLst/>
                      </a:endParaRPr>
                    </a:p>
                    <a:p>
                      <a:pPr marL="179388" lvl="0" indent="-179388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PT" sz="1200" b="0" kern="1200" dirty="0">
                          <a:solidFill>
                            <a:schemeClr val="tx1"/>
                          </a:solidFill>
                          <a:effectLst/>
                        </a:rPr>
                        <a:t>26 </a:t>
                      </a:r>
                      <a:r>
                        <a:rPr lang="pt-PT" sz="1200" b="0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pt-PT" sz="1200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artas</a:t>
                      </a:r>
                      <a:r>
                        <a:rPr lang="pt-PT" sz="1200" kern="1200" dirty="0">
                          <a:solidFill>
                            <a:schemeClr val="tx1"/>
                          </a:solidFill>
                          <a:effectLst/>
                        </a:rPr>
                        <a:t> numeradas</a:t>
                      </a:r>
                    </a:p>
                    <a:p>
                      <a:pPr marL="179388" lvl="0" indent="-179388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PT" sz="1200" kern="1200" dirty="0">
                          <a:solidFill>
                            <a:schemeClr val="tx1"/>
                          </a:solidFill>
                          <a:effectLst/>
                        </a:rPr>
                        <a:t>Carta “Início” e carta “Fim” que indicam o início do jogo e o fim do mesmo</a:t>
                      </a:r>
                    </a:p>
                    <a:p>
                      <a:pPr marL="179388" lvl="0" indent="-179388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PT" sz="1200" kern="1200" dirty="0">
                          <a:solidFill>
                            <a:schemeClr val="tx1"/>
                          </a:solidFill>
                          <a:effectLst/>
                        </a:rPr>
                        <a:t>Carta1 e 26  na qual o jogador terá de escolher </a:t>
                      </a:r>
                      <a:r>
                        <a:rPr lang="pt-PT" sz="1200" dirty="0"/>
                        <a:t>um dos números racionais da carta e representá-lo graficamente ou na reta numérica.</a:t>
                      </a:r>
                      <a:endParaRPr lang="pt-PT" sz="1200" kern="12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179388" lvl="0" indent="-179388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PT" sz="1200" kern="1200" dirty="0">
                          <a:solidFill>
                            <a:schemeClr val="tx1"/>
                          </a:solidFill>
                          <a:effectLst/>
                        </a:rPr>
                        <a:t>Ficha de registo</a:t>
                      </a:r>
                    </a:p>
                    <a:p>
                      <a:pPr marL="179388" lvl="0" indent="-179388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PT" sz="1200" kern="1200" dirty="0">
                          <a:solidFill>
                            <a:schemeClr val="tx1"/>
                          </a:solidFill>
                          <a:effectLst/>
                        </a:rPr>
                        <a:t>Chave de respostas</a:t>
                      </a:r>
                    </a:p>
                    <a:p>
                      <a:pPr marL="179388" lvl="0" indent="-179388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PT" sz="1200" kern="1200" dirty="0">
                          <a:solidFill>
                            <a:schemeClr val="tx1"/>
                          </a:solidFill>
                          <a:effectLst/>
                        </a:rPr>
                        <a:t>Fichas de autoavaliação</a:t>
                      </a:r>
                    </a:p>
                    <a:p>
                      <a:pPr marL="179388" lvl="0" indent="-179388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PT" sz="1200" kern="1200" dirty="0">
                          <a:solidFill>
                            <a:schemeClr val="tx1"/>
                          </a:solidFill>
                          <a:effectLst/>
                        </a:rPr>
                        <a:t>Material de escrita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16447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3165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t-PT" sz="1200" b="1" dirty="0">
                          <a:solidFill>
                            <a:schemeClr val="tx1"/>
                          </a:solidFill>
                        </a:rPr>
                        <a:t>Modo de jogar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6754283"/>
                  </a:ext>
                </a:extLst>
              </a:tr>
              <a:tr h="267370">
                <a:tc>
                  <a:txBody>
                    <a:bodyPr/>
                    <a:lstStyle/>
                    <a:p>
                      <a:pPr marL="171450" indent="-171450" algn="l" defTabSz="316506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t-PT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Cada jogador lança o dado para se decidir a ordem das jogadas. Joga primeiro quem obtiver a pontuação mais elevada, seguindo-se a ordem decrescente dos valores obtidos. Em caso de empate, os jogadores empatados voltam a lançar o dado até desempatarem.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pt-PT" sz="1200" baseline="0" dirty="0">
                          <a:solidFill>
                            <a:schemeClr val="tx1"/>
                          </a:solidFill>
                        </a:rPr>
                        <a:t>Para iniciar o jogo, </a:t>
                      </a:r>
                      <a:r>
                        <a:rPr lang="pt-PT" sz="1200" b="0" baseline="0" dirty="0">
                          <a:solidFill>
                            <a:schemeClr val="tx1"/>
                          </a:solidFill>
                        </a:rPr>
                        <a:t>todos os marcadores são </a:t>
                      </a:r>
                      <a:r>
                        <a:rPr lang="pt-PT" sz="1200" baseline="0" dirty="0">
                          <a:solidFill>
                            <a:schemeClr val="tx1"/>
                          </a:solidFill>
                        </a:rPr>
                        <a:t>colocados na casa “Início”.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pt-PT" sz="1200" baseline="0" dirty="0">
                          <a:solidFill>
                            <a:schemeClr val="tx1"/>
                          </a:solidFill>
                        </a:rPr>
                        <a:t>Em cada jogada, o jogador lança o dado e avança o respetivo marcador o número de casas correspondente ao número obtido.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pt-PT" sz="1200" baseline="0" dirty="0">
                          <a:solidFill>
                            <a:schemeClr val="tx1"/>
                          </a:solidFill>
                        </a:rPr>
                        <a:t>O jogador responde à pergunta da casa onde ficou o </a:t>
                      </a:r>
                      <a:r>
                        <a:rPr lang="pt-PT" sz="1200" b="0" baseline="0" dirty="0">
                          <a:solidFill>
                            <a:schemeClr val="tx1"/>
                          </a:solidFill>
                        </a:rPr>
                        <a:t>seu marcador</a:t>
                      </a:r>
                      <a:r>
                        <a:rPr lang="pt-PT" sz="1200" baseline="0" dirty="0">
                          <a:solidFill>
                            <a:schemeClr val="tx1"/>
                          </a:solidFill>
                        </a:rPr>
                        <a:t>. Caso acerte, fica na casa, caso erre, volta para a casa de onde partiu.</a:t>
                      </a:r>
                    </a:p>
                    <a:p>
                      <a:pPr marL="171450" marR="0" lvl="0" indent="-171450" algn="l" defTabSz="3165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PT" sz="12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 o jogador acertar na casa 1 ou 26, um dos colegas solicitará que represente um número racional, o desenhe graficamente ou o represente na reta, caso acerte o jogador avança 2 casas ou recua 1 casa caso não acerte, e passa a vez ao jogador seguinte.</a:t>
                      </a:r>
                    </a:p>
                    <a:p>
                      <a:pPr marL="171450" lvl="0" indent="-171450" algn="l" defTabSz="316506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PT" sz="12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Ganha o jogador que chegar em primeiro lugar à casa “Fim” com o maior número de respostas certas.</a:t>
                      </a:r>
                      <a:endParaRPr lang="pt-PT" sz="1200" b="1" kern="1200" baseline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3971104"/>
                  </a:ext>
                </a:extLst>
              </a:tr>
            </a:tbl>
          </a:graphicData>
        </a:graphic>
      </p:graphicFrame>
      <p:pic>
        <p:nvPicPr>
          <p:cNvPr id="6" name="Imagem 5">
            <a:extLst>
              <a:ext uri="{FF2B5EF4-FFF2-40B4-BE49-F238E27FC236}">
                <a16:creationId xmlns:a16="http://schemas.microsoft.com/office/drawing/2014/main" id="{9355E155-82C3-4B4B-9B59-E615C1A7F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218" y="5767064"/>
            <a:ext cx="1167521" cy="67477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47AD2AA-6A9A-4076-9696-4024C07873BD}"/>
              </a:ext>
            </a:extLst>
          </p:cNvPr>
          <p:cNvSpPr txBox="1"/>
          <p:nvPr/>
        </p:nvSpPr>
        <p:spPr>
          <a:xfrm>
            <a:off x="4347517" y="470470"/>
            <a:ext cx="3496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/>
              <a:t>Regras do jogo</a:t>
            </a:r>
          </a:p>
        </p:txBody>
      </p:sp>
    </p:spTree>
    <p:extLst>
      <p:ext uri="{BB962C8B-B14F-4D97-AF65-F5344CB8AC3E}">
        <p14:creationId xmlns:p14="http://schemas.microsoft.com/office/powerpoint/2010/main" val="140607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805291" y="351845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15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659429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15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41E65BC-0C9D-457F-9BF7-ED01B37C141C}"/>
              </a:ext>
            </a:extLst>
          </p:cNvPr>
          <p:cNvSpPr/>
          <p:nvPr/>
        </p:nvSpPr>
        <p:spPr>
          <a:xfrm>
            <a:off x="1582092" y="574500"/>
            <a:ext cx="9323928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dirty="0">
                <a:latin typeface="Abadi" panose="020B0604020104020204" pitchFamily="34" charset="0"/>
              </a:rPr>
              <a:t>A opção que apresenta as frações por ordem decrescente é:</a:t>
            </a:r>
          </a:p>
          <a:p>
            <a:endParaRPr lang="pt-PT" sz="2400" dirty="0">
              <a:latin typeface="Abadi" panose="020B0604020104020204" pitchFamily="34" charset="0"/>
            </a:endParaRPr>
          </a:p>
          <a:p>
            <a:endParaRPr lang="pt-PT" sz="2400" dirty="0">
              <a:latin typeface="Abadi" panose="020B0604020104020204" pitchFamily="34" charset="0"/>
            </a:endParaRPr>
          </a:p>
          <a:p>
            <a:endParaRPr lang="pt-PT" sz="2400" dirty="0">
              <a:latin typeface="Abadi" panose="020B0604020104020204" pitchFamily="34" charset="0"/>
            </a:endParaRPr>
          </a:p>
          <a:p>
            <a:endParaRPr lang="pt-PT" sz="2400" dirty="0">
              <a:latin typeface="Abadi" panose="020B0604020104020204" pitchFamily="34" charset="0"/>
            </a:endParaRPr>
          </a:p>
          <a:p>
            <a:r>
              <a:rPr lang="pt-PT" sz="2400" dirty="0">
                <a:latin typeface="Abadi" panose="020B0604020104020204" pitchFamily="34" charset="0"/>
              </a:rPr>
              <a:t>	 </a:t>
            </a:r>
          </a:p>
          <a:p>
            <a:r>
              <a:rPr lang="pt-PT" sz="2400" dirty="0">
                <a:latin typeface="Abadi" panose="020B0604020104020204" pitchFamily="34" charset="0"/>
              </a:rPr>
              <a:t>	   A	  	 B     	        C                D         </a:t>
            </a:r>
          </a:p>
          <a:p>
            <a:endParaRPr lang="pt-PT" sz="2400" dirty="0">
              <a:latin typeface="Abadi" panose="020B0604020104020204" pitchFamily="34" charset="0"/>
            </a:endParaRPr>
          </a:p>
          <a:p>
            <a:endParaRPr lang="pt-PT" sz="2400" dirty="0">
              <a:latin typeface="Abadi" panose="020B0604020104020204" pitchFamily="34" charset="0"/>
            </a:endParaRPr>
          </a:p>
          <a:p>
            <a:r>
              <a:rPr lang="pt-PT" sz="2400" dirty="0">
                <a:latin typeface="Abadi" panose="020B0604020104020204" pitchFamily="34" charset="0"/>
                <a:hlinkClick r:id="" action="ppaction://noaction"/>
              </a:rPr>
              <a:t>[A]</a:t>
            </a:r>
            <a:r>
              <a:rPr lang="pt-PT" sz="2400" dirty="0">
                <a:latin typeface="Abadi" panose="020B0604020104020204" pitchFamily="34" charset="0"/>
              </a:rPr>
              <a:t>  A </a:t>
            </a:r>
            <a:r>
              <a:rPr lang="pt-PT" sz="2400" dirty="0">
                <a:latin typeface="Abadi" panose="020B0604020104020204" pitchFamily="34" charset="0"/>
                <a:sym typeface="Symbol" panose="05050102010706020507" pitchFamily="18" charset="2"/>
              </a:rPr>
              <a:t> B  C  D</a:t>
            </a:r>
            <a:endParaRPr lang="pt-PT" sz="2400" dirty="0">
              <a:latin typeface="Abadi" panose="020B0604020104020204" pitchFamily="34" charset="0"/>
            </a:endParaRPr>
          </a:p>
          <a:p>
            <a:endParaRPr lang="pt-PT" sz="900" dirty="0">
              <a:latin typeface="Abadi" panose="020B0604020104020204" pitchFamily="34" charset="0"/>
            </a:endParaRPr>
          </a:p>
          <a:p>
            <a:r>
              <a:rPr lang="pt-PT" sz="2400" dirty="0">
                <a:latin typeface="Abadi" panose="020B0604020104020204" pitchFamily="34" charset="0"/>
                <a:hlinkClick r:id="" action="ppaction://noaction"/>
              </a:rPr>
              <a:t>[B]</a:t>
            </a:r>
            <a:r>
              <a:rPr lang="pt-PT" sz="2400" dirty="0">
                <a:latin typeface="Abadi" panose="020B0604020104020204" pitchFamily="34" charset="0"/>
              </a:rPr>
              <a:t>  B</a:t>
            </a:r>
            <a:r>
              <a:rPr lang="pt-PT" sz="2400" dirty="0">
                <a:latin typeface="Abadi" panose="020B0604020104020204" pitchFamily="34" charset="0"/>
                <a:sym typeface="Symbol" panose="05050102010706020507" pitchFamily="18" charset="2"/>
              </a:rPr>
              <a:t>  D  C  </a:t>
            </a:r>
            <a:r>
              <a:rPr lang="pt-PT" sz="2400" dirty="0">
                <a:latin typeface="Abadi" panose="020B0604020104020204" pitchFamily="34" charset="0"/>
              </a:rPr>
              <a:t>A</a:t>
            </a:r>
          </a:p>
          <a:p>
            <a:endParaRPr lang="pt-PT" sz="900" dirty="0">
              <a:latin typeface="Abadi" panose="020B0604020104020204" pitchFamily="34" charset="0"/>
            </a:endParaRPr>
          </a:p>
          <a:p>
            <a:r>
              <a:rPr lang="pt-PT" sz="2400" dirty="0">
                <a:latin typeface="Abadi" panose="020B0604020104020204" pitchFamily="34" charset="0"/>
                <a:hlinkClick r:id="" action="ppaction://noaction"/>
              </a:rPr>
              <a:t>[C]</a:t>
            </a:r>
            <a:r>
              <a:rPr lang="pt-PT" sz="2400" dirty="0">
                <a:latin typeface="Abadi" panose="020B0604020104020204" pitchFamily="34" charset="0"/>
              </a:rPr>
              <a:t>  C </a:t>
            </a:r>
            <a:r>
              <a:rPr lang="pt-PT" sz="2400" dirty="0">
                <a:latin typeface="Abadi" panose="020B0604020104020204" pitchFamily="34" charset="0"/>
                <a:sym typeface="Symbol" panose="05050102010706020507" pitchFamily="18" charset="2"/>
              </a:rPr>
              <a:t> B  </a:t>
            </a:r>
            <a:r>
              <a:rPr lang="pt-PT" sz="2400" dirty="0">
                <a:latin typeface="Abadi" panose="020B0604020104020204" pitchFamily="34" charset="0"/>
              </a:rPr>
              <a:t>A </a:t>
            </a:r>
            <a:r>
              <a:rPr lang="pt-PT" sz="2400" dirty="0">
                <a:latin typeface="Abadi" panose="020B0604020104020204" pitchFamily="34" charset="0"/>
                <a:sym typeface="Symbol" panose="05050102010706020507" pitchFamily="18" charset="2"/>
              </a:rPr>
              <a:t> D</a:t>
            </a:r>
            <a:endParaRPr lang="pt-PT" sz="2400" dirty="0">
              <a:latin typeface="Abadi" panose="020B0604020104020204" pitchFamily="34" charset="0"/>
            </a:endParaRPr>
          </a:p>
          <a:p>
            <a:endParaRPr lang="pt-PT" sz="900" dirty="0">
              <a:latin typeface="Abadi" panose="020B0604020104020204" pitchFamily="34" charset="0"/>
            </a:endParaRPr>
          </a:p>
          <a:p>
            <a:r>
              <a:rPr lang="pt-PT" sz="2400" dirty="0">
                <a:latin typeface="Abadi" panose="020B0604020104020204" pitchFamily="34" charset="0"/>
                <a:hlinkClick r:id="" action="ppaction://noaction"/>
              </a:rPr>
              <a:t>[D]</a:t>
            </a:r>
            <a:r>
              <a:rPr lang="pt-PT" sz="2400" dirty="0">
                <a:latin typeface="Abadi" panose="020B0604020104020204" pitchFamily="34" charset="0"/>
              </a:rPr>
              <a:t>  D </a:t>
            </a:r>
            <a:r>
              <a:rPr lang="pt-PT" sz="2400" dirty="0">
                <a:latin typeface="Abadi" panose="020B0604020104020204" pitchFamily="34" charset="0"/>
                <a:sym typeface="Symbol" panose="05050102010706020507" pitchFamily="18" charset="2"/>
              </a:rPr>
              <a:t></a:t>
            </a:r>
            <a:r>
              <a:rPr lang="pt-PT" sz="2400" dirty="0">
                <a:latin typeface="Abadi" panose="020B0604020104020204" pitchFamily="34" charset="0"/>
              </a:rPr>
              <a:t> A</a:t>
            </a:r>
            <a:r>
              <a:rPr lang="pt-PT" sz="2400" dirty="0">
                <a:latin typeface="Abadi" panose="020B0604020104020204" pitchFamily="34" charset="0"/>
                <a:sym typeface="Symbol" panose="05050102010706020507" pitchFamily="18" charset="2"/>
              </a:rPr>
              <a:t>  C  B</a:t>
            </a:r>
            <a:endParaRPr lang="pt-PT" sz="2400" dirty="0">
              <a:latin typeface="Abadi" panose="020B0604020104020204" pitchFamily="34" charset="0"/>
            </a:endParaRPr>
          </a:p>
          <a:p>
            <a:endParaRPr lang="pt-PT" sz="2400" dirty="0">
              <a:latin typeface="Abadi" panose="020B0604020104020204" pitchFamily="34" charset="0"/>
            </a:endParaRP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E58F90CF-9610-4937-8DE5-C6E67666A0B3}"/>
              </a:ext>
            </a:extLst>
          </p:cNvPr>
          <p:cNvGrpSpPr/>
          <p:nvPr/>
        </p:nvGrpSpPr>
        <p:grpSpPr>
          <a:xfrm>
            <a:off x="2590343" y="1543867"/>
            <a:ext cx="695849" cy="1151997"/>
            <a:chOff x="2025529" y="1608643"/>
            <a:chExt cx="695849" cy="1151997"/>
          </a:xfrm>
        </p:grpSpPr>
        <p:pic>
          <p:nvPicPr>
            <p:cNvPr id="18" name="Picture 4" descr="F:\areal_6ano\caixas\caixa_vermelha.png">
              <a:extLst>
                <a:ext uri="{FF2B5EF4-FFF2-40B4-BE49-F238E27FC236}">
                  <a16:creationId xmlns:a16="http://schemas.microsoft.com/office/drawing/2014/main" id="{48378359-1705-49A3-8E37-F27EAD56A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2025529" y="1608643"/>
              <a:ext cx="695849" cy="1151997"/>
            </a:xfrm>
            <a:prstGeom prst="rect">
              <a:avLst/>
            </a:prstGeom>
            <a:noFill/>
            <a:ln cap="flat">
              <a:noFill/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CaixaDeTexto 20">
                  <a:extLst>
                    <a:ext uri="{FF2B5EF4-FFF2-40B4-BE49-F238E27FC236}">
                      <a16:creationId xmlns:a16="http://schemas.microsoft.com/office/drawing/2014/main" id="{F990CC11-6A78-40AE-AC3D-DB94025BE350}"/>
                    </a:ext>
                  </a:extLst>
                </p:cNvPr>
                <p:cNvSpPr txBox="1"/>
                <p:nvPr/>
              </p:nvSpPr>
              <p:spPr>
                <a:xfrm>
                  <a:off x="2152219" y="1805406"/>
                  <a:ext cx="413809" cy="6705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pt-PT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PT" sz="2000" b="0" i="1" smtClean="0">
                                <a:latin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pt-PT" sz="2000" b="0" i="1" smtClean="0">
                                <a:latin typeface="Cambria Math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lang="pt-PT" sz="2000" dirty="0"/>
                </a:p>
              </p:txBody>
            </p:sp>
          </mc:Choice>
          <mc:Fallback xmlns="">
            <p:sp>
              <p:nvSpPr>
                <p:cNvPr id="21" name="CaixaDeTexto 20">
                  <a:extLst>
                    <a:ext uri="{FF2B5EF4-FFF2-40B4-BE49-F238E27FC236}">
                      <a16:creationId xmlns:a16="http://schemas.microsoft.com/office/drawing/2014/main" id="{F990CC11-6A78-40AE-AC3D-DB94025BE3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2219" y="1805406"/>
                  <a:ext cx="413809" cy="6705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Agrupar 6">
            <a:extLst>
              <a:ext uri="{FF2B5EF4-FFF2-40B4-BE49-F238E27FC236}">
                <a16:creationId xmlns:a16="http://schemas.microsoft.com/office/drawing/2014/main" id="{A76D651F-A045-4740-846A-C34EB21C29E9}"/>
              </a:ext>
            </a:extLst>
          </p:cNvPr>
          <p:cNvGrpSpPr/>
          <p:nvPr/>
        </p:nvGrpSpPr>
        <p:grpSpPr>
          <a:xfrm>
            <a:off x="5834255" y="1594422"/>
            <a:ext cx="666103" cy="1187997"/>
            <a:chOff x="4384968" y="1503858"/>
            <a:chExt cx="666103" cy="1187997"/>
          </a:xfrm>
        </p:grpSpPr>
        <p:pic>
          <p:nvPicPr>
            <p:cNvPr id="23" name="Picture 5" descr="F:\areal_6ano\caixas\verde.png">
              <a:extLst>
                <a:ext uri="{FF2B5EF4-FFF2-40B4-BE49-F238E27FC236}">
                  <a16:creationId xmlns:a16="http://schemas.microsoft.com/office/drawing/2014/main" id="{AE89C5A9-1E37-450C-A5FE-E9FC13990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4384968" y="1503858"/>
              <a:ext cx="666103" cy="1187997"/>
            </a:xfrm>
            <a:prstGeom prst="rect">
              <a:avLst/>
            </a:prstGeom>
            <a:noFill/>
            <a:ln cap="flat">
              <a:noFill/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CaixaDeTexto 35">
                  <a:extLst>
                    <a:ext uri="{FF2B5EF4-FFF2-40B4-BE49-F238E27FC236}">
                      <a16:creationId xmlns:a16="http://schemas.microsoft.com/office/drawing/2014/main" id="{AE45E540-AE7C-4988-A45C-A83C3F805263}"/>
                    </a:ext>
                  </a:extLst>
                </p:cNvPr>
                <p:cNvSpPr txBox="1"/>
                <p:nvPr/>
              </p:nvSpPr>
              <p:spPr>
                <a:xfrm>
                  <a:off x="4516138" y="1760283"/>
                  <a:ext cx="403762" cy="634789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square" lIns="91440" tIns="45720" rIns="91440" bIns="45720" anchor="t" anchorCtr="0" compatLnSpc="1">
                  <a:sp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pt-PT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pt-PT" b="0" i="0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</m:oMath>
                    </m:oMathPara>
                  </a14:m>
                  <a:endParaRPr lang="pt-PT" sz="2400" b="0" i="0" u="none" strike="noStrike" kern="1200" cap="none" spc="0" baseline="0" dirty="0">
                    <a:solidFill>
                      <a:srgbClr val="000000"/>
                    </a:solidFill>
                    <a:uFillTx/>
                    <a:latin typeface="Calibri"/>
                  </a:endParaRPr>
                </a:p>
              </p:txBody>
            </p:sp>
          </mc:Choice>
          <mc:Fallback xmlns="">
            <p:sp>
              <p:nvSpPr>
                <p:cNvPr id="24" name="CaixaDeTexto 35">
                  <a:extLst>
                    <a:ext uri="{FF2B5EF4-FFF2-40B4-BE49-F238E27FC236}">
                      <a16:creationId xmlns:a16="http://schemas.microsoft.com/office/drawing/2014/main" id="{AE45E540-AE7C-4988-A45C-A83C3F8052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6138" y="1760283"/>
                  <a:ext cx="403762" cy="63478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cap="flat">
                  <a:noFill/>
                </a:ln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Agrupar 4">
            <a:extLst>
              <a:ext uri="{FF2B5EF4-FFF2-40B4-BE49-F238E27FC236}">
                <a16:creationId xmlns:a16="http://schemas.microsoft.com/office/drawing/2014/main" id="{6B343597-7AD9-479C-A338-AB42C05F7CFD}"/>
              </a:ext>
            </a:extLst>
          </p:cNvPr>
          <p:cNvGrpSpPr/>
          <p:nvPr/>
        </p:nvGrpSpPr>
        <p:grpSpPr>
          <a:xfrm>
            <a:off x="7514465" y="1635025"/>
            <a:ext cx="684015" cy="1106789"/>
            <a:chOff x="5259663" y="1676096"/>
            <a:chExt cx="684015" cy="1106789"/>
          </a:xfrm>
        </p:grpSpPr>
        <p:pic>
          <p:nvPicPr>
            <p:cNvPr id="27" name="Picture 6" descr="F:\areal_6ano\caixas\caixa_laranja.png">
              <a:extLst>
                <a:ext uri="{FF2B5EF4-FFF2-40B4-BE49-F238E27FC236}">
                  <a16:creationId xmlns:a16="http://schemas.microsoft.com/office/drawing/2014/main" id="{2245400C-4AB5-484A-A109-32FFF0E0F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5259663" y="1676096"/>
              <a:ext cx="684015" cy="1106789"/>
            </a:xfrm>
            <a:prstGeom prst="rect">
              <a:avLst/>
            </a:prstGeom>
            <a:noFill/>
            <a:ln cap="flat">
              <a:noFill/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CaixaDeTexto 30">
                  <a:extLst>
                    <a:ext uri="{FF2B5EF4-FFF2-40B4-BE49-F238E27FC236}">
                      <a16:creationId xmlns:a16="http://schemas.microsoft.com/office/drawing/2014/main" id="{3F13EBD2-CD40-4758-A59F-39E3269A7148}"/>
                    </a:ext>
                  </a:extLst>
                </p:cNvPr>
                <p:cNvSpPr txBox="1"/>
                <p:nvPr/>
              </p:nvSpPr>
              <p:spPr>
                <a:xfrm>
                  <a:off x="5400644" y="1859044"/>
                  <a:ext cx="413809" cy="6705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pt-PT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PT" sz="20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pt-PT" sz="2000" b="0" i="1" smtClean="0">
                                <a:latin typeface="Cambria Math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pt-PT" sz="2000" dirty="0"/>
                </a:p>
              </p:txBody>
            </p:sp>
          </mc:Choice>
          <mc:Fallback xmlns="">
            <p:sp>
              <p:nvSpPr>
                <p:cNvPr id="31" name="CaixaDeTexto 30">
                  <a:extLst>
                    <a:ext uri="{FF2B5EF4-FFF2-40B4-BE49-F238E27FC236}">
                      <a16:creationId xmlns:a16="http://schemas.microsoft.com/office/drawing/2014/main" id="{3F13EBD2-CD40-4758-A59F-39E3269A71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0644" y="1859044"/>
                  <a:ext cx="413809" cy="670568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Agrupar 5">
            <a:extLst>
              <a:ext uri="{FF2B5EF4-FFF2-40B4-BE49-F238E27FC236}">
                <a16:creationId xmlns:a16="http://schemas.microsoft.com/office/drawing/2014/main" id="{5C6B8272-2E91-424B-BBE2-DB23E6BC1165}"/>
              </a:ext>
            </a:extLst>
          </p:cNvPr>
          <p:cNvGrpSpPr/>
          <p:nvPr/>
        </p:nvGrpSpPr>
        <p:grpSpPr>
          <a:xfrm rot="21449769">
            <a:off x="4179428" y="1610021"/>
            <a:ext cx="737701" cy="1079997"/>
            <a:chOff x="4142509" y="1712802"/>
            <a:chExt cx="737701" cy="1079997"/>
          </a:xfrm>
        </p:grpSpPr>
        <p:pic>
          <p:nvPicPr>
            <p:cNvPr id="34" name="Picture 2" descr="F:\areal_6ano\caixas\caixa_azul.png">
              <a:extLst>
                <a:ext uri="{FF2B5EF4-FFF2-40B4-BE49-F238E27FC236}">
                  <a16:creationId xmlns:a16="http://schemas.microsoft.com/office/drawing/2014/main" id="{FCDD3373-4924-4B72-AE49-C3732E6004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4142509" y="1712802"/>
              <a:ext cx="737701" cy="1079997"/>
            </a:xfrm>
            <a:prstGeom prst="rect">
              <a:avLst/>
            </a:prstGeom>
            <a:noFill/>
            <a:ln cap="flat">
              <a:noFill/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CaixaDeTexto 35">
                  <a:extLst>
                    <a:ext uri="{FF2B5EF4-FFF2-40B4-BE49-F238E27FC236}">
                      <a16:creationId xmlns:a16="http://schemas.microsoft.com/office/drawing/2014/main" id="{63613011-0B95-4DAE-AEB9-90683D21AD9F}"/>
                    </a:ext>
                  </a:extLst>
                </p:cNvPr>
                <p:cNvSpPr txBox="1"/>
                <p:nvPr/>
              </p:nvSpPr>
              <p:spPr>
                <a:xfrm>
                  <a:off x="4292685" y="1868958"/>
                  <a:ext cx="413809" cy="6705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pt-PT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PT" sz="2000" b="0" i="1" smtClean="0">
                                <a:latin typeface="Cambria Math"/>
                              </a:rPr>
                              <m:t>4</m:t>
                            </m:r>
                          </m:num>
                          <m:den>
                            <m:r>
                              <a:rPr lang="pt-PT" sz="2000" b="0" i="1" smtClean="0">
                                <a:latin typeface="Cambria Math"/>
                              </a:rPr>
                              <m:t>10</m:t>
                            </m:r>
                          </m:den>
                        </m:f>
                      </m:oMath>
                    </m:oMathPara>
                  </a14:m>
                  <a:endParaRPr lang="pt-PT" sz="2000" dirty="0"/>
                </a:p>
              </p:txBody>
            </p:sp>
          </mc:Choice>
          <mc:Fallback xmlns="">
            <p:sp>
              <p:nvSpPr>
                <p:cNvPr id="36" name="CaixaDeTexto 35">
                  <a:extLst>
                    <a:ext uri="{FF2B5EF4-FFF2-40B4-BE49-F238E27FC236}">
                      <a16:creationId xmlns:a16="http://schemas.microsoft.com/office/drawing/2014/main" id="{63613011-0B95-4DAE-AEB9-90683D21AD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92685" y="1868958"/>
                  <a:ext cx="413809" cy="670568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5" name="Imagem 24">
            <a:extLst>
              <a:ext uri="{FF2B5EF4-FFF2-40B4-BE49-F238E27FC236}">
                <a16:creationId xmlns:a16="http://schemas.microsoft.com/office/drawing/2014/main" id="{EC413419-2D19-4998-A67C-3F4A0A4F2C6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7558" y="5800857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36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681685" y="427697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16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659429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16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6272E38F-7D90-49C9-BECF-95AC9DB9D99A}"/>
                  </a:ext>
                </a:extLst>
              </p:cNvPr>
              <p:cNvSpPr/>
              <p:nvPr/>
            </p:nvSpPr>
            <p:spPr>
              <a:xfrm>
                <a:off x="1531473" y="671875"/>
                <a:ext cx="10617055" cy="52588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2400" dirty="0">
                    <a:latin typeface="Abadi" panose="020B0604020104020204" pitchFamily="34" charset="0"/>
                  </a:rPr>
                  <a:t>A opção que apresenta as frações por ordem crescente é:</a:t>
                </a: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  </a:t>
                </a: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[A]</a:t>
                </a:r>
                <a:r>
                  <a:rPr lang="pt-PT" sz="2400" dirty="0">
                    <a:latin typeface="Abadi" panose="020B0604020104020204" pitchFamily="34" charset="0"/>
                  </a:rPr>
                  <a:t>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  <a:r>
                  <a:rPr lang="pt-PT" sz="2400" dirty="0">
                    <a:latin typeface="Abadi" panose="020B0604020104020204" pitchFamily="34" charset="0"/>
                    <a:sym typeface="Symbol" panose="05050102010706020507" pitchFamily="18" charset="2"/>
                  </a:rPr>
                  <a:t>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  <a:r>
                  <a:rPr lang="pt-PT" sz="2400" dirty="0">
                    <a:latin typeface="Abadi" panose="020B0604020104020204" pitchFamily="34" charset="0"/>
                    <a:sym typeface="Symbol" panose="05050102010706020507" pitchFamily="18" charset="2"/>
                  </a:rPr>
                  <a:t>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  <a:r>
                  <a:rPr lang="pt-PT" sz="2400" dirty="0">
                    <a:latin typeface="Abadi" panose="020B0604020104020204" pitchFamily="34" charset="0"/>
                    <a:sym typeface="Symbol" panose="05050102010706020507" pitchFamily="18" charset="2"/>
                  </a:rPr>
                  <a:t>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  <a:r>
                  <a:rPr lang="pt-PT" sz="2400" dirty="0">
                    <a:latin typeface="Abadi" panose="020B0604020104020204" pitchFamily="34" charset="0"/>
                    <a:sym typeface="Symbol" panose="05050102010706020507" pitchFamily="18" charset="2"/>
                  </a:rPr>
                  <a:t>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[B]</a:t>
                </a:r>
                <a:r>
                  <a:rPr lang="pt-PT" sz="2400" dirty="0">
                    <a:latin typeface="Abadi" panose="020B0604020104020204" pitchFamily="34" charset="0"/>
                  </a:rPr>
                  <a:t>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  <a:r>
                  <a:rPr lang="pt-PT" sz="2400" dirty="0">
                    <a:latin typeface="Abadi" panose="020B0604020104020204" pitchFamily="34" charset="0"/>
                    <a:sym typeface="Symbol" panose="05050102010706020507" pitchFamily="18" charset="2"/>
                  </a:rPr>
                  <a:t>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  <a:sym typeface="Symbol" panose="05050102010706020507" pitchFamily="18" charset="2"/>
                  </a:rPr>
                  <a:t> 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  <a:r>
                  <a:rPr lang="pt-PT" sz="2400" dirty="0">
                    <a:latin typeface="Abadi" panose="020B0604020104020204" pitchFamily="34" charset="0"/>
                    <a:sym typeface="Symbol" panose="05050102010706020507" pitchFamily="18" charset="2"/>
                  </a:rPr>
                  <a:t></a:t>
                </a:r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  <a:r>
                  <a:rPr lang="pt-PT" sz="2400" dirty="0">
                    <a:latin typeface="Abadi" panose="020B0604020104020204" pitchFamily="34" charset="0"/>
                    <a:sym typeface="Symbol" panose="05050102010706020507" pitchFamily="18" charset="2"/>
                  </a:rPr>
                  <a:t>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pt-PT" sz="10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[C]</a:t>
                </a:r>
                <a:r>
                  <a:rPr lang="pt-PT" sz="2400" dirty="0">
                    <a:latin typeface="Abadi" panose="020B0604020104020204" pitchFamily="34" charset="0"/>
                  </a:rPr>
                  <a:t>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  <a:r>
                  <a:rPr lang="pt-PT" sz="2400" dirty="0">
                    <a:latin typeface="Abadi" panose="020B0604020104020204" pitchFamily="34" charset="0"/>
                    <a:sym typeface="Symbol" panose="05050102010706020507" pitchFamily="18" charset="2"/>
                  </a:rPr>
                  <a:t>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  <a:r>
                  <a:rPr lang="pt-PT" sz="2400" dirty="0">
                    <a:latin typeface="Abadi" panose="020B0604020104020204" pitchFamily="34" charset="0"/>
                    <a:sym typeface="Symbol" panose="05050102010706020507" pitchFamily="18" charset="2"/>
                  </a:rPr>
                  <a:t>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  <a:r>
                  <a:rPr lang="pt-PT" sz="2400" dirty="0">
                    <a:latin typeface="Abadi" panose="020B0604020104020204" pitchFamily="34" charset="0"/>
                    <a:sym typeface="Symbol" panose="05050102010706020507" pitchFamily="18" charset="2"/>
                  </a:rPr>
                  <a:t>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  <a:r>
                  <a:rPr lang="pt-PT" sz="2400" dirty="0">
                    <a:latin typeface="Abadi" panose="020B0604020104020204" pitchFamily="34" charset="0"/>
                    <a:sym typeface="Symbol" panose="05050102010706020507" pitchFamily="18" charset="2"/>
                  </a:rPr>
                  <a:t>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[D]</a:t>
                </a:r>
                <a:r>
                  <a:rPr lang="pt-PT" sz="2400" dirty="0">
                    <a:latin typeface="Abadi" panose="020B0604020104020204" pitchFamily="34" charset="0"/>
                  </a:rPr>
                  <a:t>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  <a:r>
                  <a:rPr lang="pt-PT" sz="2400" dirty="0">
                    <a:latin typeface="Abadi" panose="020B0604020104020204" pitchFamily="34" charset="0"/>
                    <a:sym typeface="Symbol" panose="05050102010706020507" pitchFamily="18" charset="2"/>
                  </a:rPr>
                  <a:t>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  <a:r>
                  <a:rPr lang="pt-PT" sz="2400" dirty="0">
                    <a:latin typeface="Abadi" panose="020B0604020104020204" pitchFamily="34" charset="0"/>
                    <a:sym typeface="Symbol" panose="05050102010706020507" pitchFamily="18" charset="2"/>
                  </a:rPr>
                  <a:t>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  <a:r>
                  <a:rPr lang="pt-PT" sz="2400" dirty="0">
                    <a:latin typeface="Abadi" panose="020B0604020104020204" pitchFamily="34" charset="0"/>
                    <a:sym typeface="Symbol" panose="05050102010706020507" pitchFamily="18" charset="2"/>
                  </a:rPr>
                  <a:t>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  <a:r>
                  <a:rPr lang="pt-PT" sz="2400" dirty="0">
                    <a:latin typeface="Abadi" panose="020B0604020104020204" pitchFamily="34" charset="0"/>
                    <a:sym typeface="Symbol" panose="05050102010706020507" pitchFamily="18" charset="2"/>
                  </a:rPr>
                  <a:t>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6272E38F-7D90-49C9-BECF-95AC9DB9D9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473" y="671875"/>
                <a:ext cx="10617055" cy="5258876"/>
              </a:xfrm>
              <a:prstGeom prst="rect">
                <a:avLst/>
              </a:prstGeom>
              <a:blipFill>
                <a:blip r:embed="rId2"/>
                <a:stretch>
                  <a:fillRect l="-861" t="-927" b="-23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Agrupar 5">
            <a:extLst>
              <a:ext uri="{FF2B5EF4-FFF2-40B4-BE49-F238E27FC236}">
                <a16:creationId xmlns:a16="http://schemas.microsoft.com/office/drawing/2014/main" id="{39573DB5-9E29-421C-836A-F7C8B709C360}"/>
              </a:ext>
            </a:extLst>
          </p:cNvPr>
          <p:cNvGrpSpPr/>
          <p:nvPr/>
        </p:nvGrpSpPr>
        <p:grpSpPr>
          <a:xfrm>
            <a:off x="2311496" y="1782862"/>
            <a:ext cx="730060" cy="986773"/>
            <a:chOff x="2998785" y="1566150"/>
            <a:chExt cx="730060" cy="986773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09" t="29605" r="74185" b="52382"/>
            <a:stretch/>
          </p:blipFill>
          <p:spPr>
            <a:xfrm>
              <a:off x="2998785" y="1566150"/>
              <a:ext cx="730060" cy="986773"/>
            </a:xfrm>
            <a:prstGeom prst="rect">
              <a:avLst/>
            </a:prstGeom>
            <a:ln w="38100" cmpd="thickThin">
              <a:solidFill>
                <a:srgbClr val="00B050"/>
              </a:solidFill>
            </a:ln>
            <a:effectLst>
              <a:softEdge rad="112500"/>
            </a:effectLst>
          </p:spPr>
        </p:pic>
        <p:sp>
          <p:nvSpPr>
            <p:cNvPr id="5" name="Retângulo: Cantos Arredondados 4">
              <a:extLst>
                <a:ext uri="{FF2B5EF4-FFF2-40B4-BE49-F238E27FC236}">
                  <a16:creationId xmlns:a16="http://schemas.microsoft.com/office/drawing/2014/main" id="{380E1F2C-46E9-4CCA-84DB-8BD54CFC2039}"/>
                </a:ext>
              </a:extLst>
            </p:cNvPr>
            <p:cNvSpPr/>
            <p:nvPr/>
          </p:nvSpPr>
          <p:spPr>
            <a:xfrm>
              <a:off x="3084285" y="1591587"/>
              <a:ext cx="587829" cy="948413"/>
            </a:xfrm>
            <a:prstGeom prst="roundRect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7" name="Agrupar 6">
            <a:extLst>
              <a:ext uri="{FF2B5EF4-FFF2-40B4-BE49-F238E27FC236}">
                <a16:creationId xmlns:a16="http://schemas.microsoft.com/office/drawing/2014/main" id="{1FCFAE4E-B7D6-477A-806E-1ADBD11C29C4}"/>
              </a:ext>
            </a:extLst>
          </p:cNvPr>
          <p:cNvGrpSpPr/>
          <p:nvPr/>
        </p:nvGrpSpPr>
        <p:grpSpPr>
          <a:xfrm>
            <a:off x="4089025" y="1782862"/>
            <a:ext cx="720499" cy="973850"/>
            <a:chOff x="4381762" y="1566151"/>
            <a:chExt cx="720499" cy="973850"/>
          </a:xfrm>
        </p:grpSpPr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8EDD029E-04CF-4B7B-B980-F2FBE44FB5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56" t="29788" r="60238" b="52198"/>
            <a:stretch/>
          </p:blipFill>
          <p:spPr>
            <a:xfrm>
              <a:off x="4381762" y="1566151"/>
              <a:ext cx="720499" cy="9738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6" name="Retângulo: Cantos Arredondados 15">
              <a:extLst>
                <a:ext uri="{FF2B5EF4-FFF2-40B4-BE49-F238E27FC236}">
                  <a16:creationId xmlns:a16="http://schemas.microsoft.com/office/drawing/2014/main" id="{DA58C521-A49A-4A00-86B5-00EF534BA8B0}"/>
                </a:ext>
              </a:extLst>
            </p:cNvPr>
            <p:cNvSpPr/>
            <p:nvPr/>
          </p:nvSpPr>
          <p:spPr>
            <a:xfrm>
              <a:off x="4448096" y="1591587"/>
              <a:ext cx="587829" cy="948413"/>
            </a:xfrm>
            <a:prstGeom prst="roundRect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8" name="Agrupar 7">
            <a:extLst>
              <a:ext uri="{FF2B5EF4-FFF2-40B4-BE49-F238E27FC236}">
                <a16:creationId xmlns:a16="http://schemas.microsoft.com/office/drawing/2014/main" id="{0522677A-F4AE-4F83-B1BF-E0EC45EB5EE2}"/>
              </a:ext>
            </a:extLst>
          </p:cNvPr>
          <p:cNvGrpSpPr/>
          <p:nvPr/>
        </p:nvGrpSpPr>
        <p:grpSpPr>
          <a:xfrm>
            <a:off x="5671573" y="1785246"/>
            <a:ext cx="758139" cy="1024726"/>
            <a:chOff x="5670981" y="1540713"/>
            <a:chExt cx="758139" cy="1024726"/>
          </a:xfrm>
        </p:grpSpPr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8C247184-FA27-4CAB-9E0D-90262618A7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25" t="29670" r="45669" b="52315"/>
            <a:stretch/>
          </p:blipFill>
          <p:spPr>
            <a:xfrm>
              <a:off x="5670981" y="1540713"/>
              <a:ext cx="758139" cy="102472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7" name="Retângulo: Cantos Arredondados 16">
              <a:extLst>
                <a:ext uri="{FF2B5EF4-FFF2-40B4-BE49-F238E27FC236}">
                  <a16:creationId xmlns:a16="http://schemas.microsoft.com/office/drawing/2014/main" id="{6EBE84A1-66EC-482E-A3A5-79984F782072}"/>
                </a:ext>
              </a:extLst>
            </p:cNvPr>
            <p:cNvSpPr/>
            <p:nvPr/>
          </p:nvSpPr>
          <p:spPr>
            <a:xfrm>
              <a:off x="5740359" y="1585329"/>
              <a:ext cx="587829" cy="948413"/>
            </a:xfrm>
            <a:prstGeom prst="roundRect">
              <a:avLst/>
            </a:prstGeom>
            <a:noFill/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9" name="Agrupar 8">
            <a:extLst>
              <a:ext uri="{FF2B5EF4-FFF2-40B4-BE49-F238E27FC236}">
                <a16:creationId xmlns:a16="http://schemas.microsoft.com/office/drawing/2014/main" id="{7428F4F7-8717-4BFE-97E2-485DFC2B8F78}"/>
              </a:ext>
            </a:extLst>
          </p:cNvPr>
          <p:cNvGrpSpPr/>
          <p:nvPr/>
        </p:nvGrpSpPr>
        <p:grpSpPr>
          <a:xfrm>
            <a:off x="7291762" y="1755442"/>
            <a:ext cx="780191" cy="1054530"/>
            <a:chOff x="6978638" y="1485470"/>
            <a:chExt cx="780191" cy="1054530"/>
          </a:xfrm>
        </p:grpSpPr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1E9ED9E0-2D0D-4E43-9D5E-F27E2D6E29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12" t="29670" r="33582" b="52315"/>
            <a:stretch/>
          </p:blipFill>
          <p:spPr>
            <a:xfrm>
              <a:off x="6978638" y="1485470"/>
              <a:ext cx="780191" cy="105453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8" name="Retângulo: Cantos Arredondados 17">
              <a:extLst>
                <a:ext uri="{FF2B5EF4-FFF2-40B4-BE49-F238E27FC236}">
                  <a16:creationId xmlns:a16="http://schemas.microsoft.com/office/drawing/2014/main" id="{5C720DAA-AD87-49CC-9A75-8A9E4A6F8A0D}"/>
                </a:ext>
              </a:extLst>
            </p:cNvPr>
            <p:cNvSpPr/>
            <p:nvPr/>
          </p:nvSpPr>
          <p:spPr>
            <a:xfrm>
              <a:off x="7088538" y="1540713"/>
              <a:ext cx="587829" cy="948413"/>
            </a:xfrm>
            <a:prstGeom prst="roundRect">
              <a:avLst/>
            </a:prstGeom>
            <a:noFill/>
            <a:ln w="571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F960933E-6A78-43FC-A60B-F7B164B7E767}"/>
              </a:ext>
            </a:extLst>
          </p:cNvPr>
          <p:cNvGrpSpPr/>
          <p:nvPr/>
        </p:nvGrpSpPr>
        <p:grpSpPr>
          <a:xfrm>
            <a:off x="9090942" y="1763885"/>
            <a:ext cx="704062" cy="1057599"/>
            <a:chOff x="8467540" y="1482401"/>
            <a:chExt cx="704062" cy="1057599"/>
          </a:xfrm>
        </p:grpSpPr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A75CF0AD-A13C-4027-9A96-0368E1690F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613" t="29947" r="19356" b="52396"/>
            <a:stretch/>
          </p:blipFill>
          <p:spPr>
            <a:xfrm>
              <a:off x="8467540" y="1482401"/>
              <a:ext cx="704062" cy="105759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0" name="Retângulo: Cantos Arredondados 19">
              <a:extLst>
                <a:ext uri="{FF2B5EF4-FFF2-40B4-BE49-F238E27FC236}">
                  <a16:creationId xmlns:a16="http://schemas.microsoft.com/office/drawing/2014/main" id="{826E4904-7B9A-4D9E-8B91-95E444151A91}"/>
                </a:ext>
              </a:extLst>
            </p:cNvPr>
            <p:cNvSpPr/>
            <p:nvPr/>
          </p:nvSpPr>
          <p:spPr>
            <a:xfrm>
              <a:off x="8532358" y="1536993"/>
              <a:ext cx="587829" cy="948413"/>
            </a:xfrm>
            <a:prstGeom prst="round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pic>
        <p:nvPicPr>
          <p:cNvPr id="25" name="Imagem 24">
            <a:extLst>
              <a:ext uri="{FF2B5EF4-FFF2-40B4-BE49-F238E27FC236}">
                <a16:creationId xmlns:a16="http://schemas.microsoft.com/office/drawing/2014/main" id="{0E8DBB33-FFB0-4CF9-925C-81C9DC26A3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69" y="5829614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68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415704" y="396265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17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659429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17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1DB507C9-B5CD-4089-879D-BDA46DFB64F5}"/>
                  </a:ext>
                </a:extLst>
              </p:cNvPr>
              <p:cNvSpPr/>
              <p:nvPr/>
            </p:nvSpPr>
            <p:spPr>
              <a:xfrm>
                <a:off x="1177438" y="549100"/>
                <a:ext cx="9429626" cy="56865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2400" dirty="0">
                    <a:latin typeface="Abadi" panose="020B0604020104020204" pitchFamily="34" charset="0"/>
                  </a:rPr>
                  <a:t>Observa a figura em que cada círculo está dividido em partes iguais.  A parte verde dos círculos pode representar-se por:</a:t>
                </a: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[A]</a:t>
                </a:r>
                <a:r>
                  <a:rPr lang="pt-PT" sz="2400" dirty="0">
                    <a:latin typeface="Abadi" panose="020B0604020104020204" pitchFamily="34" charset="0"/>
                  </a:rPr>
                  <a:t>	50%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[B]</a:t>
                </a:r>
                <a:r>
                  <a:rPr lang="pt-PT" sz="2400" dirty="0">
                    <a:latin typeface="Abadi" panose="020B0604020104020204" pitchFamily="34" charset="0"/>
                  </a:rPr>
                  <a:t>	0.75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[C]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[D]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8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8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pt-PT" sz="2800" dirty="0">
                  <a:latin typeface="Abadi" panose="020B0604020104020204" pitchFamily="34" charset="0"/>
                </a:endParaRPr>
              </a:p>
            </p:txBody>
          </p:sp>
        </mc:Choice>
        <mc:Fallback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1DB507C9-B5CD-4089-879D-BDA46DFB64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438" y="549100"/>
                <a:ext cx="9429626" cy="5686557"/>
              </a:xfrm>
              <a:prstGeom prst="rect">
                <a:avLst/>
              </a:prstGeom>
              <a:blipFill>
                <a:blip r:embed="rId2"/>
                <a:stretch>
                  <a:fillRect l="-970" t="-85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Agrupar 3">
            <a:extLst>
              <a:ext uri="{FF2B5EF4-FFF2-40B4-BE49-F238E27FC236}">
                <a16:creationId xmlns:a16="http://schemas.microsoft.com/office/drawing/2014/main" id="{C905BDA4-5E6A-4190-945E-2A0B9F7A0C5A}"/>
              </a:ext>
            </a:extLst>
          </p:cNvPr>
          <p:cNvGrpSpPr/>
          <p:nvPr/>
        </p:nvGrpSpPr>
        <p:grpSpPr>
          <a:xfrm rot="16200000">
            <a:off x="4852490" y="2409036"/>
            <a:ext cx="3004457" cy="1247839"/>
            <a:chOff x="3416047" y="1197440"/>
            <a:chExt cx="4516010" cy="1682067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A091883C-515A-43B2-9A0B-ED626A40B6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16" t="44803" r="73091" b="36474"/>
            <a:stretch/>
          </p:blipFill>
          <p:spPr>
            <a:xfrm rot="5400000">
              <a:off x="4835720" y="-156451"/>
              <a:ext cx="1674797" cy="4382580"/>
            </a:xfrm>
            <a:prstGeom prst="rect">
              <a:avLst/>
            </a:prstGeom>
          </p:spPr>
        </p:pic>
        <p:sp>
          <p:nvSpPr>
            <p:cNvPr id="12" name="Retângulo: Cantos Arredondados 11">
              <a:extLst>
                <a:ext uri="{FF2B5EF4-FFF2-40B4-BE49-F238E27FC236}">
                  <a16:creationId xmlns:a16="http://schemas.microsoft.com/office/drawing/2014/main" id="{00390B09-FCBD-43F7-8CA6-E32EFDFE74DD}"/>
                </a:ext>
              </a:extLst>
            </p:cNvPr>
            <p:cNvSpPr/>
            <p:nvPr/>
          </p:nvSpPr>
          <p:spPr>
            <a:xfrm>
              <a:off x="3416047" y="1204709"/>
              <a:ext cx="4516010" cy="1674798"/>
            </a:xfrm>
            <a:prstGeom prst="round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pic>
        <p:nvPicPr>
          <p:cNvPr id="13" name="Imagem 12">
            <a:extLst>
              <a:ext uri="{FF2B5EF4-FFF2-40B4-BE49-F238E27FC236}">
                <a16:creationId xmlns:a16="http://schemas.microsoft.com/office/drawing/2014/main" id="{4F737F37-C349-4889-A995-DC02FAE147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575" y="5829614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43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447835" y="378916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18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659429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18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286CFABF-7E66-4861-80C3-5067EC47071B}"/>
                  </a:ext>
                </a:extLst>
              </p:cNvPr>
              <p:cNvSpPr/>
              <p:nvPr/>
            </p:nvSpPr>
            <p:spPr>
              <a:xfrm>
                <a:off x="1442598" y="635126"/>
                <a:ext cx="10604427" cy="56541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2400" dirty="0">
                    <a:latin typeface="Abadi" panose="020B0604020104020204" pitchFamily="34" charset="0"/>
                  </a:rPr>
                  <a:t>Considerando que cada figura se encontra dividida em partes iguais...</a:t>
                </a:r>
              </a:p>
              <a:p>
                <a:endParaRPr lang="pt-PT" sz="2400" dirty="0"/>
              </a:p>
              <a:p>
                <a:endParaRPr lang="pt-PT" sz="2400" dirty="0"/>
              </a:p>
              <a:p>
                <a:endParaRPr lang="pt-PT" sz="3200" dirty="0"/>
              </a:p>
              <a:p>
                <a:endParaRPr lang="pt-PT" sz="3200" dirty="0"/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O valor da adição indicada na figura é:</a:t>
                </a:r>
              </a:p>
              <a:p>
                <a:endParaRPr lang="pt-PT" sz="12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[A]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pt-PT" sz="28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[B]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pt-PT" sz="28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[C]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pt-PT" sz="28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[D]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pt-PT" sz="2800" dirty="0"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286CFABF-7E66-4861-80C3-5067EC4707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598" y="635126"/>
                <a:ext cx="10604427" cy="5654112"/>
              </a:xfrm>
              <a:prstGeom prst="rect">
                <a:avLst/>
              </a:prstGeom>
              <a:blipFill>
                <a:blip r:embed="rId2"/>
                <a:stretch>
                  <a:fillRect l="-920" t="-86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Agrupar 8">
            <a:extLst>
              <a:ext uri="{FF2B5EF4-FFF2-40B4-BE49-F238E27FC236}">
                <a16:creationId xmlns:a16="http://schemas.microsoft.com/office/drawing/2014/main" id="{5D945E3A-35D6-4282-A66C-A03F861350EE}"/>
              </a:ext>
            </a:extLst>
          </p:cNvPr>
          <p:cNvGrpSpPr/>
          <p:nvPr/>
        </p:nvGrpSpPr>
        <p:grpSpPr>
          <a:xfrm>
            <a:off x="6634365" y="1171298"/>
            <a:ext cx="4854060" cy="2285580"/>
            <a:chOff x="3471793" y="762957"/>
            <a:chExt cx="4854060" cy="2285580"/>
          </a:xfrm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9CD892CE-4BC0-4D5C-9B4D-A6C8CB4EC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71793" y="762957"/>
              <a:ext cx="4854060" cy="1105990"/>
            </a:xfrm>
            <a:prstGeom prst="rect">
              <a:avLst/>
            </a:prstGeom>
          </p:spPr>
        </p:pic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16595971-4872-4777-B1C1-3D4421F1C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82943" y="1868947"/>
              <a:ext cx="1965981" cy="1179588"/>
            </a:xfrm>
            <a:prstGeom prst="rect">
              <a:avLst/>
            </a:prstGeom>
          </p:spPr>
        </p:pic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90D4E61B-22D3-425F-97AA-AD6ACB3AA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5400000">
              <a:off x="6642111" y="1364795"/>
              <a:ext cx="1190554" cy="2176929"/>
            </a:xfrm>
            <a:prstGeom prst="rect">
              <a:avLst/>
            </a:prstGeom>
          </p:spPr>
        </p:pic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B3352553-12C2-4B09-AA92-2451AD7371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5400000">
              <a:off x="3240727" y="2095355"/>
              <a:ext cx="1179589" cy="704843"/>
            </a:xfrm>
            <a:prstGeom prst="rect">
              <a:avLst/>
            </a:prstGeom>
          </p:spPr>
        </p:pic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17BAA277-C172-4F61-BEC3-819EC6D890F2}"/>
                </a:ext>
              </a:extLst>
            </p:cNvPr>
            <p:cNvSpPr txBox="1"/>
            <p:nvPr/>
          </p:nvSpPr>
          <p:spPr>
            <a:xfrm>
              <a:off x="6322988" y="1896380"/>
              <a:ext cx="914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5400" b="1" dirty="0"/>
                <a:t>?</a:t>
              </a:r>
            </a:p>
          </p:txBody>
        </p:sp>
      </p:grpSp>
      <p:pic>
        <p:nvPicPr>
          <p:cNvPr id="16" name="Imagem 15">
            <a:extLst>
              <a:ext uri="{FF2B5EF4-FFF2-40B4-BE49-F238E27FC236}">
                <a16:creationId xmlns:a16="http://schemas.microsoft.com/office/drawing/2014/main" id="{EF300E4C-4800-4DC8-9E30-A4D4BFB194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900" y="5829614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05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900411" y="347133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19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659429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19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2A0E8C1D-A41A-4951-BD45-A64F68BD41BB}"/>
                  </a:ext>
                </a:extLst>
              </p:cNvPr>
              <p:cNvSpPr/>
              <p:nvPr/>
            </p:nvSpPr>
            <p:spPr>
              <a:xfrm>
                <a:off x="1589314" y="568762"/>
                <a:ext cx="10602686" cy="64760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2400" dirty="0">
                    <a:latin typeface="Abadi" panose="020B0604020104020204" pitchFamily="34" charset="0"/>
                  </a:rPr>
                  <a:t>  Considerando que cada figura se encontra dividida em partes iguais...</a:t>
                </a: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O valor da subtração indicada na figura é:</a:t>
                </a: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[A]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8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pt-PT" sz="28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[B]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pt-PT" sz="28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[C]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pt-PT" sz="28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[D]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pt-PT" sz="28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pt-PT" sz="28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2A0E8C1D-A41A-4951-BD45-A64F68BD41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9314" y="568762"/>
                <a:ext cx="10602686" cy="6476004"/>
              </a:xfrm>
              <a:prstGeom prst="rect">
                <a:avLst/>
              </a:prstGeom>
              <a:blipFill>
                <a:blip r:embed="rId2"/>
                <a:stretch>
                  <a:fillRect l="-920" t="-75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6">
            <a:extLst>
              <a:ext uri="{FF2B5EF4-FFF2-40B4-BE49-F238E27FC236}">
                <a16:creationId xmlns:a16="http://schemas.microsoft.com/office/drawing/2014/main" id="{ED632F44-A680-444B-A402-8CCD69FDF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BCA87F92-CC02-4B28-B8B1-AD68BCCB52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33"/>
          <a:stretch/>
        </p:blipFill>
        <p:spPr>
          <a:xfrm>
            <a:off x="7404391" y="1055019"/>
            <a:ext cx="2762507" cy="2489208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9A56CEA4-77B4-4D9F-9F5B-DC3364655D6C}"/>
              </a:ext>
            </a:extLst>
          </p:cNvPr>
          <p:cNvSpPr/>
          <p:nvPr/>
        </p:nvSpPr>
        <p:spPr>
          <a:xfrm>
            <a:off x="9517200" y="2272605"/>
            <a:ext cx="505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5400" b="1" dirty="0"/>
              <a:t>?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78477F8C-4233-47EC-875E-2AB60D60A7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854" y="5829614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83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417811" y="396157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20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659429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20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2A0E8C1D-A41A-4951-BD45-A64F68BD41BB}"/>
                  </a:ext>
                </a:extLst>
              </p:cNvPr>
              <p:cNvSpPr/>
              <p:nvPr/>
            </p:nvSpPr>
            <p:spPr>
              <a:xfrm>
                <a:off x="1040454" y="737991"/>
                <a:ext cx="11075831" cy="57506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2400" dirty="0">
                    <a:latin typeface="Abadi" panose="020B0604020104020204" pitchFamily="34" charset="0"/>
                  </a:rPr>
                  <a:t>O valor da adição indicada é:</a:t>
                </a: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[A]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pt-PT" sz="28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[B]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pt-PT" sz="28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[C]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pt-PT" sz="28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[D]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pt-PT" sz="28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2A0E8C1D-A41A-4951-BD45-A64F68BD41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454" y="737991"/>
                <a:ext cx="11075831" cy="5750677"/>
              </a:xfrm>
              <a:prstGeom prst="rect">
                <a:avLst/>
              </a:prstGeom>
              <a:blipFill>
                <a:blip r:embed="rId2"/>
                <a:stretch>
                  <a:fillRect l="-881" t="-84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6">
            <a:extLst>
              <a:ext uri="{FF2B5EF4-FFF2-40B4-BE49-F238E27FC236}">
                <a16:creationId xmlns:a16="http://schemas.microsoft.com/office/drawing/2014/main" id="{ED632F44-A680-444B-A402-8CCD69FDF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3B1FAC05-346D-4054-9CEA-3F749B3D187F}"/>
                  </a:ext>
                </a:extLst>
              </p:cNvPr>
              <p:cNvSpPr/>
              <p:nvPr/>
            </p:nvSpPr>
            <p:spPr>
              <a:xfrm>
                <a:off x="4878722" y="1456115"/>
                <a:ext cx="4675030" cy="12709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pt-PT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5400" i="1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pt-PT" sz="54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pt-PT" sz="54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5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5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PT" sz="5400" dirty="0"/>
                  <a:t> = </a:t>
                </a:r>
                <a:r>
                  <a:rPr lang="pt-PT" sz="5400" b="1" dirty="0"/>
                  <a:t>?</a:t>
                </a:r>
              </a:p>
            </p:txBody>
          </p:sp>
        </mc:Choice>
        <mc:Fallback xmlns=""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3B1FAC05-346D-4054-9CEA-3F749B3D18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8722" y="1456115"/>
                <a:ext cx="4675030" cy="1270925"/>
              </a:xfrm>
              <a:prstGeom prst="rect">
                <a:avLst/>
              </a:prstGeom>
              <a:blipFill>
                <a:blip r:embed="rId3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Imagem 11">
            <a:extLst>
              <a:ext uri="{FF2B5EF4-FFF2-40B4-BE49-F238E27FC236}">
                <a16:creationId xmlns:a16="http://schemas.microsoft.com/office/drawing/2014/main" id="{60647DBB-4122-46F5-A57D-7613FDC88C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587" y="5782621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05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425927" y="545273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21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659429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21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6581E4B3-39D2-4A3B-9AF6-896D068DB48B}"/>
                  </a:ext>
                </a:extLst>
              </p:cNvPr>
              <p:cNvSpPr/>
              <p:nvPr/>
            </p:nvSpPr>
            <p:spPr>
              <a:xfrm>
                <a:off x="1045028" y="925287"/>
                <a:ext cx="10610352" cy="45654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2400" dirty="0">
                    <a:latin typeface="Abadi" panose="020B0604020104020204" pitchFamily="34" charset="0"/>
                  </a:rPr>
                  <a:t>Uma tarefa estava programada para ser realizada em 45 minutos. Sabendo que o João utilizou um terço desse tempo, quanto tempo, em minutos, demorou ele a realizar a tarefa?</a:t>
                </a:r>
              </a:p>
              <a:p>
                <a:r>
                  <a:rPr lang="pt-PT" sz="2800" dirty="0"/>
                  <a:t>                                                                    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8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pt-PT" sz="28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endParaRPr lang="pt-PT" sz="9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[A]</a:t>
                </a:r>
                <a:r>
                  <a:rPr lang="pt-PT" sz="2400" dirty="0">
                    <a:latin typeface="Abadi" panose="020B0604020104020204" pitchFamily="34" charset="0"/>
                  </a:rPr>
                  <a:t>	  7 minutos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[B]</a:t>
                </a:r>
                <a:r>
                  <a:rPr lang="pt-PT" sz="2400" dirty="0">
                    <a:latin typeface="Abadi" panose="020B0604020104020204" pitchFamily="34" charset="0"/>
                  </a:rPr>
                  <a:t>	 10 minutos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[C]</a:t>
                </a:r>
                <a:r>
                  <a:rPr lang="pt-PT" sz="2400" dirty="0">
                    <a:latin typeface="Abadi" panose="020B0604020104020204" pitchFamily="34" charset="0"/>
                  </a:rPr>
                  <a:t>	 15 minutos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[D]</a:t>
                </a:r>
                <a:r>
                  <a:rPr lang="pt-PT" sz="2400" dirty="0">
                    <a:latin typeface="Abadi" panose="020B0604020104020204" pitchFamily="34" charset="0"/>
                  </a:rPr>
                  <a:t>	 25 minutos</a:t>
                </a:r>
              </a:p>
              <a:p>
                <a:endParaRPr lang="pt-PT" sz="2400" dirty="0"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6581E4B3-39D2-4A3B-9AF6-896D068DB4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028" y="925287"/>
                <a:ext cx="10610352" cy="4565481"/>
              </a:xfrm>
              <a:prstGeom prst="rect">
                <a:avLst/>
              </a:prstGeom>
              <a:blipFill>
                <a:blip r:embed="rId2"/>
                <a:stretch>
                  <a:fillRect l="-862" t="-1068" r="-114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m 9">
            <a:extLst>
              <a:ext uri="{FF2B5EF4-FFF2-40B4-BE49-F238E27FC236}">
                <a16:creationId xmlns:a16="http://schemas.microsoft.com/office/drawing/2014/main" id="{920C42C7-DCC0-475E-A720-92E14441E236}"/>
              </a:ext>
            </a:extLst>
          </p:cNvPr>
          <p:cNvPicPr/>
          <p:nvPr/>
        </p:nvPicPr>
        <p:blipFill>
          <a:blip r:embed="rId3">
            <a:duotone>
              <a:srgbClr val="ED7D31">
                <a:shade val="45000"/>
                <a:satMod val="135000"/>
              </a:srgbClr>
              <a:prstClr val="white"/>
            </a:duotone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378" y="1768827"/>
            <a:ext cx="4163763" cy="1242213"/>
          </a:xfrm>
          <a:prstGeom prst="rect">
            <a:avLst/>
          </a:prstGeom>
          <a:noFill/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D3F9715D-1D58-49BB-B757-A044D6327C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304" y="5890813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65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424191" y="421547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22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659429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22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B995C822-493F-48B3-B937-BFA6476BABC9}"/>
                  </a:ext>
                </a:extLst>
              </p:cNvPr>
              <p:cNvSpPr/>
              <p:nvPr/>
            </p:nvSpPr>
            <p:spPr>
              <a:xfrm>
                <a:off x="536272" y="1028386"/>
                <a:ext cx="11296719" cy="42438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2400" dirty="0">
                    <a:latin typeface="Abadi" panose="020B0604020104020204" pitchFamily="34" charset="0"/>
                  </a:rPr>
                  <a:t>Numa corrida, os atletas tinham que percorrer 4 km. O António já percorreu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pt-PT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km, o João percorreu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km, o Martim percorreu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 km e o Gustavo já completou o percurso. Naquele momento, qual é o atleta que estava 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pt-PT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 de completar o primeiro km?</a:t>
                </a: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[A]</a:t>
                </a:r>
                <a:r>
                  <a:rPr lang="pt-PT" sz="2400" dirty="0">
                    <a:latin typeface="Abadi" panose="020B0604020104020204" pitchFamily="34" charset="0"/>
                  </a:rPr>
                  <a:t>	João </a:t>
                </a: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[B] </a:t>
                </a:r>
                <a:r>
                  <a:rPr lang="pt-PT" sz="2400" dirty="0">
                    <a:latin typeface="Abadi" panose="020B0604020104020204" pitchFamily="34" charset="0"/>
                  </a:rPr>
                  <a:t>	António</a:t>
                </a: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[C] </a:t>
                </a:r>
                <a:r>
                  <a:rPr lang="pt-PT" sz="2400" dirty="0">
                    <a:latin typeface="Abadi" panose="020B0604020104020204" pitchFamily="34" charset="0"/>
                  </a:rPr>
                  <a:t>	Martim</a:t>
                </a: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[D]</a:t>
                </a:r>
                <a:r>
                  <a:rPr lang="pt-PT" sz="2400" dirty="0">
                    <a:latin typeface="Abadi" panose="020B0604020104020204" pitchFamily="34" charset="0"/>
                  </a:rPr>
                  <a:t>	Gustavo</a:t>
                </a: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B995C822-493F-48B3-B937-BFA6476BAB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272" y="1028386"/>
                <a:ext cx="11296719" cy="4243854"/>
              </a:xfrm>
              <a:prstGeom prst="rect">
                <a:avLst/>
              </a:prstGeom>
              <a:blipFill>
                <a:blip r:embed="rId2"/>
                <a:stretch>
                  <a:fillRect l="-863" r="-756" b="-229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gem 12">
            <a:extLst>
              <a:ext uri="{FF2B5EF4-FFF2-40B4-BE49-F238E27FC236}">
                <a16:creationId xmlns:a16="http://schemas.microsoft.com/office/drawing/2014/main" id="{38E8EA1B-F74C-495F-9C0A-32F9C84CF7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72" y="5814673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27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448774" y="374386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23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659429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23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36363DD6-7BD5-41C1-BDAF-E5EED1122158}"/>
              </a:ext>
            </a:extLst>
          </p:cNvPr>
          <p:cNvSpPr/>
          <p:nvPr/>
        </p:nvSpPr>
        <p:spPr>
          <a:xfrm>
            <a:off x="553430" y="1028386"/>
            <a:ext cx="11279562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dirty="0">
                <a:latin typeface="Abadi" panose="020B0604020104020204" pitchFamily="34" charset="0"/>
              </a:rPr>
              <a:t>Para determinar o valor da expressão numérica	             </a:t>
            </a:r>
            <a:r>
              <a:rPr lang="pt-PT" sz="2200" dirty="0"/>
              <a:t>+</a:t>
            </a:r>
            <a:r>
              <a:rPr lang="pt-P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0,3 </a:t>
            </a:r>
            <a:r>
              <a:rPr lang="pt-PT" sz="2400" dirty="0">
                <a:solidFill>
                  <a:prstClr val="black"/>
                </a:solidFill>
                <a:latin typeface="Abadi" panose="020B0604020104020204" pitchFamily="34" charset="0"/>
              </a:rPr>
              <a:t>devo</a:t>
            </a:r>
            <a:r>
              <a:rPr lang="pt-PT" sz="2400" dirty="0">
                <a:latin typeface="Abadi" panose="020B0604020104020204" pitchFamily="34" charset="0"/>
              </a:rPr>
              <a:t>:</a:t>
            </a:r>
          </a:p>
          <a:p>
            <a:endParaRPr lang="pt-PT" sz="2400" dirty="0">
              <a:latin typeface="Abadi" panose="020B0604020104020204" pitchFamily="34" charset="0"/>
            </a:endParaRPr>
          </a:p>
          <a:p>
            <a:endParaRPr lang="pt-PT" sz="2000" dirty="0">
              <a:latin typeface="Abadi" panose="020B0604020104020204" pitchFamily="34" charset="0"/>
            </a:endParaRPr>
          </a:p>
          <a:p>
            <a:r>
              <a:rPr lang="pt-PT" sz="2400" dirty="0">
                <a:latin typeface="Abadi" panose="020B0604020104020204" pitchFamily="34" charset="0"/>
                <a:hlinkClick r:id="" action="ppaction://noaction"/>
              </a:rPr>
              <a:t>[A]</a:t>
            </a:r>
            <a:r>
              <a:rPr lang="pt-PT" sz="2400" dirty="0">
                <a:latin typeface="Abadi" panose="020B0604020104020204" pitchFamily="34" charset="0"/>
              </a:rPr>
              <a:t> Realizar as operações </a:t>
            </a:r>
            <a:r>
              <a:rPr lang="pt-PT" sz="2400" dirty="0">
                <a:solidFill>
                  <a:schemeClr val="dk1"/>
                </a:solidFill>
                <a:latin typeface="Abadi" panose="020B0604020104020204" pitchFamily="34" charset="0"/>
                <a:ea typeface="Cambria Math" panose="02040503050406030204" pitchFamily="18" charset="0"/>
              </a:rPr>
              <a:t>pela ordem em que se apresentam.</a:t>
            </a:r>
            <a:endParaRPr lang="pt-PT" sz="2400" dirty="0">
              <a:latin typeface="Abadi" panose="020B0604020104020204" pitchFamily="34" charset="0"/>
            </a:endParaRPr>
          </a:p>
          <a:p>
            <a:r>
              <a:rPr lang="pt-PT" sz="1000" dirty="0">
                <a:latin typeface="Abadi" panose="020B0604020104020204" pitchFamily="34" charset="0"/>
              </a:rPr>
              <a:t>        </a:t>
            </a:r>
          </a:p>
          <a:p>
            <a:r>
              <a:rPr lang="pt-PT" sz="2400" dirty="0">
                <a:latin typeface="Abadi" panose="020B0604020104020204" pitchFamily="34" charset="0"/>
                <a:hlinkClick r:id="" action="ppaction://noaction"/>
              </a:rPr>
              <a:t>[B]</a:t>
            </a:r>
            <a:r>
              <a:rPr lang="pt-PT" sz="2400" dirty="0">
                <a:latin typeface="Abadi" panose="020B0604020104020204" pitchFamily="34" charset="0"/>
              </a:rPr>
              <a:t> Dar prioridade à operação subtração. </a:t>
            </a:r>
          </a:p>
          <a:p>
            <a:r>
              <a:rPr lang="pt-PT" sz="1000" dirty="0">
                <a:latin typeface="Abadi" panose="020B0604020104020204" pitchFamily="34" charset="0"/>
              </a:rPr>
              <a:t>	 </a:t>
            </a:r>
          </a:p>
          <a:p>
            <a:r>
              <a:rPr lang="pt-PT" sz="2400" dirty="0">
                <a:latin typeface="Abadi" panose="020B0604020104020204" pitchFamily="34" charset="0"/>
                <a:hlinkClick r:id="" action="ppaction://noaction"/>
              </a:rPr>
              <a:t>[C]</a:t>
            </a:r>
            <a:r>
              <a:rPr lang="pt-PT" sz="1000" dirty="0">
                <a:solidFill>
                  <a:schemeClr val="dk1"/>
                </a:solidFill>
                <a:latin typeface="Abadi" panose="020B0604020104020204" pitchFamily="34" charset="0"/>
                <a:ea typeface="Cambria Math" panose="02040503050406030204" pitchFamily="18" charset="0"/>
              </a:rPr>
              <a:t>  </a:t>
            </a:r>
            <a:r>
              <a:rPr kumimoji="0" lang="pt-P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Cambria Math" panose="02040503050406030204" pitchFamily="18" charset="0"/>
                <a:cs typeface="+mn-cs"/>
              </a:rPr>
              <a:t>Dar prioridade à operação adição.</a:t>
            </a:r>
          </a:p>
          <a:p>
            <a:endParaRPr lang="pt-PT" sz="1000" dirty="0">
              <a:latin typeface="Abadi" panose="020B0604020104020204" pitchFamily="34" charset="0"/>
            </a:endParaRPr>
          </a:p>
          <a:p>
            <a:r>
              <a:rPr lang="pt-PT" sz="2400" dirty="0">
                <a:latin typeface="Abadi" panose="020B0604020104020204" pitchFamily="34" charset="0"/>
                <a:hlinkClick r:id="" action="ppaction://noaction"/>
              </a:rPr>
              <a:t>[D]</a:t>
            </a:r>
            <a:r>
              <a:rPr lang="pt-PT" sz="2400" dirty="0">
                <a:solidFill>
                  <a:schemeClr val="dk1"/>
                </a:solidFill>
                <a:latin typeface="Abadi" panose="020B0604020104020204" pitchFamily="34" charset="0"/>
                <a:ea typeface="Cambria Math" panose="02040503050406030204" pitchFamily="18" charset="0"/>
              </a:rPr>
              <a:t> Dar prioridade ao cálculo do que está dentro de parênteses.  </a:t>
            </a:r>
            <a:endParaRPr lang="pt-PT" sz="2400" dirty="0">
              <a:latin typeface="Abadi" panose="020B0604020104020204" pitchFamily="34" charset="0"/>
              <a:ea typeface="Cambria Math" panose="02040503050406030204" pitchFamily="18" charset="0"/>
            </a:endParaRPr>
          </a:p>
          <a:p>
            <a:endParaRPr lang="pt-PT" sz="2400" dirty="0">
              <a:latin typeface="Abadi" panose="020B0604020104020204" pitchFamily="34" charset="0"/>
            </a:endParaRPr>
          </a:p>
        </p:txBody>
      </p:sp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666A952A-D62C-4DFB-9233-BD2B12BFC1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9974989"/>
              </p:ext>
            </p:extLst>
          </p:nvPr>
        </p:nvGraphicFramePr>
        <p:xfrm>
          <a:off x="6893299" y="907440"/>
          <a:ext cx="1363662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800100" imgH="431800" progId="Equation.3">
                  <p:embed/>
                </p:oleObj>
              </mc:Choice>
              <mc:Fallback>
                <p:oleObj r:id="rId2" imgW="800100" imgH="431800" progId="Equation.3">
                  <p:embed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666A952A-D62C-4DFB-9233-BD2B12BFC1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3299" y="907440"/>
                        <a:ext cx="1363662" cy="7350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Imagem 11">
            <a:extLst>
              <a:ext uri="{FF2B5EF4-FFF2-40B4-BE49-F238E27FC236}">
                <a16:creationId xmlns:a16="http://schemas.microsoft.com/office/drawing/2014/main" id="{76A94AA0-1908-4381-8C7A-339E41C57B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54" y="5812846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07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432325" y="279792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24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659429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24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E161DB42-2D60-44A6-93A9-39250FEE915D}"/>
                  </a:ext>
                </a:extLst>
              </p:cNvPr>
              <p:cNvSpPr/>
              <p:nvPr/>
            </p:nvSpPr>
            <p:spPr>
              <a:xfrm>
                <a:off x="723900" y="782086"/>
                <a:ext cx="10744200" cy="45888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i="1">
                          <a:latin typeface="Cambria Math" panose="02040503050406030204" pitchFamily="18" charset="0"/>
                        </a:rPr>
                        <m:t>0,</m:t>
                      </m:r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pt-PT" sz="2400" i="1">
                          <a:latin typeface="Cambria Math" panose="02040503050406030204" pitchFamily="18" charset="0"/>
                        </a:rPr>
                        <m:t>− </m:t>
                      </m:r>
                      <m:d>
                        <m:d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PT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+ </m:t>
                          </m:r>
                          <m:f>
                            <m:fPr>
                              <m:ctrlPr>
                                <a:rPr lang="pt-PT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PT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O valor da expressão numérica indicada é: </a:t>
                </a:r>
                <a:endParaRPr lang="pt-PT" sz="3200" i="1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[A]</a:t>
                </a:r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[B]</a:t>
                </a:r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[C]</a:t>
                </a:r>
                <a:r>
                  <a:rPr lang="pt-PT" sz="2400" dirty="0">
                    <a:latin typeface="Abadi" panose="020B0604020104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[D]</a:t>
                </a:r>
                <a:r>
                  <a:rPr lang="pt-PT" sz="2400" dirty="0">
                    <a:latin typeface="Abadi" panose="020B0604020104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E161DB42-2D60-44A6-93A9-39250FEE91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" y="782086"/>
                <a:ext cx="10744200" cy="4588820"/>
              </a:xfrm>
              <a:prstGeom prst="rect">
                <a:avLst/>
              </a:prstGeom>
              <a:blipFill>
                <a:blip r:embed="rId2"/>
                <a:stretch>
                  <a:fillRect l="-908" b="-39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m 9">
            <a:extLst>
              <a:ext uri="{FF2B5EF4-FFF2-40B4-BE49-F238E27FC236}">
                <a16:creationId xmlns:a16="http://schemas.microsoft.com/office/drawing/2014/main" id="{9C74606F-5FFC-4E9F-BF9E-1AD6A53E7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254" y="5738526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23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D4705292-7D23-48BC-A539-36E00042ED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054598"/>
              </p:ext>
            </p:extLst>
          </p:nvPr>
        </p:nvGraphicFramePr>
        <p:xfrm>
          <a:off x="1698667" y="1914252"/>
          <a:ext cx="8794666" cy="2877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94666">
                  <a:extLst>
                    <a:ext uri="{9D8B030D-6E8A-4147-A177-3AD203B41FA5}">
                      <a16:colId xmlns:a16="http://schemas.microsoft.com/office/drawing/2014/main" val="1132727259"/>
                    </a:ext>
                  </a:extLst>
                </a:gridCol>
              </a:tblGrid>
              <a:tr h="270996">
                <a:tc>
                  <a:txBody>
                    <a:bodyPr/>
                    <a:lstStyle/>
                    <a:p>
                      <a:pPr algn="l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Objetivo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676506"/>
                  </a:ext>
                </a:extLst>
              </a:tr>
              <a:tr h="448056">
                <a:tc>
                  <a:txBody>
                    <a:bodyPr/>
                    <a:lstStyle/>
                    <a:p>
                      <a:pPr marL="179388" lvl="0" indent="-179388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PT" sz="1400" dirty="0">
                          <a:effectLst/>
                        </a:rPr>
                        <a:t>Consolidar</a:t>
                      </a:r>
                      <a:r>
                        <a:rPr lang="pt-PT" sz="1400" baseline="0" dirty="0">
                          <a:effectLst/>
                        </a:rPr>
                        <a:t> as aprendizagens relativas aos conteúdos dos números racionais não negativos.</a:t>
                      </a:r>
                      <a:endParaRPr lang="pt-PT" sz="14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5201327"/>
                  </a:ext>
                </a:extLst>
              </a:tr>
              <a:tr h="35640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pt-PT" sz="1400" b="1" dirty="0">
                          <a:effectLst/>
                        </a:rPr>
                        <a:t>Instruções</a:t>
                      </a:r>
                      <a:endParaRPr lang="pt-PT" sz="1400" b="1" strike="sngStrike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0848469"/>
                  </a:ext>
                </a:extLst>
              </a:tr>
              <a:tr h="313788">
                <a:tc>
                  <a:txBody>
                    <a:bodyPr/>
                    <a:lstStyle/>
                    <a:p>
                      <a:pPr marL="171450" marR="0" lvl="0" indent="-171450" algn="l" defTabSz="3165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PT" sz="1400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pt-PT" sz="1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mprima as cartas (cada diapositivo representa uma carta) do tamanho que considerar mais adequado;</a:t>
                      </a:r>
                    </a:p>
                    <a:p>
                      <a:pPr marL="171450" lvl="0" indent="-171450" algn="l" defTabSz="316506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PT" sz="1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Forme um percurso com as cartas.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1644746"/>
                  </a:ext>
                </a:extLst>
              </a:tr>
              <a:tr h="265366">
                <a:tc>
                  <a:txBody>
                    <a:bodyPr/>
                    <a:lstStyle/>
                    <a:p>
                      <a:pPr algn="l"/>
                      <a:r>
                        <a:rPr lang="pt-PT" sz="1400" b="1" dirty="0">
                          <a:solidFill>
                            <a:schemeClr val="tx1"/>
                          </a:solidFill>
                        </a:rPr>
                        <a:t>Sugestões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6754283"/>
                  </a:ext>
                </a:extLst>
              </a:tr>
              <a:tr h="274778">
                <a:tc>
                  <a:txBody>
                    <a:bodyPr/>
                    <a:lstStyle/>
                    <a:p>
                      <a:pPr marL="171450" marR="0" lvl="0" indent="-171450" algn="l" defTabSz="3165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PT" sz="1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Os alunos jogam individualmente e de forma autónoma, fazendo circular as cartas entre a turma. À medida que cada  aluno terminar todos os cartão recebe a chave das respostas para a autocorreção.</a:t>
                      </a:r>
                    </a:p>
                    <a:p>
                      <a:pPr marL="171450" marR="0" lvl="0" indent="-171450" algn="l" defTabSz="3165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PT" sz="1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Também pode ser jogado com todos os alunos da turma, dividindo a turma em equipas, sendo um dos alunos o marcador da respetiva equipa. </a:t>
                      </a:r>
                      <a:r>
                        <a:rPr lang="pt-PT" sz="14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Para tal, as cartas são impressas em formato A3 e o percurso é feito no chão.</a:t>
                      </a:r>
                      <a:endParaRPr lang="pt-PT" sz="1400" b="0" kern="1200" baseline="0" dirty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3971104"/>
                  </a:ext>
                </a:extLst>
              </a:tr>
            </a:tbl>
          </a:graphicData>
        </a:graphic>
      </p:graphicFrame>
      <p:pic>
        <p:nvPicPr>
          <p:cNvPr id="6" name="Imagem 5">
            <a:extLst>
              <a:ext uri="{FF2B5EF4-FFF2-40B4-BE49-F238E27FC236}">
                <a16:creationId xmlns:a16="http://schemas.microsoft.com/office/drawing/2014/main" id="{9355E155-82C3-4B4B-9B59-E615C1A7F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582" y="5768753"/>
            <a:ext cx="1167521" cy="67477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DCC7A974-E3A7-4C52-A097-F63411E48E15}"/>
              </a:ext>
            </a:extLst>
          </p:cNvPr>
          <p:cNvSpPr txBox="1"/>
          <p:nvPr/>
        </p:nvSpPr>
        <p:spPr>
          <a:xfrm>
            <a:off x="4347518" y="963457"/>
            <a:ext cx="3496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/>
              <a:t>Docentes</a:t>
            </a:r>
          </a:p>
        </p:txBody>
      </p:sp>
    </p:spTree>
    <p:extLst>
      <p:ext uri="{BB962C8B-B14F-4D97-AF65-F5344CB8AC3E}">
        <p14:creationId xmlns:p14="http://schemas.microsoft.com/office/powerpoint/2010/main" val="109935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468611" y="380843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25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659429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25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7D24D927-6AF0-4931-B47D-FBFC97618C41}"/>
                  </a:ext>
                </a:extLst>
              </p:cNvPr>
              <p:cNvSpPr/>
              <p:nvPr/>
            </p:nvSpPr>
            <p:spPr>
              <a:xfrm>
                <a:off x="657081" y="843338"/>
                <a:ext cx="10983686" cy="48256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pt-PT" sz="2400" i="1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PT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PT" sz="2400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pt-PT" sz="2400" dirty="0"/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O valor da expressão numérica indicada é: </a:t>
                </a: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[A]</a:t>
                </a:r>
                <a:r>
                  <a:rPr lang="pt-PT" sz="2400" dirty="0">
                    <a:latin typeface="Abadi" panose="020B0604020104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[B]</a:t>
                </a:r>
                <a:r>
                  <a:rPr lang="pt-PT" sz="2400" dirty="0">
                    <a:latin typeface="Abadi" panose="020B0604020104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[C]</a:t>
                </a:r>
                <a:r>
                  <a:rPr lang="pt-PT" sz="2400" dirty="0">
                    <a:latin typeface="Abadi" panose="020B0604020104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[D]</a:t>
                </a:r>
                <a:r>
                  <a:rPr lang="pt-PT" sz="2400" dirty="0">
                    <a:latin typeface="Abadi" panose="020B0604020104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7D24D927-6AF0-4931-B47D-FBFC97618C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81" y="843338"/>
                <a:ext cx="10983686" cy="4825680"/>
              </a:xfrm>
              <a:prstGeom prst="rect">
                <a:avLst/>
              </a:prstGeom>
              <a:blipFill>
                <a:blip r:embed="rId2"/>
                <a:stretch>
                  <a:fillRect l="-888" b="-25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m 9">
            <a:extLst>
              <a:ext uri="{FF2B5EF4-FFF2-40B4-BE49-F238E27FC236}">
                <a16:creationId xmlns:a16="http://schemas.microsoft.com/office/drawing/2014/main" id="{FB4D162B-3B7D-48C8-812D-C75BB68E7C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11" y="5816727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34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m 5" descr="Uma imagem com desenho&#10;&#10;Descrição gerada automaticamente">
            <a:extLst>
              <a:ext uri="{FF2B5EF4-FFF2-40B4-BE49-F238E27FC236}">
                <a16:creationId xmlns:a16="http://schemas.microsoft.com/office/drawing/2014/main" id="{BFD97F4C-47B7-4634-88FC-DD9C38743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530" y="902345"/>
            <a:ext cx="2695476" cy="3668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m 8" descr="Uma imagem com desenho&#10;&#10;Descrição gerada automaticamente">
            <a:extLst>
              <a:ext uri="{FF2B5EF4-FFF2-40B4-BE49-F238E27FC236}">
                <a16:creationId xmlns:a16="http://schemas.microsoft.com/office/drawing/2014/main" id="{3783EE52-EB1B-4B12-B74D-9F132F7F01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48" b="37861" l="69142" r="907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435" t="2746" r="6498" b="58237"/>
          <a:stretch/>
        </p:blipFill>
        <p:spPr>
          <a:xfrm rot="171248">
            <a:off x="3045177" y="1679793"/>
            <a:ext cx="1073714" cy="1289588"/>
          </a:xfrm>
          <a:prstGeom prst="rect">
            <a:avLst/>
          </a:prstGeom>
        </p:spPr>
      </p:pic>
      <p:pic>
        <p:nvPicPr>
          <p:cNvPr id="18" name="Imagem 17" descr="Uma imagem com desenho&#10;&#10;Descrição gerada automaticamente">
            <a:extLst>
              <a:ext uri="{FF2B5EF4-FFF2-40B4-BE49-F238E27FC236}">
                <a16:creationId xmlns:a16="http://schemas.microsoft.com/office/drawing/2014/main" id="{6B918039-A01B-478A-ACE5-A3B64CD15CA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529" b="88219" l="69587" r="94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434" t="42443" r="2032" b="6694"/>
          <a:stretch/>
        </p:blipFill>
        <p:spPr>
          <a:xfrm>
            <a:off x="10695098" y="256295"/>
            <a:ext cx="1073714" cy="1442973"/>
          </a:xfrm>
          <a:prstGeom prst="rect">
            <a:avLst/>
          </a:prstGeom>
        </p:spPr>
      </p:pic>
      <p:pic>
        <p:nvPicPr>
          <p:cNvPr id="19" name="Imagem 18" descr="Uma imagem com desenho&#10;&#10;Descrição gerada automaticamente">
            <a:extLst>
              <a:ext uri="{FF2B5EF4-FFF2-40B4-BE49-F238E27FC236}">
                <a16:creationId xmlns:a16="http://schemas.microsoft.com/office/drawing/2014/main" id="{4FB65E6E-B57B-4AA7-9379-6C990098472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685" b="92690" l="38241" r="65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40935" r="31549" b="1559"/>
          <a:stretch/>
        </p:blipFill>
        <p:spPr>
          <a:xfrm rot="8326410">
            <a:off x="472780" y="1010920"/>
            <a:ext cx="1419179" cy="1563026"/>
          </a:xfrm>
          <a:prstGeom prst="rect">
            <a:avLst/>
          </a:prstGeom>
          <a:noFill/>
        </p:spPr>
      </p:pic>
      <p:pic>
        <p:nvPicPr>
          <p:cNvPr id="20" name="Imagem 19" descr="Uma imagem com desenho&#10;&#10;Descrição gerada automaticamente">
            <a:extLst>
              <a:ext uri="{FF2B5EF4-FFF2-40B4-BE49-F238E27FC236}">
                <a16:creationId xmlns:a16="http://schemas.microsoft.com/office/drawing/2014/main" id="{A4F41EA7-DAE1-42BE-8AB7-ACAB9B3D79F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55" b="37393" l="37712" r="603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84" t="-1" r="36832" b="58452"/>
          <a:stretch/>
        </p:blipFill>
        <p:spPr>
          <a:xfrm rot="5400000">
            <a:off x="222457" y="5446384"/>
            <a:ext cx="1195854" cy="1129301"/>
          </a:xfrm>
          <a:prstGeom prst="rect">
            <a:avLst/>
          </a:prstGeom>
        </p:spPr>
      </p:pic>
      <p:pic>
        <p:nvPicPr>
          <p:cNvPr id="21" name="Imagem 20" descr="Uma imagem com desenho&#10;&#10;Descrição gerada automaticamente">
            <a:extLst>
              <a:ext uri="{FF2B5EF4-FFF2-40B4-BE49-F238E27FC236}">
                <a16:creationId xmlns:a16="http://schemas.microsoft.com/office/drawing/2014/main" id="{C67F9810-647F-44AF-8D68-89146029F2C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337" b="89581" l="5789" r="326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3" t="46556" r="64002" b="5638"/>
          <a:stretch/>
        </p:blipFill>
        <p:spPr>
          <a:xfrm rot="4006249">
            <a:off x="10061285" y="4038407"/>
            <a:ext cx="1419179" cy="1299411"/>
          </a:xfrm>
          <a:prstGeom prst="rect">
            <a:avLst/>
          </a:prstGeom>
        </p:spPr>
      </p:pic>
      <p:pic>
        <p:nvPicPr>
          <p:cNvPr id="22" name="Imagem 21" descr="Uma imagem com desenho&#10;&#10;Descrição gerada automaticamente">
            <a:extLst>
              <a:ext uri="{FF2B5EF4-FFF2-40B4-BE49-F238E27FC236}">
                <a16:creationId xmlns:a16="http://schemas.microsoft.com/office/drawing/2014/main" id="{A4769CB7-236E-4FAD-90E4-17527BF041E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685" b="92690" l="38241" r="65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30" t="43053" r="35844" b="7735"/>
          <a:stretch/>
        </p:blipFill>
        <p:spPr>
          <a:xfrm rot="16384103">
            <a:off x="8549227" y="5483674"/>
            <a:ext cx="659799" cy="1427125"/>
          </a:xfrm>
          <a:prstGeom prst="rect">
            <a:avLst/>
          </a:prstGeom>
        </p:spPr>
      </p:pic>
      <p:pic>
        <p:nvPicPr>
          <p:cNvPr id="23" name="Imagem 22" descr="Uma imagem com desenho&#10;&#10;Descrição gerada automaticamente">
            <a:extLst>
              <a:ext uri="{FF2B5EF4-FFF2-40B4-BE49-F238E27FC236}">
                <a16:creationId xmlns:a16="http://schemas.microsoft.com/office/drawing/2014/main" id="{4801A145-1438-418F-BDDF-890E91C9C4E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685" b="92690" l="38241" r="65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46552" r="50293" b="9092"/>
          <a:stretch/>
        </p:blipFill>
        <p:spPr>
          <a:xfrm rot="10956741">
            <a:off x="3008490" y="1436396"/>
            <a:ext cx="626655" cy="1205598"/>
          </a:xfrm>
          <a:prstGeom prst="rect">
            <a:avLst/>
          </a:prstGeom>
        </p:spPr>
      </p:pic>
      <p:pic>
        <p:nvPicPr>
          <p:cNvPr id="11" name="Imagem 10" descr="Uma imagem com texto, mapa&#10;&#10;Descrição gerada automaticamente">
            <a:extLst>
              <a:ext uri="{FF2B5EF4-FFF2-40B4-BE49-F238E27FC236}">
                <a16:creationId xmlns:a16="http://schemas.microsoft.com/office/drawing/2014/main" id="{F15FEEA4-54E1-4058-9C71-B5A33407EF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122" y="2347812"/>
            <a:ext cx="2314346" cy="2169887"/>
          </a:xfrm>
          <a:prstGeom prst="rect">
            <a:avLst/>
          </a:prstGeom>
        </p:spPr>
      </p:pic>
      <p:pic>
        <p:nvPicPr>
          <p:cNvPr id="16" name="Imagem 15" descr="Uma imagem com texto&#10;&#10;Descrição gerada automaticamente">
            <a:extLst>
              <a:ext uri="{FF2B5EF4-FFF2-40B4-BE49-F238E27FC236}">
                <a16:creationId xmlns:a16="http://schemas.microsoft.com/office/drawing/2014/main" id="{1DF367E8-BFD9-41C7-B95B-09D4FD809D7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41" y="991362"/>
            <a:ext cx="2034422" cy="2448605"/>
          </a:xfrm>
          <a:prstGeom prst="rect">
            <a:avLst/>
          </a:prstGeom>
        </p:spPr>
      </p:pic>
      <p:pic>
        <p:nvPicPr>
          <p:cNvPr id="24" name="Imagem 23" descr="Uma imagem com desenho&#10;&#10;Descrição gerada automaticamente">
            <a:extLst>
              <a:ext uri="{FF2B5EF4-FFF2-40B4-BE49-F238E27FC236}">
                <a16:creationId xmlns:a16="http://schemas.microsoft.com/office/drawing/2014/main" id="{64232A37-EAB2-4FF3-A8D6-5BE9FCE11D6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337" b="89581" l="5789" r="326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3" t="46556" r="64002" b="5638"/>
          <a:stretch/>
        </p:blipFill>
        <p:spPr>
          <a:xfrm rot="12646448">
            <a:off x="547364" y="872593"/>
            <a:ext cx="1466190" cy="1342455"/>
          </a:xfrm>
          <a:prstGeom prst="rect">
            <a:avLst/>
          </a:prstGeom>
        </p:spPr>
      </p:pic>
      <p:pic>
        <p:nvPicPr>
          <p:cNvPr id="27" name="Imagem 26" descr="Uma imagem com desenho&#10;&#10;Descrição gerada automaticamente">
            <a:extLst>
              <a:ext uri="{FF2B5EF4-FFF2-40B4-BE49-F238E27FC236}">
                <a16:creationId xmlns:a16="http://schemas.microsoft.com/office/drawing/2014/main" id="{6CF4DA0E-DA92-49C1-8592-8377F1432C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48" b="37861" l="69142" r="907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435" t="2746" r="6498" b="58237"/>
          <a:stretch/>
        </p:blipFill>
        <p:spPr>
          <a:xfrm rot="171248">
            <a:off x="10361107" y="4043318"/>
            <a:ext cx="1073714" cy="1289588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8BF4D54F-D841-4E9D-BE1C-EDE8A042792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67994">
            <a:off x="2934379" y="3244533"/>
            <a:ext cx="608598" cy="1225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m 7" descr="Uma imagem com relógio, grande, verde&#10;&#10;Descrição gerada automaticamente">
            <a:extLst>
              <a:ext uri="{FF2B5EF4-FFF2-40B4-BE49-F238E27FC236}">
                <a16:creationId xmlns:a16="http://schemas.microsoft.com/office/drawing/2014/main" id="{5635CE45-063D-4F7C-8604-BDE968ED74F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766" y="4645232"/>
            <a:ext cx="1710145" cy="171014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4CE3A63E-DEBA-4905-B105-25B3F6A71A3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13913" y="4521560"/>
            <a:ext cx="546423" cy="1077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06310E6A-339D-4792-8DE4-E6DA8127E119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backgroundMark x1="49038" y1="8411" x2="49038" y2="8411"/>
                        <a14:backgroundMark x1="49038" y1="8411" x2="49038" y2="8411"/>
                        <a14:backgroundMark x1="48077" y1="7477" x2="48077" y2="7477"/>
                        <a14:backgroundMark x1="48077" y1="7477" x2="48077" y2="7477"/>
                        <a14:backgroundMark x1="4808" y1="49533" x2="4808" y2="49533"/>
                        <a14:backgroundMark x1="9615" y1="52336" x2="9615" y2="52336"/>
                        <a14:backgroundMark x1="9615" y1="53271" x2="8654" y2="42056"/>
                        <a14:backgroundMark x1="8654" y1="39252" x2="8654" y2="39252"/>
                        <a14:backgroundMark x1="10577" y1="37383" x2="10577" y2="37383"/>
                      </a14:backgroundRemoval>
                    </a14:imgEffect>
                  </a14:imgLayer>
                </a14:imgProps>
              </a:ext>
            </a:extLst>
          </a:blip>
          <a:srcRect l="-43261" t="48316" r="28090" b="-5249"/>
          <a:stretch/>
        </p:blipFill>
        <p:spPr>
          <a:xfrm rot="4754081">
            <a:off x="9657276" y="3885427"/>
            <a:ext cx="1262711" cy="672104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B27238EC-5783-4EFD-A950-4CB512DD68C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522741" y="2641108"/>
            <a:ext cx="605736" cy="1118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Rectângulo 29">
            <a:extLst>
              <a:ext uri="{FF2B5EF4-FFF2-40B4-BE49-F238E27FC236}">
                <a16:creationId xmlns:a16="http://schemas.microsoft.com/office/drawing/2014/main" id="{2987DADC-E3CA-44A7-AFAB-A759D5DC50E6}"/>
              </a:ext>
            </a:extLst>
          </p:cNvPr>
          <p:cNvSpPr/>
          <p:nvPr/>
        </p:nvSpPr>
        <p:spPr>
          <a:xfrm>
            <a:off x="535247" y="383060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26</a:t>
            </a: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42A5C4E8-560E-4724-8828-088A81704AA5}"/>
              </a:ext>
            </a:extLst>
          </p:cNvPr>
          <p:cNvSpPr/>
          <p:nvPr/>
        </p:nvSpPr>
        <p:spPr>
          <a:xfrm>
            <a:off x="1280459" y="517087"/>
            <a:ext cx="97874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dirty="0">
                <a:latin typeface="Abadi" panose="020B0604020104020204" pitchFamily="34" charset="0"/>
              </a:rPr>
              <a:t>Escolhe um dos números desta carta e representa-o graficamente ou na reta numérica.</a:t>
            </a:r>
          </a:p>
        </p:txBody>
      </p:sp>
    </p:spTree>
    <p:extLst>
      <p:ext uri="{BB962C8B-B14F-4D97-AF65-F5344CB8AC3E}">
        <p14:creationId xmlns:p14="http://schemas.microsoft.com/office/powerpoint/2010/main" val="150595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167078" y="969648"/>
            <a:ext cx="2845952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10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FIM</a:t>
            </a:r>
            <a:r>
              <a:rPr lang="pt-PT" sz="9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endParaRPr lang="pt-PT" sz="9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9" name="Imagem 8" descr="Uma imagem com ecrã, relógio&#10;&#10;Descrição gerada automaticamente">
            <a:extLst>
              <a:ext uri="{FF2B5EF4-FFF2-40B4-BE49-F238E27FC236}">
                <a16:creationId xmlns:a16="http://schemas.microsoft.com/office/drawing/2014/main" id="{A42A5401-E78C-4675-8BE7-B408FEAB69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04" r="72578"/>
          <a:stretch/>
        </p:blipFill>
        <p:spPr>
          <a:xfrm>
            <a:off x="5992331" y="800651"/>
            <a:ext cx="2829890" cy="5028963"/>
          </a:xfrm>
          <a:prstGeom prst="rect">
            <a:avLst/>
          </a:prstGeom>
        </p:spPr>
      </p:pic>
      <p:pic>
        <p:nvPicPr>
          <p:cNvPr id="3" name="Imagem 2" descr="Uma imagem com desenho&#10;&#10;Descrição gerada automaticamente">
            <a:extLst>
              <a:ext uri="{FF2B5EF4-FFF2-40B4-BE49-F238E27FC236}">
                <a16:creationId xmlns:a16="http://schemas.microsoft.com/office/drawing/2014/main" id="{4155AEF4-C8EC-497E-AFED-3DAA35984F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02" b="98718" l="3721" r="95814">
                        <a14:foregroundMark x1="37674" y1="17521" x2="37674" y2="17521"/>
                        <a14:foregroundMark x1="46977" y1="14530" x2="46977" y2="14530"/>
                        <a14:foregroundMark x1="46977" y1="14530" x2="46977" y2="14530"/>
                        <a14:foregroundMark x1="11163" y1="39316" x2="11163" y2="39316"/>
                        <a14:foregroundMark x1="13953" y1="39316" x2="13953" y2="39316"/>
                        <a14:foregroundMark x1="16744" y1="37607" x2="16744" y2="37607"/>
                        <a14:foregroundMark x1="20000" y1="34615" x2="20000" y2="34615"/>
                        <a14:foregroundMark x1="19070" y1="35897" x2="19070" y2="35897"/>
                        <a14:foregroundMark x1="13023" y1="37179" x2="13488" y2="38034"/>
                        <a14:foregroundMark x1="12093" y1="34615" x2="12558" y2="36752"/>
                        <a14:foregroundMark x1="13488" y1="37179" x2="14884" y2="37607"/>
                        <a14:foregroundMark x1="7907" y1="40598" x2="5116" y2="37607"/>
                        <a14:foregroundMark x1="13023" y1="37607" x2="15349" y2="33761"/>
                        <a14:foregroundMark x1="83256" y1="54274" x2="85581" y2="50855"/>
                        <a14:foregroundMark x1="86047" y1="52137" x2="82326" y2="57692"/>
                        <a14:foregroundMark x1="86977" y1="52564" x2="89767" y2="63675"/>
                        <a14:foregroundMark x1="89767" y1="53419" x2="96279" y2="60684"/>
                        <a14:foregroundMark x1="92093" y1="52991" x2="96279" y2="54274"/>
                        <a14:foregroundMark x1="38140" y1="13675" x2="38140" y2="13675"/>
                        <a14:foregroundMark x1="14419" y1="30769" x2="14884" y2="30342"/>
                        <a14:foregroundMark x1="8372" y1="33761" x2="11628" y2="35470"/>
                        <a14:foregroundMark x1="11628" y1="33333" x2="11628" y2="33333"/>
                        <a14:foregroundMark x1="4651" y1="41026" x2="9302" y2="40598"/>
                        <a14:backgroundMark x1="28837" y1="99145" x2="53023" y2="99145"/>
                        <a14:backgroundMark x1="53023" y1="99145" x2="84186" y2="99145"/>
                        <a14:backgroundMark x1="84186" y1="99145" x2="33953" y2="98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379" y="1971210"/>
            <a:ext cx="2630307" cy="2687843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C5C30029-7126-4960-A378-521DB0B843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515" y="5673646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48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310322"/>
            <a:ext cx="9144000" cy="2387600"/>
          </a:xfrm>
        </p:spPr>
        <p:txBody>
          <a:bodyPr/>
          <a:lstStyle/>
          <a:p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Retângulo 11">
            <a:extLst>
              <a:ext uri="{FF2B5EF4-FFF2-40B4-BE49-F238E27FC236}">
                <a16:creationId xmlns:a16="http://schemas.microsoft.com/office/drawing/2014/main" id="{BCF87D02-0628-400F-A46F-45BAAD16578F}"/>
              </a:ext>
            </a:extLst>
          </p:cNvPr>
          <p:cNvSpPr/>
          <p:nvPr/>
        </p:nvSpPr>
        <p:spPr>
          <a:xfrm>
            <a:off x="3233530" y="488653"/>
            <a:ext cx="572493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28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Chave</a:t>
            </a:r>
            <a:r>
              <a:rPr lang="pt-PT" sz="28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de Respostas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496733"/>
              </p:ext>
            </p:extLst>
          </p:nvPr>
        </p:nvGraphicFramePr>
        <p:xfrm>
          <a:off x="1350103" y="1350416"/>
          <a:ext cx="8852676" cy="4593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3434">
                  <a:extLst>
                    <a:ext uri="{9D8B030D-6E8A-4147-A177-3AD203B41FA5}">
                      <a16:colId xmlns:a16="http://schemas.microsoft.com/office/drawing/2014/main" val="3151207934"/>
                    </a:ext>
                  </a:extLst>
                </a:gridCol>
                <a:gridCol w="1983331">
                  <a:extLst>
                    <a:ext uri="{9D8B030D-6E8A-4147-A177-3AD203B41FA5}">
                      <a16:colId xmlns:a16="http://schemas.microsoft.com/office/drawing/2014/main" val="343210979"/>
                    </a:ext>
                  </a:extLst>
                </a:gridCol>
                <a:gridCol w="1100567">
                  <a:extLst>
                    <a:ext uri="{9D8B030D-6E8A-4147-A177-3AD203B41FA5}">
                      <a16:colId xmlns:a16="http://schemas.microsoft.com/office/drawing/2014/main" val="3676020451"/>
                    </a:ext>
                  </a:extLst>
                </a:gridCol>
                <a:gridCol w="18554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1856">
                  <a:extLst>
                    <a:ext uri="{9D8B030D-6E8A-4147-A177-3AD203B41FA5}">
                      <a16:colId xmlns:a16="http://schemas.microsoft.com/office/drawing/2014/main" val="3566802624"/>
                    </a:ext>
                  </a:extLst>
                </a:gridCol>
                <a:gridCol w="2178047">
                  <a:extLst>
                    <a:ext uri="{9D8B030D-6E8A-4147-A177-3AD203B41FA5}">
                      <a16:colId xmlns:a16="http://schemas.microsoft.com/office/drawing/2014/main" val="3763968656"/>
                    </a:ext>
                  </a:extLst>
                </a:gridCol>
              </a:tblGrid>
              <a:tr h="358068"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Carta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Resposta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Carta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Resposta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Carta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Resposta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534496"/>
                  </a:ext>
                </a:extLst>
              </a:tr>
              <a:tr h="377162"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396214"/>
                  </a:ext>
                </a:extLst>
              </a:tr>
              <a:tr h="433994"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165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4602303"/>
                  </a:ext>
                </a:extLst>
              </a:tr>
              <a:tr h="377162"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165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828197"/>
                  </a:ext>
                </a:extLst>
              </a:tr>
              <a:tr h="433994"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0" i="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4393648"/>
                  </a:ext>
                </a:extLst>
              </a:tr>
              <a:tr h="377162"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5623332"/>
                  </a:ext>
                </a:extLst>
              </a:tr>
              <a:tr h="377162"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0" i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350969"/>
                  </a:ext>
                </a:extLst>
              </a:tr>
              <a:tr h="433994"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819118"/>
                  </a:ext>
                </a:extLst>
              </a:tr>
              <a:tr h="530750"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013463"/>
                  </a:ext>
                </a:extLst>
              </a:tr>
              <a:tr h="452723"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5191091"/>
                  </a:ext>
                </a:extLst>
              </a:tr>
              <a:tr h="433994"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165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b="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08999"/>
                  </a:ext>
                </a:extLst>
              </a:tr>
            </a:tbl>
          </a:graphicData>
        </a:graphic>
      </p:graphicFrame>
      <p:pic>
        <p:nvPicPr>
          <p:cNvPr id="9" name="Imagem 8" descr="Descrição: simbolocompletoctext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94" y="577533"/>
            <a:ext cx="3070860" cy="434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5422" y="434340"/>
            <a:ext cx="1090484" cy="7351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1257" y="5972921"/>
            <a:ext cx="942777" cy="54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71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85ADECC-4BA7-4CFB-A937-931FF7A7AF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379" t="30570" r="27007" b="11543"/>
          <a:stretch/>
        </p:blipFill>
        <p:spPr>
          <a:xfrm rot="16200000">
            <a:off x="2992229" y="-2108174"/>
            <a:ext cx="6071019" cy="1107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81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78E13BFE-4F21-4FA3-ADA9-1985BBA28D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224" t="15678" r="24900" b="12470"/>
          <a:stretch/>
        </p:blipFill>
        <p:spPr>
          <a:xfrm rot="16200000">
            <a:off x="3012185" y="-2102383"/>
            <a:ext cx="6010983" cy="1111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78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olha de Discurso: Retângulo com Cantos Arredondados 3">
            <a:extLst>
              <a:ext uri="{FF2B5EF4-FFF2-40B4-BE49-F238E27FC236}">
                <a16:creationId xmlns:a16="http://schemas.microsoft.com/office/drawing/2014/main" id="{89089BE5-B9CE-40BF-9474-AE1318955D52}"/>
              </a:ext>
            </a:extLst>
          </p:cNvPr>
          <p:cNvSpPr/>
          <p:nvPr/>
        </p:nvSpPr>
        <p:spPr>
          <a:xfrm>
            <a:off x="1425604" y="786985"/>
            <a:ext cx="9419780" cy="4234720"/>
          </a:xfrm>
          <a:prstGeom prst="wedgeRoundRectCallout">
            <a:avLst>
              <a:gd name="adj1" fmla="val 34912"/>
              <a:gd name="adj2" fmla="val 60115"/>
              <a:gd name="adj3" fmla="val 16667"/>
            </a:avLst>
          </a:prstGeom>
          <a:solidFill>
            <a:schemeClr val="bg1"/>
          </a:solidFill>
          <a:ln w="31750">
            <a:solidFill>
              <a:srgbClr val="00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PT" sz="2800" b="1" dirty="0">
                <a:solidFill>
                  <a:srgbClr val="101036"/>
                </a:solidFill>
                <a:latin typeface="Ink Free" panose="03080402000500000000" pitchFamily="66" charset="0"/>
                <a:ea typeface="HelloEsliScript" panose="03000603000000000000" pitchFamily="66" charset="0"/>
              </a:rPr>
              <a:t>O que é que eu aprendi com esta atividade?</a:t>
            </a:r>
          </a:p>
          <a:p>
            <a:pPr algn="r"/>
            <a:endParaRPr lang="pt-PT" sz="1200" b="1" dirty="0">
              <a:solidFill>
                <a:srgbClr val="101036"/>
              </a:solidFill>
              <a:latin typeface="Ink Free" panose="03080402000500000000" pitchFamily="66" charset="0"/>
              <a:ea typeface="HelloEsliScript" panose="03000603000000000000" pitchFamily="66" charset="0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A73C71F5-95B0-423C-A8A2-B4F6651C8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8951" y="5396709"/>
            <a:ext cx="982840" cy="1040136"/>
          </a:xfrm>
          <a:prstGeom prst="rect">
            <a:avLst/>
          </a:prstGeom>
        </p:spPr>
      </p:pic>
      <p:pic>
        <p:nvPicPr>
          <p:cNvPr id="14" name="Imagem 13" descr="Uma imagem com sala&#10;&#10;Descrição gerada automaticamente">
            <a:extLst>
              <a:ext uri="{FF2B5EF4-FFF2-40B4-BE49-F238E27FC236}">
                <a16:creationId xmlns:a16="http://schemas.microsoft.com/office/drawing/2014/main" id="{815213F0-BAA5-41CF-BA5C-6723CE6431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541" y="5208011"/>
            <a:ext cx="1453964" cy="122883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87A5ABE-B607-4E64-BDBA-F18DA202BE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54" y="5812846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30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Retângulo 11">
            <a:extLst>
              <a:ext uri="{FF2B5EF4-FFF2-40B4-BE49-F238E27FC236}">
                <a16:creationId xmlns:a16="http://schemas.microsoft.com/office/drawing/2014/main" id="{BCF87D02-0628-400F-A46F-45BAAD16578F}"/>
              </a:ext>
            </a:extLst>
          </p:cNvPr>
          <p:cNvSpPr/>
          <p:nvPr/>
        </p:nvSpPr>
        <p:spPr>
          <a:xfrm>
            <a:off x="3233531" y="435880"/>
            <a:ext cx="572493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28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Ficha de Registo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881680"/>
              </p:ext>
            </p:extLst>
          </p:nvPr>
        </p:nvGraphicFramePr>
        <p:xfrm>
          <a:off x="1247052" y="1398794"/>
          <a:ext cx="9304643" cy="44971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4137">
                  <a:extLst>
                    <a:ext uri="{9D8B030D-6E8A-4147-A177-3AD203B41FA5}">
                      <a16:colId xmlns:a16="http://schemas.microsoft.com/office/drawing/2014/main" val="3151207934"/>
                    </a:ext>
                  </a:extLst>
                </a:gridCol>
                <a:gridCol w="2026397">
                  <a:extLst>
                    <a:ext uri="{9D8B030D-6E8A-4147-A177-3AD203B41FA5}">
                      <a16:colId xmlns:a16="http://schemas.microsoft.com/office/drawing/2014/main" val="343210979"/>
                    </a:ext>
                  </a:extLst>
                </a:gridCol>
                <a:gridCol w="1124465">
                  <a:extLst>
                    <a:ext uri="{9D8B030D-6E8A-4147-A177-3AD203B41FA5}">
                      <a16:colId xmlns:a16="http://schemas.microsoft.com/office/drawing/2014/main" val="3676020451"/>
                    </a:ext>
                  </a:extLst>
                </a:gridCol>
                <a:gridCol w="18957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8833">
                  <a:extLst>
                    <a:ext uri="{9D8B030D-6E8A-4147-A177-3AD203B41FA5}">
                      <a16:colId xmlns:a16="http://schemas.microsoft.com/office/drawing/2014/main" val="3566802624"/>
                    </a:ext>
                  </a:extLst>
                </a:gridCol>
                <a:gridCol w="2485081">
                  <a:extLst>
                    <a:ext uri="{9D8B030D-6E8A-4147-A177-3AD203B41FA5}">
                      <a16:colId xmlns:a16="http://schemas.microsoft.com/office/drawing/2014/main" val="3763968656"/>
                    </a:ext>
                  </a:extLst>
                </a:gridCol>
              </a:tblGrid>
              <a:tr h="297659"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Carta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Resposta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Carta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Resposta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Carta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Resposta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534496"/>
                  </a:ext>
                </a:extLst>
              </a:tr>
              <a:tr h="377162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396214"/>
                  </a:ext>
                </a:extLst>
              </a:tr>
              <a:tr h="433994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165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4602303"/>
                  </a:ext>
                </a:extLst>
              </a:tr>
              <a:tr h="377162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165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828197"/>
                  </a:ext>
                </a:extLst>
              </a:tr>
              <a:tr h="433994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4393648"/>
                  </a:ext>
                </a:extLst>
              </a:tr>
              <a:tr h="377162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5623332"/>
                  </a:ext>
                </a:extLst>
              </a:tr>
              <a:tr h="377162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350969"/>
                  </a:ext>
                </a:extLst>
              </a:tr>
              <a:tr h="433994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819118"/>
                  </a:ext>
                </a:extLst>
              </a:tr>
              <a:tr h="433994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013463"/>
                  </a:ext>
                </a:extLst>
              </a:tr>
              <a:tr h="452723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5191091"/>
                  </a:ext>
                </a:extLst>
              </a:tr>
              <a:tr h="433994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165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08999"/>
                  </a:ext>
                </a:extLst>
              </a:tr>
            </a:tbl>
          </a:graphicData>
        </a:graphic>
      </p:graphicFrame>
      <p:pic>
        <p:nvPicPr>
          <p:cNvPr id="9" name="Imagem 8" descr="Descrição: simbolocompletoctext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94" y="671187"/>
            <a:ext cx="3070860" cy="434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5422" y="410773"/>
            <a:ext cx="1090484" cy="735158"/>
          </a:xfrm>
          <a:prstGeom prst="rect">
            <a:avLst/>
          </a:prstGeom>
          <a:noFill/>
        </p:spPr>
      </p:pic>
      <p:sp>
        <p:nvSpPr>
          <p:cNvPr id="4" name="Rectângulo 3"/>
          <p:cNvSpPr/>
          <p:nvPr/>
        </p:nvSpPr>
        <p:spPr>
          <a:xfrm>
            <a:off x="2753229" y="834671"/>
            <a:ext cx="73235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PT" dirty="0"/>
              <a:t>Nome: _______________________ n.º _____ Data: ___/___/_____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784E938A-3C49-46FF-8E73-7EFC7E6A6F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0" y="5902343"/>
            <a:ext cx="942777" cy="54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38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1035959" y="4089810"/>
            <a:ext cx="450877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INÍCIO </a:t>
            </a:r>
            <a:endParaRPr lang="pt-PT" sz="9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2" name="Imagem 11" descr="Uma imagem com sentado, relógio&#10;&#10;Descrição gerada automaticamente">
            <a:extLst>
              <a:ext uri="{FF2B5EF4-FFF2-40B4-BE49-F238E27FC236}">
                <a16:creationId xmlns:a16="http://schemas.microsoft.com/office/drawing/2014/main" id="{62DA118C-C1A4-4A67-8431-EA862522F5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4341" b="1409"/>
          <a:stretch/>
        </p:blipFill>
        <p:spPr>
          <a:xfrm>
            <a:off x="6373059" y="327182"/>
            <a:ext cx="5275601" cy="5951347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2CE83CE3-D80C-4263-A3BB-AEB0D190A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454" y="5812846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67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m 5" descr="Uma imagem com desenho&#10;&#10;Descrição gerada automaticamente">
            <a:extLst>
              <a:ext uri="{FF2B5EF4-FFF2-40B4-BE49-F238E27FC236}">
                <a16:creationId xmlns:a16="http://schemas.microsoft.com/office/drawing/2014/main" id="{BFD97F4C-47B7-4634-88FC-DD9C38743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530" y="962109"/>
            <a:ext cx="2695476" cy="3668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ângulo 29">
            <a:extLst>
              <a:ext uri="{FF2B5EF4-FFF2-40B4-BE49-F238E27FC236}">
                <a16:creationId xmlns:a16="http://schemas.microsoft.com/office/drawing/2014/main" id="{D91060A8-B6D1-486D-AAC5-FE06A36D7BDB}"/>
              </a:ext>
            </a:extLst>
          </p:cNvPr>
          <p:cNvSpPr/>
          <p:nvPr/>
        </p:nvSpPr>
        <p:spPr>
          <a:xfrm>
            <a:off x="395491" y="367038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AFC56B7-5511-468E-9E25-49B452D3E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6388" y="4718792"/>
            <a:ext cx="1419179" cy="1563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m 8" descr="Uma imagem com desenho&#10;&#10;Descrição gerada automaticamente">
            <a:extLst>
              <a:ext uri="{FF2B5EF4-FFF2-40B4-BE49-F238E27FC236}">
                <a16:creationId xmlns:a16="http://schemas.microsoft.com/office/drawing/2014/main" id="{3783EE52-EB1B-4B12-B74D-9F132F7F01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48" b="37861" l="69142" r="907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435" t="2746" r="6498" b="58237"/>
          <a:stretch/>
        </p:blipFill>
        <p:spPr>
          <a:xfrm rot="3438356">
            <a:off x="2007144" y="902929"/>
            <a:ext cx="1073714" cy="1289588"/>
          </a:xfrm>
          <a:prstGeom prst="rect">
            <a:avLst/>
          </a:prstGeom>
        </p:spPr>
      </p:pic>
      <p:pic>
        <p:nvPicPr>
          <p:cNvPr id="18" name="Imagem 17" descr="Uma imagem com desenho&#10;&#10;Descrição gerada automaticamente">
            <a:extLst>
              <a:ext uri="{FF2B5EF4-FFF2-40B4-BE49-F238E27FC236}">
                <a16:creationId xmlns:a16="http://schemas.microsoft.com/office/drawing/2014/main" id="{6B918039-A01B-478A-ACE5-A3B64CD15CA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529" b="88219" l="69587" r="94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434" t="42443" r="2032" b="6694"/>
          <a:stretch/>
        </p:blipFill>
        <p:spPr>
          <a:xfrm>
            <a:off x="10695098" y="256295"/>
            <a:ext cx="1073714" cy="1442973"/>
          </a:xfrm>
          <a:prstGeom prst="rect">
            <a:avLst/>
          </a:prstGeom>
        </p:spPr>
      </p:pic>
      <p:pic>
        <p:nvPicPr>
          <p:cNvPr id="19" name="Imagem 18" descr="Uma imagem com desenho&#10;&#10;Descrição gerada automaticamente">
            <a:extLst>
              <a:ext uri="{FF2B5EF4-FFF2-40B4-BE49-F238E27FC236}">
                <a16:creationId xmlns:a16="http://schemas.microsoft.com/office/drawing/2014/main" id="{4FB65E6E-B57B-4AA7-9379-6C990098472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685" b="92690" l="38241" r="65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40935" r="31549" b="1559"/>
          <a:stretch/>
        </p:blipFill>
        <p:spPr>
          <a:xfrm rot="11039694">
            <a:off x="10522366" y="2960504"/>
            <a:ext cx="1419179" cy="1563026"/>
          </a:xfrm>
          <a:prstGeom prst="rect">
            <a:avLst/>
          </a:prstGeom>
          <a:noFill/>
        </p:spPr>
      </p:pic>
      <p:pic>
        <p:nvPicPr>
          <p:cNvPr id="20" name="Imagem 19" descr="Uma imagem com desenho&#10;&#10;Descrição gerada automaticamente">
            <a:extLst>
              <a:ext uri="{FF2B5EF4-FFF2-40B4-BE49-F238E27FC236}">
                <a16:creationId xmlns:a16="http://schemas.microsoft.com/office/drawing/2014/main" id="{A4F41EA7-DAE1-42BE-8AB7-ACAB9B3D79F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55" b="37393" l="37712" r="603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84" t="-1" r="36832" b="58452"/>
          <a:stretch/>
        </p:blipFill>
        <p:spPr>
          <a:xfrm rot="5400000">
            <a:off x="222457" y="5446384"/>
            <a:ext cx="1195854" cy="1129301"/>
          </a:xfrm>
          <a:prstGeom prst="rect">
            <a:avLst/>
          </a:prstGeom>
        </p:spPr>
      </p:pic>
      <p:pic>
        <p:nvPicPr>
          <p:cNvPr id="21" name="Imagem 20" descr="Uma imagem com desenho&#10;&#10;Descrição gerada automaticamente">
            <a:extLst>
              <a:ext uri="{FF2B5EF4-FFF2-40B4-BE49-F238E27FC236}">
                <a16:creationId xmlns:a16="http://schemas.microsoft.com/office/drawing/2014/main" id="{C67F9810-647F-44AF-8D68-89146029F2C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337" b="89581" l="5789" r="326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3" t="46556" r="64002" b="5638"/>
          <a:stretch/>
        </p:blipFill>
        <p:spPr>
          <a:xfrm rot="9539124">
            <a:off x="1834413" y="778716"/>
            <a:ext cx="1419179" cy="1299411"/>
          </a:xfrm>
          <a:prstGeom prst="rect">
            <a:avLst/>
          </a:prstGeom>
        </p:spPr>
      </p:pic>
      <p:pic>
        <p:nvPicPr>
          <p:cNvPr id="22" name="Imagem 21" descr="Uma imagem com desenho&#10;&#10;Descrição gerada automaticamente">
            <a:extLst>
              <a:ext uri="{FF2B5EF4-FFF2-40B4-BE49-F238E27FC236}">
                <a16:creationId xmlns:a16="http://schemas.microsoft.com/office/drawing/2014/main" id="{A4769CB7-236E-4FAD-90E4-17527BF041E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685" b="92690" l="38241" r="65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30" t="43053" r="35844" b="7735"/>
          <a:stretch/>
        </p:blipFill>
        <p:spPr>
          <a:xfrm rot="16384103">
            <a:off x="8549227" y="5483674"/>
            <a:ext cx="659799" cy="1427125"/>
          </a:xfrm>
          <a:prstGeom prst="rect">
            <a:avLst/>
          </a:prstGeom>
        </p:spPr>
      </p:pic>
      <p:pic>
        <p:nvPicPr>
          <p:cNvPr id="23" name="Imagem 22" descr="Uma imagem com desenho&#10;&#10;Descrição gerada automaticamente">
            <a:extLst>
              <a:ext uri="{FF2B5EF4-FFF2-40B4-BE49-F238E27FC236}">
                <a16:creationId xmlns:a16="http://schemas.microsoft.com/office/drawing/2014/main" id="{4801A145-1438-418F-BDDF-890E91C9C4E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685" b="92690" l="38241" r="65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40934" r="49757" b="9092"/>
          <a:stretch/>
        </p:blipFill>
        <p:spPr>
          <a:xfrm rot="10956741">
            <a:off x="1953097" y="1160194"/>
            <a:ext cx="649338" cy="1358282"/>
          </a:xfrm>
          <a:prstGeom prst="rect">
            <a:avLst/>
          </a:prstGeom>
        </p:spPr>
      </p:pic>
      <p:pic>
        <p:nvPicPr>
          <p:cNvPr id="11" name="Imagem 10" descr="Uma imagem com texto, mapa&#10;&#10;Descrição gerada automaticamente">
            <a:extLst>
              <a:ext uri="{FF2B5EF4-FFF2-40B4-BE49-F238E27FC236}">
                <a16:creationId xmlns:a16="http://schemas.microsoft.com/office/drawing/2014/main" id="{F15FEEA4-54E1-4058-9C71-B5A33407EF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122" y="2347812"/>
            <a:ext cx="2314346" cy="2169887"/>
          </a:xfrm>
          <a:prstGeom prst="rect">
            <a:avLst/>
          </a:prstGeom>
        </p:spPr>
      </p:pic>
      <p:pic>
        <p:nvPicPr>
          <p:cNvPr id="16" name="Imagem 15" descr="Uma imagem com texto&#10;&#10;Descrição gerada automaticamente">
            <a:extLst>
              <a:ext uri="{FF2B5EF4-FFF2-40B4-BE49-F238E27FC236}">
                <a16:creationId xmlns:a16="http://schemas.microsoft.com/office/drawing/2014/main" id="{1DF367E8-BFD9-41C7-B95B-09D4FD809D7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41" y="991362"/>
            <a:ext cx="2034422" cy="2448605"/>
          </a:xfrm>
          <a:prstGeom prst="rect">
            <a:avLst/>
          </a:prstGeom>
        </p:spPr>
      </p:pic>
      <p:pic>
        <p:nvPicPr>
          <p:cNvPr id="25" name="Imagem 24" descr="Uma imagem com objeto, relva, pequeno, muitos&#10;&#10;Descrição gerada automaticamente">
            <a:extLst>
              <a:ext uri="{FF2B5EF4-FFF2-40B4-BE49-F238E27FC236}">
                <a16:creationId xmlns:a16="http://schemas.microsoft.com/office/drawing/2014/main" id="{F524E720-661C-4266-A1A8-1581F215513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77700" b="-2437"/>
          <a:stretch/>
        </p:blipFill>
        <p:spPr>
          <a:xfrm rot="700340">
            <a:off x="2024302" y="3339765"/>
            <a:ext cx="654222" cy="1600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0A953800-28E5-46BD-914B-F06E67C23E5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9910" y="2292130"/>
            <a:ext cx="530152" cy="1136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D65A1AE1-8AF7-42E8-A976-F24622F6135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430671">
            <a:off x="3358315" y="2286146"/>
            <a:ext cx="458823" cy="1047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BCCAA164-4947-4F28-9734-3E49A02EE371}"/>
              </a:ext>
            </a:extLst>
          </p:cNvPr>
          <p:cNvSpPr/>
          <p:nvPr/>
        </p:nvSpPr>
        <p:spPr>
          <a:xfrm>
            <a:off x="1104986" y="532220"/>
            <a:ext cx="97874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dirty="0">
                <a:latin typeface="Abadi" panose="020B0604020104020204" pitchFamily="34" charset="0"/>
              </a:rPr>
              <a:t>Escolhe um dos números desta carta e representa-o graficamente ou na reta numérica.</a:t>
            </a:r>
          </a:p>
        </p:txBody>
      </p:sp>
    </p:spTree>
    <p:extLst>
      <p:ext uri="{BB962C8B-B14F-4D97-AF65-F5344CB8AC3E}">
        <p14:creationId xmlns:p14="http://schemas.microsoft.com/office/powerpoint/2010/main" val="410511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395491" y="367038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495922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2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32074FD9-1A8F-4959-BB9C-A23169697538}"/>
                  </a:ext>
                </a:extLst>
              </p:cNvPr>
              <p:cNvSpPr txBox="1"/>
              <p:nvPr/>
            </p:nvSpPr>
            <p:spPr>
              <a:xfrm>
                <a:off x="966502" y="582064"/>
                <a:ext cx="9326761" cy="53432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400" dirty="0">
                    <a:latin typeface="Abadi" panose="020B0604020104020204" pitchFamily="34" charset="0"/>
                  </a:rPr>
                  <a:t>Observa a imagem da pizza com atenção! </a:t>
                </a: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Considerando que foi dividida em partes iguais.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Qual é a fração que representa os pedaços consumidos?</a:t>
                </a: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[A]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9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[B]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9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[C]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9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3" action="ppaction://hlinksldjump"/>
                  </a:rPr>
                  <a:t>[D]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32074FD9-1A8F-4959-BB9C-A231696975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502" y="582064"/>
                <a:ext cx="9326761" cy="5343258"/>
              </a:xfrm>
              <a:prstGeom prst="rect">
                <a:avLst/>
              </a:prstGeom>
              <a:blipFill>
                <a:blip r:embed="rId4"/>
                <a:stretch>
                  <a:fillRect l="-1046" t="-912" b="-22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475" y="4904969"/>
            <a:ext cx="1974850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44D2B55E-54E5-4612-A196-C5F1E73B2781}"/>
              </a:ext>
            </a:extLst>
          </p:cNvPr>
          <p:cNvPicPr/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754" y="582064"/>
            <a:ext cx="3523615" cy="224980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D16E9E14-1CA6-489B-9EE3-4A30AB7508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619" y="5875741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92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32074FD9-1A8F-4959-BB9C-A23169697538}"/>
                  </a:ext>
                </a:extLst>
              </p:cNvPr>
              <p:cNvSpPr txBox="1"/>
              <p:nvPr/>
            </p:nvSpPr>
            <p:spPr>
              <a:xfrm>
                <a:off x="989215" y="947650"/>
                <a:ext cx="10268711" cy="50869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400" dirty="0">
                    <a:latin typeface="Abadi" panose="020B0604020104020204" pitchFamily="34" charset="0"/>
                  </a:rPr>
                  <a:t>Observa o hexágono regular e responde:</a:t>
                </a: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Qual a alternativa que traduz a fração que representa as partes pintadas?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[A]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8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3" action="ppaction://hlinksldjump"/>
                  </a:rPr>
                  <a:t>[B]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8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[C]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8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[D]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32074FD9-1A8F-4959-BB9C-A231696975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215" y="947650"/>
                <a:ext cx="10268711" cy="5086905"/>
              </a:xfrm>
              <a:prstGeom prst="rect">
                <a:avLst/>
              </a:prstGeom>
              <a:blipFill>
                <a:blip r:embed="rId4"/>
                <a:stretch>
                  <a:fillRect l="-890" t="-95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509180" y="593707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495922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3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C38E6ED6-0F34-4EEF-A073-087FE8BDF4C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440" y="405995"/>
            <a:ext cx="2897261" cy="2195538"/>
          </a:xfrm>
          <a:prstGeom prst="rect">
            <a:avLst/>
          </a:prstGeom>
          <a:noFill/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43AF1AB9-7A49-4ADC-9775-A5C9934AA9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717" y="5837541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42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342207" y="438439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495922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4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BF86D2CF-7ED8-435F-8BBB-78DC495A7312}"/>
                  </a:ext>
                </a:extLst>
              </p:cNvPr>
              <p:cNvSpPr/>
              <p:nvPr/>
            </p:nvSpPr>
            <p:spPr>
              <a:xfrm>
                <a:off x="934073" y="623841"/>
                <a:ext cx="10697481" cy="56103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2400" dirty="0">
                    <a:latin typeface="Abadi" panose="020B0604020202020204" pitchFamily="34" charset="0"/>
                    <a:cs typeface="Arial" panose="020B0604020202020204" pitchFamily="34" charset="0"/>
                  </a:rPr>
                  <a:t>Observa o desenho abaixo e indica qual a fração que representa a parte pintada de azul:</a:t>
                </a:r>
              </a:p>
              <a:p>
                <a:endParaRPr lang="pt-PT" sz="2400" dirty="0">
                  <a:latin typeface="Abadi" panose="020B0604020202020204" pitchFamily="34" charset="0"/>
                  <a:cs typeface="Arial" panose="020B0604020202020204" pitchFamily="34" charset="0"/>
                </a:endParaRPr>
              </a:p>
              <a:p>
                <a:endParaRPr lang="pt-PT" sz="2400" dirty="0">
                  <a:latin typeface="Abadi" panose="020B0604020202020204" pitchFamily="34" charset="0"/>
                  <a:cs typeface="Arial" panose="020B0604020202020204" pitchFamily="34" charset="0"/>
                </a:endParaRPr>
              </a:p>
              <a:p>
                <a:endParaRPr lang="pt-PT" sz="2400" dirty="0">
                  <a:latin typeface="Abadi" panose="020B0604020202020204" pitchFamily="34" charset="0"/>
                  <a:cs typeface="Arial" panose="020B0604020202020204" pitchFamily="34" charset="0"/>
                </a:endParaRPr>
              </a:p>
              <a:p>
                <a:endParaRPr lang="pt-PT" sz="2400" dirty="0">
                  <a:latin typeface="Abadi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pt-PT" sz="2400" dirty="0">
                    <a:latin typeface="Abadi" panose="020B0604020202020204" pitchFamily="34" charset="0"/>
                    <a:cs typeface="Arial" panose="020B0604020202020204" pitchFamily="34" charset="0"/>
                    <a:hlinkClick r:id="rId2" action="ppaction://hlinksldjump"/>
                  </a:rPr>
                  <a:t>[A]</a:t>
                </a:r>
                <a:r>
                  <a:rPr lang="pt-PT" sz="2400" dirty="0">
                    <a:latin typeface="Abadi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endParaRPr lang="pt-PT" sz="2400" dirty="0">
                  <a:latin typeface="Abadi" panose="020B0604020202020204" pitchFamily="34" charset="0"/>
                  <a:cs typeface="Arial" panose="020B0604020202020204" pitchFamily="34" charset="0"/>
                </a:endParaRPr>
              </a:p>
              <a:p>
                <a:endParaRPr lang="pt-PT" sz="1000" dirty="0">
                  <a:latin typeface="Abadi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pt-PT" sz="2400" dirty="0">
                    <a:latin typeface="Abadi" panose="020B0604020202020204" pitchFamily="34" charset="0"/>
                    <a:cs typeface="Arial" panose="020B0604020202020204" pitchFamily="34" charset="0"/>
                    <a:hlinkClick r:id="rId2" action="ppaction://hlinksldjump"/>
                  </a:rPr>
                  <a:t>[B]</a:t>
                </a:r>
                <a:r>
                  <a:rPr lang="pt-PT" sz="2400" dirty="0">
                    <a:latin typeface="Abadi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endParaRPr lang="pt-PT" sz="2400" dirty="0">
                  <a:latin typeface="Abadi" panose="020B0604020202020204" pitchFamily="34" charset="0"/>
                  <a:cs typeface="Arial" panose="020B0604020202020204" pitchFamily="34" charset="0"/>
                </a:endParaRPr>
              </a:p>
              <a:p>
                <a:endParaRPr lang="pt-PT" sz="1000" dirty="0">
                  <a:latin typeface="Abadi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pt-PT" sz="2400" dirty="0">
                    <a:latin typeface="Abadi" panose="020B0604020202020204" pitchFamily="34" charset="0"/>
                    <a:cs typeface="Arial" panose="020B0604020202020204" pitchFamily="34" charset="0"/>
                    <a:hlinkClick r:id="rId2" action="ppaction://hlinksldjump"/>
                  </a:rPr>
                  <a:t>[C]</a:t>
                </a:r>
                <a:r>
                  <a:rPr lang="pt-PT" sz="2400" dirty="0">
                    <a:latin typeface="Abadi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endParaRPr lang="pt-PT" sz="2400" dirty="0">
                  <a:latin typeface="Abadi" panose="020B0604020202020204" pitchFamily="34" charset="0"/>
                  <a:cs typeface="Arial" panose="020B0604020202020204" pitchFamily="34" charset="0"/>
                </a:endParaRPr>
              </a:p>
              <a:p>
                <a:endParaRPr lang="pt-PT" sz="1000" dirty="0">
                  <a:latin typeface="Abadi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pt-PT" sz="2400" dirty="0">
                    <a:latin typeface="Abadi" panose="020B0604020202020204" pitchFamily="34" charset="0"/>
                    <a:cs typeface="Arial" panose="020B0604020202020204" pitchFamily="34" charset="0"/>
                    <a:hlinkClick r:id="rId3" action="ppaction://hlinksldjump"/>
                  </a:rPr>
                  <a:t>[D]</a:t>
                </a:r>
                <a:r>
                  <a:rPr lang="pt-PT" sz="2400" dirty="0">
                    <a:latin typeface="Abadi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202020204" pitchFamily="34" charset="0"/>
                  <a:cs typeface="Arial" panose="020B0604020202020204" pitchFamily="34" charset="0"/>
                </a:endParaRPr>
              </a:p>
              <a:p>
                <a:endParaRPr lang="pt-PT" sz="2400" dirty="0">
                  <a:latin typeface="Abadi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BF86D2CF-7ED8-435F-8BBB-78DC495A73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073" y="623841"/>
                <a:ext cx="10697481" cy="5610318"/>
              </a:xfrm>
              <a:prstGeom prst="rect">
                <a:avLst/>
              </a:prstGeom>
              <a:blipFill>
                <a:blip r:embed="rId4"/>
                <a:stretch>
                  <a:fillRect l="-855" t="-869" r="-125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Imagem 11">
            <a:extLst>
              <a:ext uri="{FF2B5EF4-FFF2-40B4-BE49-F238E27FC236}">
                <a16:creationId xmlns:a16="http://schemas.microsoft.com/office/drawing/2014/main" id="{2C3E3811-21C5-40EF-BDB1-62ACFAEF8951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731" y="1935781"/>
            <a:ext cx="3749453" cy="2320684"/>
          </a:xfrm>
          <a:prstGeom prst="rect">
            <a:avLst/>
          </a:prstGeom>
          <a:noFill/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66341490-8784-4868-8CDF-DC706F9DBE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412" y="5819459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87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ED8EDFFC671343A40FAA0965E718CF" ma:contentTypeVersion="13" ma:contentTypeDescription="Create a new document." ma:contentTypeScope="" ma:versionID="6eb591c536f5caa2b5ae70fd5b3d6ce5">
  <xsd:schema xmlns:xsd="http://www.w3.org/2001/XMLSchema" xmlns:xs="http://www.w3.org/2001/XMLSchema" xmlns:p="http://schemas.microsoft.com/office/2006/metadata/properties" xmlns:ns3="96809f63-ad8d-4ddf-8a9f-c69f35d19cbd" xmlns:ns4="ea3c6de7-9fc2-4bfb-b4ba-879c4d124b45" targetNamespace="http://schemas.microsoft.com/office/2006/metadata/properties" ma:root="true" ma:fieldsID="070aedc9ece2473d2bc034b929320598" ns3:_="" ns4:_="">
    <xsd:import namespace="96809f63-ad8d-4ddf-8a9f-c69f35d19cbd"/>
    <xsd:import namespace="ea3c6de7-9fc2-4bfb-b4ba-879c4d124b4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809f63-ad8d-4ddf-8a9f-c69f35d19c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3c6de7-9fc2-4bfb-b4ba-879c4d124b4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2FF5D76-50AD-48E2-9DDA-0C8045AAA283}">
  <ds:schemaRefs>
    <ds:schemaRef ds:uri="http://schemas.microsoft.com/office/2006/documentManagement/types"/>
    <ds:schemaRef ds:uri="96809f63-ad8d-4ddf-8a9f-c69f35d19cbd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ea3c6de7-9fc2-4bfb-b4ba-879c4d124b45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B0EAB8A-1478-438A-8A0B-BE0CB98BF7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809f63-ad8d-4ddf-8a9f-c69f35d19cbd"/>
    <ds:schemaRef ds:uri="ea3c6de7-9fc2-4bfb-b4ba-879c4d124b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2C948A8-2D18-478F-9075-43055624120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jogo-de-pista-numeros-racionais-o-jogo-da-cobra-ppt_1592410212765</Template>
  <TotalTime>0</TotalTime>
  <Words>1686</Words>
  <Application>Microsoft Office PowerPoint</Application>
  <PresentationFormat>Ecrã Panorâmico</PresentationFormat>
  <Paragraphs>516</Paragraphs>
  <Slides>36</Slides>
  <Notes>2</Notes>
  <HiddenSlides>0</HiddenSlides>
  <MMClips>0</MMClips>
  <ScaleCrop>false</ScaleCrop>
  <HeadingPairs>
    <vt:vector size="8" baseType="variant">
      <vt:variant>
        <vt:lpstr>Tipos de letra usados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dos diapositivos</vt:lpstr>
      </vt:variant>
      <vt:variant>
        <vt:i4>36</vt:i4>
      </vt:variant>
    </vt:vector>
  </HeadingPairs>
  <TitlesOfParts>
    <vt:vector size="47" baseType="lpstr">
      <vt:lpstr>Abadi</vt:lpstr>
      <vt:lpstr>Arial</vt:lpstr>
      <vt:lpstr>Calibri</vt:lpstr>
      <vt:lpstr>Calibri Light</vt:lpstr>
      <vt:lpstr>Cambria Math</vt:lpstr>
      <vt:lpstr>Ink Free</vt:lpstr>
      <vt:lpstr>Symbol</vt:lpstr>
      <vt:lpstr>Times New Roman</vt:lpstr>
      <vt:lpstr>Verdana</vt:lpstr>
      <vt:lpstr>Tema do Office</vt:lpstr>
      <vt:lpstr>Equation.3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Vera LS. Pato</dc:creator>
  <cp:lastModifiedBy>Sandra Pacheco</cp:lastModifiedBy>
  <cp:revision>86</cp:revision>
  <cp:lastPrinted>2020-02-11T16:02:34Z</cp:lastPrinted>
  <dcterms:created xsi:type="dcterms:W3CDTF">2020-10-15T12:32:05Z</dcterms:created>
  <dcterms:modified xsi:type="dcterms:W3CDTF">2021-01-08T13:19:31Z</dcterms:modified>
  <cp:category>Jogo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0x01010070ED8EDFFC671343A40FAA0965E718CF</vt:lpwstr>
  </property>
</Properties>
</file>