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8" r:id="rId5"/>
    <p:sldId id="411" r:id="rId6"/>
    <p:sldId id="410" r:id="rId7"/>
    <p:sldId id="300" r:id="rId8"/>
    <p:sldId id="256" r:id="rId9"/>
    <p:sldId id="302" r:id="rId10"/>
    <p:sldId id="294" r:id="rId11"/>
    <p:sldId id="257" r:id="rId12"/>
    <p:sldId id="258" r:id="rId13"/>
    <p:sldId id="259" r:id="rId14"/>
    <p:sldId id="260" r:id="rId15"/>
    <p:sldId id="266" r:id="rId16"/>
    <p:sldId id="267" r:id="rId17"/>
    <p:sldId id="301" r:id="rId18"/>
    <p:sldId id="261" r:id="rId19"/>
    <p:sldId id="264" r:id="rId20"/>
    <p:sldId id="265" r:id="rId21"/>
    <p:sldId id="270" r:id="rId22"/>
    <p:sldId id="269" r:id="rId23"/>
    <p:sldId id="275" r:id="rId24"/>
    <p:sldId id="271" r:id="rId25"/>
    <p:sldId id="272" r:id="rId26"/>
    <p:sldId id="273" r:id="rId27"/>
    <p:sldId id="274" r:id="rId28"/>
    <p:sldId id="303" r:id="rId29"/>
    <p:sldId id="262" r:id="rId30"/>
    <p:sldId id="268" r:id="rId31"/>
    <p:sldId id="276" r:id="rId32"/>
    <p:sldId id="277" r:id="rId33"/>
    <p:sldId id="278" r:id="rId34"/>
    <p:sldId id="304" r:id="rId35"/>
    <p:sldId id="286" r:id="rId36"/>
    <p:sldId id="297" r:id="rId37"/>
    <p:sldId id="409" r:id="rId38"/>
    <p:sldId id="408" r:id="rId39"/>
    <p:sldId id="405" r:id="rId40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F3300"/>
    <a:srgbClr val="FFEA9B"/>
    <a:srgbClr val="FFF26B"/>
    <a:srgbClr val="EC9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7" autoAdjust="0"/>
    <p:restoredTop sz="94660"/>
  </p:normalViewPr>
  <p:slideViewPr>
    <p:cSldViewPr snapToGrid="0">
      <p:cViewPr>
        <p:scale>
          <a:sx n="100" d="100"/>
          <a:sy n="100" d="100"/>
        </p:scale>
        <p:origin x="-345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C61B-D550-41AD-87C8-DFD3AEB2F3E7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0EEB-6DB3-4832-8699-D471082C23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0EEB-6DB3-4832-8699-D471082C2351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5420-80B6-4CE3-83AD-0F486E20ED2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6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99D2-EAB5-46CF-87C2-FEA0B7AC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200ED-60B5-42DA-8A75-44776BE7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A30F8-716C-4980-AA66-754202D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A46ED3-3524-4223-B9CF-F546C68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03446A-1BB2-42A2-B16E-F53E2C4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D13F-5F8A-4627-86A6-3C71364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90B1D6-FD97-485D-A96C-69A29CDC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F14FD7-3FA0-40FC-85EE-68DE756E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26C3C-DD04-4D83-BF91-82D0A8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93176-84CD-476C-BD12-2917899C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D4D119-F5EB-41CE-9AE5-BEF263A7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2C61722-EB71-4744-BE19-FEAC9E1E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F2A2A4-65B4-4116-83C1-6346314D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AE5F2C-C3A4-4C9C-A93D-928BB63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B2EBB-6351-44EB-854A-C5D5661A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A755-EE19-4EF0-9B0D-870EB8E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3B49ED-058D-43A5-B235-390605FE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75A9D5-9081-4919-AAC8-A07EA13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9414F4-F9C6-4AC2-A1CA-8D550EB6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51106E-A0C9-4EC6-8A3A-EF66C50D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2F95-9756-4FD8-B6D7-9030E2F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2247E4-9678-4EAE-ABEE-5D92E8A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3E34-4185-491A-B124-A1F8450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69EF6E-E05E-401F-91A3-1A0356F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549204-483C-4EAC-91AD-12C40ACF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1BBE-E639-408B-A20E-0EF0484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FF37FC-662F-4B48-974D-F897FAC9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4209EA-4A72-4923-9EFC-DE7BDE9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BD534C9-FB4A-4AE9-A8CE-9B437545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4F261F-E84F-4E78-B2AA-730EA33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B63C64-E723-473D-A338-6F56711A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97B6-12AC-4954-8015-7FBD8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CCC5EE-C58A-4958-AA07-0E4783F0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7C89BA-C7BB-46F1-BF3F-9A4B620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C90068-D0BA-4F33-8930-0BA70659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27F89F-6DCA-4A3C-8E92-1541584C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041EE4-5AF9-409B-8EDA-6708955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CDF529-4C3A-4DFF-8E5E-8319415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E46A4-E3B1-428B-B937-1A36E942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7E45-E175-4EC1-A1B8-11C27F5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22B7A7-60F8-487D-8FAB-4C221CA0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337BA4C-2F02-4C78-8A67-70393989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C6F729-1CB2-48E9-B916-FDD6F174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6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F90FEE-472E-4A47-9885-950450BD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9A5B53A-727C-4099-B2C8-E946336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98639A-488A-40BB-A0D5-22A9FC2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4293-34D7-44DE-BEB7-1A22DF0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E52412-0C72-49BC-98A7-4F8D27B3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4D7B37-45D0-46E1-86AA-AA584C33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6E4471-3DD2-4B4C-AE6D-9B5766E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B6FE64-F1B3-4270-8732-820FFD8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1D2E56-A500-4EAB-9DDF-03C4ACF5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5701-4788-4532-AFE9-C97516A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90A0-8C74-4131-9B92-7C9E4289A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41DE57-039A-46F1-AC30-A2EA4AA3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CD896B-9A84-45F6-B733-F291F3A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D05A06-9C87-475A-918A-515C912B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F354C9-7854-4FA0-B383-C26CC34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775279-1AA0-4CEF-AC50-86DC915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D12119-2135-4258-8168-D781E51F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5DC517-3A6A-428A-A550-CB630558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6096F-967E-4E82-A255-76CB8FA5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CEDC8-1113-45E0-AF70-A7EA1EE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7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1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0.png"/><Relationship Id="rId18" Type="http://schemas.openxmlformats.org/officeDocument/2006/relationships/image" Target="../media/image83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79.png"/><Relationship Id="rId17" Type="http://schemas.microsoft.com/office/2007/relationships/hdphoto" Target="../media/hdphoto14.wdp"/><Relationship Id="rId2" Type="http://schemas.openxmlformats.org/officeDocument/2006/relationships/image" Target="../media/image1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microsoft.com/office/2007/relationships/hdphoto" Target="../media/hdphoto13.wdp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5.wdp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2708" y="169582"/>
            <a:ext cx="6486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Jogo de Pista </a:t>
            </a:r>
            <a:endParaRPr lang="pt-PT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79957" y="1494474"/>
            <a:ext cx="568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</a:t>
            </a:r>
            <a:r>
              <a:rPr lang="pt-P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Racionais</a:t>
            </a:r>
          </a:p>
        </p:txBody>
      </p:sp>
      <p:sp>
        <p:nvSpPr>
          <p:cNvPr id="17" name="CaixaDeTexto 16"/>
          <p:cNvSpPr txBox="1"/>
          <p:nvPr/>
        </p:nvSpPr>
        <p:spPr>
          <a:xfrm rot="18660865">
            <a:off x="4508506" y="3473724"/>
            <a:ext cx="2797791" cy="265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Imagem 1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972FA032-74EE-4D16-9C3A-C25682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783305" y="914518"/>
            <a:ext cx="2829890" cy="50289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688CB2-47E9-4F3B-895D-FCCC2104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636801"/>
            <a:ext cx="844841" cy="8110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8BD01EE-499D-4215-AD1D-6DEE609F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47" r="6847" b="5863"/>
          <a:stretch/>
        </p:blipFill>
        <p:spPr>
          <a:xfrm>
            <a:off x="3263715" y="2306576"/>
            <a:ext cx="5545775" cy="3748960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03824179-BE62-4911-8E45-993492B070A6}"/>
              </a:ext>
            </a:extLst>
          </p:cNvPr>
          <p:cNvSpPr/>
          <p:nvPr/>
        </p:nvSpPr>
        <p:spPr>
          <a:xfrm>
            <a:off x="2081032" y="4910141"/>
            <a:ext cx="5110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2400" b="1" dirty="0">
                <a:ln/>
                <a:solidFill>
                  <a:schemeClr val="accent4"/>
                </a:solidFill>
              </a:rPr>
              <a:t> “jogo da cobra”</a:t>
            </a:r>
            <a:endParaRPr lang="pt-P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6" name="Imagem 55" descr="Uma imagem com ecrã, relógio&#10;&#10;Descrição gerada automaticamente">
            <a:extLst>
              <a:ext uri="{FF2B5EF4-FFF2-40B4-BE49-F238E27FC236}">
                <a16:creationId xmlns:a16="http://schemas.microsoft.com/office/drawing/2014/main" id="{56C3AEB4-A79A-467F-B0FB-5C223607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9" r="22905" b="28425"/>
          <a:stretch/>
        </p:blipFill>
        <p:spPr>
          <a:xfrm>
            <a:off x="5905697" y="5019087"/>
            <a:ext cx="1051246" cy="475382"/>
          </a:xfrm>
          <a:prstGeom prst="rect">
            <a:avLst/>
          </a:prstGeom>
        </p:spPr>
      </p:pic>
      <p:pic>
        <p:nvPicPr>
          <p:cNvPr id="47" name="Imagem 4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277ECA6B-A2F0-414C-9147-96F9A4F1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35582" r="-338" b="34207"/>
          <a:stretch/>
        </p:blipFill>
        <p:spPr>
          <a:xfrm rot="10800000">
            <a:off x="6312627" y="4097328"/>
            <a:ext cx="958991" cy="430698"/>
          </a:xfrm>
          <a:prstGeom prst="rect">
            <a:avLst/>
          </a:prstGeom>
        </p:spPr>
      </p:pic>
      <p:pic>
        <p:nvPicPr>
          <p:cNvPr id="57" name="Imagem 5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58A2822-4481-49E3-B9AB-0C19F5470E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72" b="1375"/>
          <a:stretch/>
        </p:blipFill>
        <p:spPr>
          <a:xfrm>
            <a:off x="3507065" y="2637374"/>
            <a:ext cx="2193572" cy="2151822"/>
          </a:xfrm>
          <a:prstGeom prst="rect">
            <a:avLst/>
          </a:prstGeom>
        </p:spPr>
      </p:pic>
      <p:pic>
        <p:nvPicPr>
          <p:cNvPr id="59" name="Imagem 5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EDEE944F-F52D-42D9-B700-C2F0E5569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886" r="24430" b="-1"/>
          <a:stretch/>
        </p:blipFill>
        <p:spPr>
          <a:xfrm rot="16200000">
            <a:off x="5215686" y="2819188"/>
            <a:ext cx="868571" cy="746196"/>
          </a:xfrm>
          <a:prstGeom prst="rect">
            <a:avLst/>
          </a:prstGeom>
        </p:spPr>
      </p:pic>
      <p:pic>
        <p:nvPicPr>
          <p:cNvPr id="60" name="Imagem 59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08D7CB35-14EC-4FF6-95F5-60ACECD38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>
            <a:off x="5786928" y="3180255"/>
            <a:ext cx="1495630" cy="411307"/>
          </a:xfrm>
          <a:prstGeom prst="rect">
            <a:avLst/>
          </a:prstGeom>
        </p:spPr>
      </p:pic>
      <p:pic>
        <p:nvPicPr>
          <p:cNvPr id="61" name="Imagem 60" descr="Uma imagem com ecrã, relógio&#10;&#10;Descrição gerada automaticamente">
            <a:extLst>
              <a:ext uri="{FF2B5EF4-FFF2-40B4-BE49-F238E27FC236}">
                <a16:creationId xmlns:a16="http://schemas.microsoft.com/office/drawing/2014/main" id="{6E60E08F-FA62-4DFC-A7E4-C4758EE6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8" r="24102" b="15272"/>
          <a:stretch/>
        </p:blipFill>
        <p:spPr>
          <a:xfrm rot="5400000">
            <a:off x="5631879" y="4244855"/>
            <a:ext cx="1022596" cy="638210"/>
          </a:xfrm>
          <a:prstGeom prst="rect">
            <a:avLst/>
          </a:prstGeom>
        </p:spPr>
      </p:pic>
      <p:pic>
        <p:nvPicPr>
          <p:cNvPr id="62" name="Imagem 6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93E7BD16-BFC1-4BBC-AFDA-57F312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 rot="16200000">
            <a:off x="6765182" y="3648015"/>
            <a:ext cx="1373533" cy="377729"/>
          </a:xfrm>
          <a:prstGeom prst="rect">
            <a:avLst/>
          </a:prstGeom>
        </p:spPr>
      </p:pic>
      <p:pic>
        <p:nvPicPr>
          <p:cNvPr id="51" name="Imagem 50" descr="Uma imagem com alimentação&#10;&#10;Descrição gerada automaticamente">
            <a:extLst>
              <a:ext uri="{FF2B5EF4-FFF2-40B4-BE49-F238E27FC236}">
                <a16:creationId xmlns:a16="http://schemas.microsoft.com/office/drawing/2014/main" id="{831239A4-D455-434C-9944-51157C9EB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860" r="1775" b="10779"/>
          <a:stretch/>
        </p:blipFill>
        <p:spPr>
          <a:xfrm>
            <a:off x="6968773" y="5048924"/>
            <a:ext cx="1624783" cy="702365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867D05C1-A97C-4950-B598-0BABE6CEA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696" y="5294379"/>
            <a:ext cx="1167521" cy="674776"/>
          </a:xfrm>
          <a:prstGeom prst="rect">
            <a:avLst/>
          </a:prstGeom>
        </p:spPr>
      </p:pic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AD187588-C6A1-4571-8643-B9C7EBD8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2" y="3738884"/>
            <a:ext cx="1513774" cy="1923658"/>
          </a:xfrm>
          <a:prstGeom prst="rect">
            <a:avLst/>
          </a:prstGeom>
        </p:spPr>
      </p:pic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4A0BF837-6A38-425F-96FD-FCF68A77ADC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3" y="2431874"/>
            <a:ext cx="1072360" cy="6844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B8A1EA-22D4-4FF6-8720-2B75C56973F3}"/>
              </a:ext>
            </a:extLst>
          </p:cNvPr>
          <p:cNvSpPr txBox="1"/>
          <p:nvPr/>
        </p:nvSpPr>
        <p:spPr>
          <a:xfrm>
            <a:off x="554653" y="5888683"/>
            <a:ext cx="279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Prof DA </a:t>
            </a:r>
            <a:r>
              <a:rPr lang="pt-PT" sz="2800" dirty="0"/>
              <a:t>Vera Pato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5A3606A-D56E-4B44-9756-6C126A31D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500" y="1287662"/>
            <a:ext cx="2890861" cy="19236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27A8A0-9008-49BA-A7DC-2B673431E6DC}"/>
              </a:ext>
            </a:extLst>
          </p:cNvPr>
          <p:cNvSpPr/>
          <p:nvPr/>
        </p:nvSpPr>
        <p:spPr>
          <a:xfrm>
            <a:off x="9644515" y="5681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 </a:t>
            </a:r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8E5A90-42B2-492A-8AD1-7B7EE5C38424}"/>
              </a:ext>
            </a:extLst>
          </p:cNvPr>
          <p:cNvSpPr/>
          <p:nvPr/>
        </p:nvSpPr>
        <p:spPr>
          <a:xfrm>
            <a:off x="6516801" y="5697260"/>
            <a:ext cx="2618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000" i="1" dirty="0">
                <a:highlight>
                  <a:srgbClr val="FFFF00"/>
                </a:highlight>
              </a:rPr>
              <a:t>Fonte : Imagens recolhidas da internet</a:t>
            </a:r>
          </a:p>
        </p:txBody>
      </p:sp>
    </p:spTree>
    <p:extLst>
      <p:ext uri="{BB962C8B-B14F-4D97-AF65-F5344CB8AC3E}">
        <p14:creationId xmlns:p14="http://schemas.microsoft.com/office/powerpoint/2010/main" val="3635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450" y="38745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/>
              <p:nvPr/>
            </p:nvSpPr>
            <p:spPr>
              <a:xfrm>
                <a:off x="1171575" y="651552"/>
                <a:ext cx="10158470" cy="4286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opção que corresponde à seguinte sequência:</a:t>
                </a:r>
              </a:p>
              <a:p>
                <a:pPr>
                  <a:lnSpc>
                    <a:spcPct val="114000"/>
                  </a:lnSpc>
                </a:pP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dois sétimos; treze décimos; cinco dezoito avos; vinte e dois milésimos. </a:t>
                </a:r>
              </a:p>
              <a:p>
                <a:endParaRPr lang="pt-PT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651552"/>
                <a:ext cx="10158470" cy="4286430"/>
              </a:xfrm>
              <a:prstGeom prst="rect">
                <a:avLst/>
              </a:prstGeom>
              <a:blipFill>
                <a:blip r:embed="rId2"/>
                <a:stretch>
                  <a:fillRect l="-900" t="-569" b="-5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DBB97B2D-C53D-4CF8-9B28-FCDBCDC04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96" y="585774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450" y="387450"/>
            <a:ext cx="716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/>
              <p:nvPr/>
            </p:nvSpPr>
            <p:spPr>
              <a:xfrm>
                <a:off x="1089707" y="681443"/>
                <a:ext cx="5535587" cy="414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fração equivalente às frações representadas na figura.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07" y="681443"/>
                <a:ext cx="5535587" cy="4147546"/>
              </a:xfrm>
              <a:prstGeom prst="rect">
                <a:avLst/>
              </a:prstGeom>
              <a:blipFill>
                <a:blip r:embed="rId2"/>
                <a:stretch>
                  <a:fillRect l="-1762" t="-588" r="-1652" b="-7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54528017-AD8C-439E-9D83-605A2189621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55" r="35489" b="5520"/>
          <a:stretch/>
        </p:blipFill>
        <p:spPr bwMode="auto">
          <a:xfrm>
            <a:off x="7156824" y="727937"/>
            <a:ext cx="3945469" cy="2283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24E625B-F65E-4F78-AB10-56EA1C1C2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38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450" y="46494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/>
              <p:nvPr/>
            </p:nvSpPr>
            <p:spPr>
              <a:xfrm>
                <a:off x="1132388" y="690687"/>
                <a:ext cx="10328684" cy="3534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Identifica a fração, representada na reta numérica, que é equivalente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8" y="690687"/>
                <a:ext cx="10328684" cy="3534942"/>
              </a:xfrm>
              <a:prstGeom prst="rect">
                <a:avLst/>
              </a:prstGeom>
              <a:blipFill>
                <a:blip r:embed="rId2"/>
                <a:stretch>
                  <a:fillRect l="-945" b="-8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DFBF357-0AB1-494F-91BE-A5A8D38C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338" y="1648908"/>
            <a:ext cx="2990242" cy="1953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4B954BE-F766-4864-846A-5D018A5DE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85" y="585923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450" y="46494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/>
              <p:nvPr/>
            </p:nvSpPr>
            <p:spPr>
              <a:xfrm>
                <a:off x="1172351" y="683071"/>
                <a:ext cx="10660641" cy="440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localiza-se entre que números inteiros?</a:t>
                </a:r>
                <a:r>
                  <a:rPr lang="pt-PT" sz="2400" dirty="0"/>
                  <a:t> </a:t>
                </a:r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0 ao 1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1 ao 2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2 ao 3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4 ao 5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51" y="683071"/>
                <a:ext cx="10660641" cy="4400307"/>
              </a:xfrm>
              <a:prstGeom prst="rect">
                <a:avLst/>
              </a:prstGeom>
              <a:blipFill>
                <a:blip r:embed="rId2"/>
                <a:stretch>
                  <a:fillRect l="-858" b="-22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A732BF7-EC0C-4F24-A22F-F93F0672F4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4036" y="1590923"/>
            <a:ext cx="8083928" cy="4627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DDEFA5-9DD9-4A63-8BA0-DEF7773BB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7" y="579542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08925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297736" y="683071"/>
            <a:ext cx="88735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Qual das igualdades é falsa?</a:t>
            </a: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[A]	A</a:t>
            </a:r>
          </a:p>
          <a:p>
            <a:endParaRPr lang="pt-PT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[B]	B</a:t>
            </a:r>
          </a:p>
          <a:p>
            <a:endParaRPr lang="pt-PT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[C]	C</a:t>
            </a:r>
          </a:p>
          <a:p>
            <a:endParaRPr lang="pt-PT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[D]	D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61" t="33669" r="44614" b="45591"/>
          <a:stretch/>
        </p:blipFill>
        <p:spPr bwMode="auto">
          <a:xfrm>
            <a:off x="1297736" y="1256882"/>
            <a:ext cx="9370982" cy="229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2059360-6E46-43DA-BD98-FF9BAC304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21" y="585755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76292" y="44414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/>
              <p:nvPr/>
            </p:nvSpPr>
            <p:spPr>
              <a:xfrm>
                <a:off x="1286901" y="660121"/>
                <a:ext cx="7906531" cy="3672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Que fração está representada pela letra M na régua?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01" y="660121"/>
                <a:ext cx="7906531" cy="3672672"/>
              </a:xfrm>
              <a:prstGeom prst="rect">
                <a:avLst/>
              </a:prstGeom>
              <a:blipFill>
                <a:blip r:embed="rId2"/>
                <a:stretch>
                  <a:fillRect l="-1157" t="-1327" b="-6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9502B2-A504-4367-9403-4000B06264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540" y="1342177"/>
            <a:ext cx="4497751" cy="29718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F3DAA1-4545-46AF-BC0E-C9BC673CE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52" y="5858412"/>
            <a:ext cx="1167521" cy="674776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DFB36A86-A09F-48CF-8CAD-AD259B8F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88107" y="45059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/>
              <p:nvPr/>
            </p:nvSpPr>
            <p:spPr>
              <a:xfrm>
                <a:off x="1341854" y="2027391"/>
                <a:ext cx="10122507" cy="3201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A.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B.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C.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54" y="2027391"/>
                <a:ext cx="10122507" cy="3201517"/>
              </a:xfrm>
              <a:prstGeom prst="rect">
                <a:avLst/>
              </a:prstGeom>
              <a:blipFill>
                <a:blip r:embed="rId2"/>
                <a:stretch>
                  <a:fillRect l="-903" r="-1626" b="-3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305D90E6-B32B-4B1F-9470-2E244848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5" y="5837541"/>
            <a:ext cx="1167521" cy="6747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032A08D-6889-480C-BF07-6F0764E01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" t="-722" r="-117" b="5389"/>
          <a:stretch/>
        </p:blipFill>
        <p:spPr>
          <a:xfrm>
            <a:off x="2781351" y="608937"/>
            <a:ext cx="616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1725" y="37748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/>
              <p:nvPr/>
            </p:nvSpPr>
            <p:spPr>
              <a:xfrm>
                <a:off x="1492101" y="2036376"/>
                <a:ext cx="9666118" cy="3568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numeral misto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A.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B.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C.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D.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01" y="2036376"/>
                <a:ext cx="9666118" cy="3568541"/>
              </a:xfrm>
              <a:prstGeom prst="rect">
                <a:avLst/>
              </a:prstGeom>
              <a:blipFill>
                <a:blip r:embed="rId2"/>
                <a:stretch>
                  <a:fillRect l="-1009" b="-30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8E79141E-A58F-41F9-BF2C-3DD8DB94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3" y="5805744"/>
            <a:ext cx="1167521" cy="6747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DB4A02-93F5-4961-860C-3E0A801DDC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9873" y="609892"/>
            <a:ext cx="8930795" cy="12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02551" y="32358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/>
              <p:nvPr/>
            </p:nvSpPr>
            <p:spPr>
              <a:xfrm>
                <a:off x="1468224" y="1948224"/>
                <a:ext cx="8927449" cy="3568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numeral misto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A.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B.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C.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24" y="1948224"/>
                <a:ext cx="8927449" cy="3568541"/>
              </a:xfrm>
              <a:prstGeom prst="rect">
                <a:avLst/>
              </a:prstGeom>
              <a:blipFill>
                <a:blip r:embed="rId2"/>
                <a:stretch>
                  <a:fillRect l="-1093" b="-30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2D631B4-250F-4DC7-9C3F-86909FBB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51" y="5896621"/>
            <a:ext cx="1167521" cy="674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CC0A75-F7C6-4316-B22B-D69A50A5CE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E791"/>
              </a:clrFrom>
              <a:clrTo>
                <a:srgbClr val="FFE791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6034" y="717028"/>
            <a:ext cx="8914216" cy="9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8024" y="41725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/>
              <p:nvPr/>
            </p:nvSpPr>
            <p:spPr>
              <a:xfrm>
                <a:off x="1330101" y="656806"/>
                <a:ext cx="8728303" cy="356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Marina bebeu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de um copo de água. </a:t>
                </a: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é a representação decimal que corresponde a essa fração?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0,2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0,25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0,5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0,75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01" y="656806"/>
                <a:ext cx="8728303" cy="3569310"/>
              </a:xfrm>
              <a:prstGeom prst="rect">
                <a:avLst/>
              </a:prstGeom>
              <a:blipFill>
                <a:blip r:embed="rId2"/>
                <a:stretch>
                  <a:fillRect l="-1047" b="-30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5579249-24FE-4D19-897E-A145ADD9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3741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57673"/>
              </p:ext>
            </p:extLst>
          </p:nvPr>
        </p:nvGraphicFramePr>
        <p:xfrm>
          <a:off x="1903203" y="881750"/>
          <a:ext cx="872381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815">
                  <a:extLst>
                    <a:ext uri="{9D8B030D-6E8A-4147-A177-3AD203B41FA5}">
                      <a16:colId xmlns:a16="http://schemas.microsoft.com/office/drawing/2014/main" val="2030091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Número de jogadores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 algn="l">
                        <a:buFont typeface="Calibri" panose="020F050202020403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a 4 jogadores.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effectLst/>
                        </a:rPr>
                        <a:t>1 dado;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effectLst/>
                        </a:rPr>
                        <a:t>4 </a:t>
                      </a:r>
                      <a:r>
                        <a:rPr lang="pt-PT" sz="1200" b="0" strike="noStrike" kern="1200" dirty="0">
                          <a:effectLst/>
                        </a:rPr>
                        <a:t>marcadores;</a:t>
                      </a:r>
                      <a:endParaRPr lang="pt-PT" sz="1200" kern="120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r>
                        <a:rPr lang="pt-PT" sz="1200" b="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t-PT" sz="120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artas</a:t>
                      </a: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 numeradas;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Cartas “Início” e “Fim” (indicam o início e o fim do jogo);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 de registo;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Chave de respostas;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Fichas de autoavaliação;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Material de escrita.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Modo de jogar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marL="171450" indent="-171450" algn="l" defTabSz="31650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 jogador lança o dado para se decidir a ordem das jogadas. Joga primeiro quem obtiver a pontuação mais elevada, seguindo-se a ordem decrescente dos valores obtidos. Em caso de empate, os jogadores empatados voltam a lançar o dado até desempatarem.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Para iniciar o jogo,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todos os marcadores são 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colocados na casa “Início”.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Em cada jogada, o jogador lança o dado e avança o respetivo marcador o número de casas correspondente ao número obtido.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O jogador responde à pergunta da casa onde ficou o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seu marcador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. Caso acerte, fica na casa. Caso erre, volta para a casa de onde partiu.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o jogador acertar na casa 1 ou 26, um dos colegas solicitará que represente um número racional, desenhando-o graficamente ou representando-o na reta. Caso acerte, o jogador avança 2 casas. Caso não acerte, recua 1 casa e passa a vez ao jogador seguinte.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Ganha o jogador que chegar em primeiro lugar à casa “Fim” com o maior número de respostas certas.</a:t>
                      </a:r>
                      <a:endParaRPr lang="pt-PT" sz="12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18" y="5767064"/>
            <a:ext cx="1167521" cy="6747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AD2AA-6A9A-4076-9696-4024C07873BD}"/>
              </a:ext>
            </a:extLst>
          </p:cNvPr>
          <p:cNvSpPr txBox="1"/>
          <p:nvPr/>
        </p:nvSpPr>
        <p:spPr>
          <a:xfrm>
            <a:off x="4347517" y="470470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Regras do jogo</a:t>
            </a:r>
          </a:p>
        </p:txBody>
      </p:sp>
    </p:spTree>
    <p:extLst>
      <p:ext uri="{BB962C8B-B14F-4D97-AF65-F5344CB8AC3E}">
        <p14:creationId xmlns:p14="http://schemas.microsoft.com/office/powerpoint/2010/main" val="14060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87558" y="44415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41E65BC-0C9D-457F-9BF7-ED01B37C141C}"/>
                  </a:ext>
                </a:extLst>
              </p:cNvPr>
              <p:cNvSpPr/>
              <p:nvPr/>
            </p:nvSpPr>
            <p:spPr>
              <a:xfrm>
                <a:off x="1409094" y="636285"/>
                <a:ext cx="9323928" cy="4868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a opção que apresenta as frações por ordem decrescente.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</a:p>
              <a:p>
                <a:pPr marL="265113" indent="-265113"/>
                <a:endParaRPr lang="pt-PT" sz="2400" dirty="0">
                  <a:latin typeface="Abadi" panose="020B0604020104020204" pitchFamily="34" charset="0"/>
                </a:endParaRPr>
              </a:p>
              <a:p>
                <a:pPr marL="265113" indent="-265113"/>
                <a:r>
                  <a:rPr lang="pt-PT" sz="2400" dirty="0">
                    <a:latin typeface="Abadi" panose="020B0604020104020204" pitchFamily="34" charset="0"/>
                  </a:rPr>
                  <a:t>[A]</a:t>
                </a:r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pPr marL="265113" indent="-265113"/>
                <a:endParaRPr lang="pt-PT" dirty="0">
                  <a:latin typeface="Abadi" panose="020B0604020104020204" pitchFamily="34" charset="0"/>
                </a:endParaRPr>
              </a:p>
              <a:p>
                <a:pPr marL="265113" indent="-265113"/>
                <a:r>
                  <a:rPr lang="pt-PT" sz="2400" dirty="0">
                    <a:latin typeface="Abadi" panose="020B0604020104020204" pitchFamily="34" charset="0"/>
                  </a:rPr>
                  <a:t>[B]</a:t>
                </a:r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lang="pt-PT" sz="900" dirty="0">
                  <a:latin typeface="Abadi" panose="020B0604020104020204" pitchFamily="34" charset="0"/>
                </a:endParaRPr>
              </a:p>
              <a:p>
                <a:pPr marL="265113" indent="-265113"/>
                <a:endParaRPr lang="pt-PT" dirty="0">
                  <a:latin typeface="Abadi" panose="020B0604020104020204" pitchFamily="34" charset="0"/>
                </a:endParaRPr>
              </a:p>
              <a:p>
                <a:pPr marL="265113" indent="-265113"/>
                <a:r>
                  <a:rPr lang="pt-PT" sz="2400" dirty="0">
                    <a:latin typeface="Abadi" panose="020B0604020104020204" pitchFamily="34" charset="0"/>
                  </a:rPr>
                  <a:t>[C]</a:t>
                </a:r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pPr marL="265113" indent="-265113"/>
                <a:endParaRPr lang="pt-PT" dirty="0">
                  <a:latin typeface="Abadi" panose="020B0604020104020204" pitchFamily="34" charset="0"/>
                </a:endParaRPr>
              </a:p>
              <a:p>
                <a:pPr marL="265113" indent="-265113"/>
                <a:r>
                  <a:rPr lang="pt-PT" sz="2400" dirty="0">
                    <a:latin typeface="Abadi" panose="020B0604020104020204" pitchFamily="34" charset="0"/>
                  </a:rPr>
                  <a:t>[D]</a:t>
                </a:r>
                <a:r>
                  <a:rPr lang="pt-PT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41E65BC-0C9D-457F-9BF7-ED01B37C1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94" y="636285"/>
                <a:ext cx="9323928" cy="4868512"/>
              </a:xfrm>
              <a:prstGeom prst="rect">
                <a:avLst/>
              </a:prstGeom>
              <a:blipFill>
                <a:blip r:embed="rId2"/>
                <a:stretch>
                  <a:fillRect l="-980" t="-1001" b="-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E58F90CF-9610-4937-8DE5-C6E67666A0B3}"/>
              </a:ext>
            </a:extLst>
          </p:cNvPr>
          <p:cNvGrpSpPr/>
          <p:nvPr/>
        </p:nvGrpSpPr>
        <p:grpSpPr>
          <a:xfrm>
            <a:off x="2590343" y="1143969"/>
            <a:ext cx="695849" cy="1151997"/>
            <a:chOff x="2025529" y="1608643"/>
            <a:chExt cx="695849" cy="1151997"/>
          </a:xfrm>
        </p:grpSpPr>
        <p:pic>
          <p:nvPicPr>
            <p:cNvPr id="18" name="Picture 4" descr="F:\areal_6ano\caixas\caixa_vermelha.png">
              <a:extLst>
                <a:ext uri="{FF2B5EF4-FFF2-40B4-BE49-F238E27FC236}">
                  <a16:creationId xmlns:a16="http://schemas.microsoft.com/office/drawing/2014/main" id="{48378359-1705-49A3-8E37-F27EAD56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25529" y="1608643"/>
              <a:ext cx="695849" cy="1151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/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6">
            <a:extLst>
              <a:ext uri="{FF2B5EF4-FFF2-40B4-BE49-F238E27FC236}">
                <a16:creationId xmlns:a16="http://schemas.microsoft.com/office/drawing/2014/main" id="{A76D651F-A045-4740-846A-C34EB21C29E9}"/>
              </a:ext>
            </a:extLst>
          </p:cNvPr>
          <p:cNvGrpSpPr/>
          <p:nvPr/>
        </p:nvGrpSpPr>
        <p:grpSpPr>
          <a:xfrm>
            <a:off x="5834255" y="1125969"/>
            <a:ext cx="666103" cy="1187997"/>
            <a:chOff x="4384968" y="1503858"/>
            <a:chExt cx="666103" cy="1187997"/>
          </a:xfrm>
        </p:grpSpPr>
        <p:pic>
          <p:nvPicPr>
            <p:cNvPr id="23" name="Picture 5" descr="F:\areal_6ano\caixas\verde.png">
              <a:extLst>
                <a:ext uri="{FF2B5EF4-FFF2-40B4-BE49-F238E27FC236}">
                  <a16:creationId xmlns:a16="http://schemas.microsoft.com/office/drawing/2014/main" id="{AE89C5A9-1E37-450C-A5FE-E9FC1399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384968" y="1503858"/>
              <a:ext cx="666103" cy="1187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/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pt-PT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B343597-7AD9-479C-A338-AB42C05F7CFD}"/>
              </a:ext>
            </a:extLst>
          </p:cNvPr>
          <p:cNvGrpSpPr/>
          <p:nvPr/>
        </p:nvGrpSpPr>
        <p:grpSpPr>
          <a:xfrm>
            <a:off x="4307650" y="1166573"/>
            <a:ext cx="684015" cy="1106789"/>
            <a:chOff x="5259663" y="1676096"/>
            <a:chExt cx="684015" cy="1106789"/>
          </a:xfrm>
        </p:grpSpPr>
        <p:pic>
          <p:nvPicPr>
            <p:cNvPr id="27" name="Picture 6" descr="F:\areal_6ano\caixas\caixa_laranja.png">
              <a:extLst>
                <a:ext uri="{FF2B5EF4-FFF2-40B4-BE49-F238E27FC236}">
                  <a16:creationId xmlns:a16="http://schemas.microsoft.com/office/drawing/2014/main" id="{2245400C-4AB5-484A-A109-32FFF0E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259663" y="1676096"/>
              <a:ext cx="684015" cy="1106789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/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6B8272-2E91-424B-BBE2-DB23E6BC1165}"/>
              </a:ext>
            </a:extLst>
          </p:cNvPr>
          <p:cNvGrpSpPr/>
          <p:nvPr/>
        </p:nvGrpSpPr>
        <p:grpSpPr>
          <a:xfrm rot="21449769">
            <a:off x="7429735" y="1179969"/>
            <a:ext cx="737701" cy="1079997"/>
            <a:chOff x="4142509" y="1712802"/>
            <a:chExt cx="737701" cy="1079997"/>
          </a:xfrm>
        </p:grpSpPr>
        <p:pic>
          <p:nvPicPr>
            <p:cNvPr id="34" name="Picture 2" descr="F:\areal_6ano\caixas\caixa_azul.png">
              <a:extLst>
                <a:ext uri="{FF2B5EF4-FFF2-40B4-BE49-F238E27FC236}">
                  <a16:creationId xmlns:a16="http://schemas.microsoft.com/office/drawing/2014/main" id="{FCDD3373-4924-4B72-AE49-C3732E60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142509" y="1712802"/>
              <a:ext cx="737701" cy="1079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/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EC413419-2D19-4998-A67C-3F4A0A4F2C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58" y="580085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1685" y="42769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/>
              <p:nvPr/>
            </p:nvSpPr>
            <p:spPr>
              <a:xfrm>
                <a:off x="1531473" y="671875"/>
                <a:ext cx="10617055" cy="4889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a opção que apresenta as frações por ordem crescente.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73" y="671875"/>
                <a:ext cx="10617055" cy="4889544"/>
              </a:xfrm>
              <a:prstGeom prst="rect">
                <a:avLst/>
              </a:prstGeom>
              <a:blipFill>
                <a:blip r:embed="rId2"/>
                <a:stretch>
                  <a:fillRect l="-861" t="-998" b="-3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9573DB5-9E29-421C-836A-F7C8B709C360}"/>
              </a:ext>
            </a:extLst>
          </p:cNvPr>
          <p:cNvGrpSpPr/>
          <p:nvPr/>
        </p:nvGrpSpPr>
        <p:grpSpPr>
          <a:xfrm>
            <a:off x="2138498" y="1313154"/>
            <a:ext cx="730060" cy="986773"/>
            <a:chOff x="2998785" y="1566150"/>
            <a:chExt cx="730060" cy="98677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29605" r="74185" b="52382"/>
            <a:stretch/>
          </p:blipFill>
          <p:spPr>
            <a:xfrm>
              <a:off x="2998785" y="1566150"/>
              <a:ext cx="730060" cy="98677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80E1F2C-46E9-4CCA-84DB-8BD54CFC2039}"/>
                </a:ext>
              </a:extLst>
            </p:cNvPr>
            <p:cNvSpPr/>
            <p:nvPr/>
          </p:nvSpPr>
          <p:spPr>
            <a:xfrm>
              <a:off x="3084285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FCFAE4E-B7D6-477A-806E-1ADBD11C29C4}"/>
              </a:ext>
            </a:extLst>
          </p:cNvPr>
          <p:cNvGrpSpPr/>
          <p:nvPr/>
        </p:nvGrpSpPr>
        <p:grpSpPr>
          <a:xfrm>
            <a:off x="3545322" y="1319615"/>
            <a:ext cx="720499" cy="973850"/>
            <a:chOff x="4381762" y="1566151"/>
            <a:chExt cx="720499" cy="97385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EDD029E-04CF-4B7B-B980-F2FBE44FB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6" t="29788" r="60238" b="52198"/>
            <a:stretch/>
          </p:blipFill>
          <p:spPr>
            <a:xfrm>
              <a:off x="4381762" y="1566151"/>
              <a:ext cx="720499" cy="97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DA58C521-A49A-4A00-86B5-00EF534BA8B0}"/>
                </a:ext>
              </a:extLst>
            </p:cNvPr>
            <p:cNvSpPr/>
            <p:nvPr/>
          </p:nvSpPr>
          <p:spPr>
            <a:xfrm>
              <a:off x="4448096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2677A-F4AE-4F83-B1BF-E0EC45EB5EE2}"/>
              </a:ext>
            </a:extLst>
          </p:cNvPr>
          <p:cNvGrpSpPr/>
          <p:nvPr/>
        </p:nvGrpSpPr>
        <p:grpSpPr>
          <a:xfrm>
            <a:off x="4868378" y="1294177"/>
            <a:ext cx="758139" cy="1024726"/>
            <a:chOff x="5670981" y="1540713"/>
            <a:chExt cx="758139" cy="102472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C247184-FA27-4CAB-9E0D-90262618A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5" t="29670" r="45669" b="52315"/>
            <a:stretch/>
          </p:blipFill>
          <p:spPr>
            <a:xfrm>
              <a:off x="5670981" y="1540713"/>
              <a:ext cx="758139" cy="1024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EBE84A1-66EC-482E-A3A5-79984F782072}"/>
                </a:ext>
              </a:extLst>
            </p:cNvPr>
            <p:cNvSpPr/>
            <p:nvPr/>
          </p:nvSpPr>
          <p:spPr>
            <a:xfrm>
              <a:off x="5740359" y="1585329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428F4F7-8717-4BFE-97E2-485DFC2B8F78}"/>
              </a:ext>
            </a:extLst>
          </p:cNvPr>
          <p:cNvGrpSpPr/>
          <p:nvPr/>
        </p:nvGrpSpPr>
        <p:grpSpPr>
          <a:xfrm>
            <a:off x="6179646" y="1279275"/>
            <a:ext cx="780191" cy="1054530"/>
            <a:chOff x="6978638" y="1485470"/>
            <a:chExt cx="780191" cy="105453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E9ED9E0-2D0D-4E43-9D5E-F27E2D6E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2" t="29670" r="33582" b="52315"/>
            <a:stretch/>
          </p:blipFill>
          <p:spPr>
            <a:xfrm>
              <a:off x="6978638" y="1485470"/>
              <a:ext cx="780191" cy="1054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C720DAA-AD87-49CC-9A75-8A9E4A6F8A0D}"/>
                </a:ext>
              </a:extLst>
            </p:cNvPr>
            <p:cNvSpPr/>
            <p:nvPr/>
          </p:nvSpPr>
          <p:spPr>
            <a:xfrm>
              <a:off x="7088538" y="1540713"/>
              <a:ext cx="587829" cy="948413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60933E-6A78-43FC-A60B-F7B164B7E767}"/>
              </a:ext>
            </a:extLst>
          </p:cNvPr>
          <p:cNvGrpSpPr/>
          <p:nvPr/>
        </p:nvGrpSpPr>
        <p:grpSpPr>
          <a:xfrm>
            <a:off x="7521629" y="1277741"/>
            <a:ext cx="704062" cy="1057599"/>
            <a:chOff x="8467540" y="1482401"/>
            <a:chExt cx="704062" cy="10575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75CF0AD-A13C-4027-9A96-0368E169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13" t="29947" r="19356" b="52396"/>
            <a:stretch/>
          </p:blipFill>
          <p:spPr>
            <a:xfrm>
              <a:off x="8467540" y="1482401"/>
              <a:ext cx="704062" cy="1057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26E4904-7B9A-4D9E-8B91-95E444151A91}"/>
                </a:ext>
              </a:extLst>
            </p:cNvPr>
            <p:cNvSpPr/>
            <p:nvPr/>
          </p:nvSpPr>
          <p:spPr>
            <a:xfrm>
              <a:off x="8532358" y="1536993"/>
              <a:ext cx="587829" cy="94841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0E8DBB33-FFB0-4CF9-925C-81C9DC26A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9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15704" y="39626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/>
              <p:nvPr/>
            </p:nvSpPr>
            <p:spPr>
              <a:xfrm>
                <a:off x="1110335" y="537098"/>
                <a:ext cx="6698018" cy="445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a figura em que cada círculo está dividido em partes iguais. </a:t>
                </a:r>
              </a:p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opção que representa a parte verde.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0,75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35" y="537098"/>
                <a:ext cx="6698018" cy="4456605"/>
              </a:xfrm>
              <a:prstGeom prst="rect">
                <a:avLst/>
              </a:prstGeom>
              <a:blipFill>
                <a:blip r:embed="rId2"/>
                <a:stretch>
                  <a:fillRect l="-1365" t="-5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4F737F37-C349-4889-A995-DC02FAE14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5" y="5829614"/>
            <a:ext cx="1167521" cy="674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D1184F-71EC-4C9B-866B-BDCE03B4E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1"/>
          <a:stretch/>
        </p:blipFill>
        <p:spPr>
          <a:xfrm>
            <a:off x="7908959" y="683071"/>
            <a:ext cx="3172706" cy="11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0535" y="41701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/>
              <p:nvPr/>
            </p:nvSpPr>
            <p:spPr>
              <a:xfrm>
                <a:off x="1394068" y="694825"/>
                <a:ext cx="3969680" cy="356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adição. 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68" y="694825"/>
                <a:ext cx="3969680" cy="3561231"/>
              </a:xfrm>
              <a:prstGeom prst="rect">
                <a:avLst/>
              </a:prstGeom>
              <a:blipFill>
                <a:blip r:embed="rId2"/>
                <a:stretch>
                  <a:fillRect l="-2458" t="-1370" r="-768" b="-1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5D945E3A-35D6-4282-A66C-A03F861350EE}"/>
              </a:ext>
            </a:extLst>
          </p:cNvPr>
          <p:cNvGrpSpPr/>
          <p:nvPr/>
        </p:nvGrpSpPr>
        <p:grpSpPr>
          <a:xfrm>
            <a:off x="5363748" y="770959"/>
            <a:ext cx="3734915" cy="1797537"/>
            <a:chOff x="3471793" y="762957"/>
            <a:chExt cx="4854060" cy="228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CD892CE-4BC0-4D5C-9B4D-A6C8CB4E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793" y="762957"/>
              <a:ext cx="4854060" cy="110599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595971-4872-4777-B1C1-3D4421F1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2943" y="1868947"/>
              <a:ext cx="1965981" cy="11795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0D4E61B-22D3-425F-97AA-AD6ACB3A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642111" y="1364795"/>
              <a:ext cx="1190554" cy="217692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352553-12C2-4B09-AA92-2451AD7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240727" y="2095355"/>
              <a:ext cx="1179589" cy="70484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7BAA277-C172-4F61-BEC3-819EC6D890F2}"/>
                </a:ext>
              </a:extLst>
            </p:cNvPr>
            <p:cNvSpPr txBox="1"/>
            <p:nvPr/>
          </p:nvSpPr>
          <p:spPr>
            <a:xfrm>
              <a:off x="6322988" y="189638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400" b="1" dirty="0"/>
                <a:t>?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EF300E4C-4800-4DC8-9E30-A4D4BFB19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00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57833" y="4171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441140" y="625976"/>
                <a:ext cx="4914385" cy="352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subtração.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40" y="625976"/>
                <a:ext cx="4914385" cy="3521349"/>
              </a:xfrm>
              <a:prstGeom prst="rect">
                <a:avLst/>
              </a:prstGeom>
              <a:blipFill>
                <a:blip r:embed="rId2"/>
                <a:stretch>
                  <a:fillRect l="-1859" t="-1386" b="-1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A87F92-CC02-4B28-B8B1-AD68BCCB5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3"/>
          <a:stretch/>
        </p:blipFill>
        <p:spPr>
          <a:xfrm>
            <a:off x="5920119" y="688908"/>
            <a:ext cx="2116468" cy="1907083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A56CEA4-77B4-4D9F-9F5B-DC3364655D6C}"/>
              </a:ext>
            </a:extLst>
          </p:cNvPr>
          <p:cNvSpPr/>
          <p:nvPr/>
        </p:nvSpPr>
        <p:spPr>
          <a:xfrm>
            <a:off x="7520418" y="1642449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400" b="1" dirty="0"/>
              <a:t>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477F8C-4233-47EC-875E-2AB60D60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55911" y="4088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72080" y="846966"/>
                <a:ext cx="11075831" cy="4488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adição.</a:t>
                </a: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80" y="846966"/>
                <a:ext cx="11075831" cy="4488793"/>
              </a:xfrm>
              <a:prstGeom prst="rect">
                <a:avLst/>
              </a:prstGeom>
              <a:blipFill>
                <a:blip r:embed="rId2"/>
                <a:stretch>
                  <a:fillRect l="-881" t="-108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/>
              <p:nvPr/>
            </p:nvSpPr>
            <p:spPr>
              <a:xfrm>
                <a:off x="5760796" y="777836"/>
                <a:ext cx="4675030" cy="1052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4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PT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4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4400" dirty="0"/>
                  <a:t> = </a:t>
                </a:r>
                <a:r>
                  <a:rPr lang="pt-PT" sz="4400" b="1" dirty="0"/>
                  <a:t>?</a:t>
                </a:r>
              </a:p>
            </p:txBody>
          </p:sp>
        </mc:Choice>
        <mc:Fallback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96" y="777836"/>
                <a:ext cx="4675030" cy="1052660"/>
              </a:xfrm>
              <a:prstGeom prst="rect">
                <a:avLst/>
              </a:prstGeom>
              <a:blipFill>
                <a:blip r:embed="rId3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60647DBB-4122-46F5-A57D-7613FDC8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7" y="578262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3341" y="42170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81E4B3-39D2-4A3B-9AF6-896D068DB48B}"/>
              </a:ext>
            </a:extLst>
          </p:cNvPr>
          <p:cNvSpPr/>
          <p:nvPr/>
        </p:nvSpPr>
        <p:spPr>
          <a:xfrm>
            <a:off x="1118307" y="521768"/>
            <a:ext cx="1061035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Uma tarefa estava programada para ser realizada em 45 minutos.</a:t>
            </a:r>
          </a:p>
          <a:p>
            <a:r>
              <a:rPr lang="pt-PT" sz="2400" dirty="0">
                <a:latin typeface="Abadi" panose="020B0604020104020204" pitchFamily="34" charset="0"/>
              </a:rPr>
              <a:t>Sabendo que o João utilizou um terço desse tempo, quanto tempo, em minutos, demorou a realizar a tarefa?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800" dirty="0"/>
              <a:t>                                                                                    </a:t>
            </a:r>
            <a:endParaRPr lang="pt-PT" sz="28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[A]	7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[B]	10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[C]	15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[D]	25 minutos</a:t>
            </a: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20C42C7-DCC0-475E-A720-92E14441E236}"/>
              </a:ext>
            </a:extLst>
          </p:cNvPr>
          <p:cNvPicPr/>
          <p:nvPr/>
        </p:nvPicPr>
        <p:blipFill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05" y="1704123"/>
            <a:ext cx="4163763" cy="1242213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9715D-1D58-49BB-B757-A044D6327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04" y="5890813"/>
            <a:ext cx="1167521" cy="674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C5E8BE3-5272-44DD-B9E3-A00DE1C47B9B}"/>
                  </a:ext>
                </a:extLst>
              </p:cNvPr>
              <p:cNvSpPr txBox="1"/>
              <p:nvPr/>
            </p:nvSpPr>
            <p:spPr>
              <a:xfrm>
                <a:off x="4503280" y="2692778"/>
                <a:ext cx="411620" cy="612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C5E8BE3-5272-44DD-B9E3-A00DE1C4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280" y="2692778"/>
                <a:ext cx="411620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8905" y="40919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/>
              <p:nvPr/>
            </p:nvSpPr>
            <p:spPr>
              <a:xfrm>
                <a:off x="1262651" y="650183"/>
                <a:ext cx="9995276" cy="4334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Numa corrida de 4 km, o António já percorreu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km, o João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km, o Martim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 e o Gustavo já completou o percurso. Qual é o atleta que está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de completar o primeiro quilómetro?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João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António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Martim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Gustavo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51" y="650183"/>
                <a:ext cx="9995276" cy="4334072"/>
              </a:xfrm>
              <a:prstGeom prst="rect">
                <a:avLst/>
              </a:prstGeom>
              <a:blipFill>
                <a:blip r:embed="rId2"/>
                <a:stretch>
                  <a:fillRect l="-915" r="-1768" b="-1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38E8EA1B-F74C-495F-9C0A-32F9C84CF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1467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1130" y="40803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6363DD6-7BD5-41C1-BDAF-E5EED1122158}"/>
                  </a:ext>
                </a:extLst>
              </p:cNvPr>
              <p:cNvSpPr/>
              <p:nvPr/>
            </p:nvSpPr>
            <p:spPr>
              <a:xfrm>
                <a:off x="1312888" y="447797"/>
                <a:ext cx="9672071" cy="4430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Identifica a ação que deve ser realizada para determinar o valor da expressão numérica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.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Realizar as operações 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pela ordem em que se apresentam.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Realizar as operações dando prioridade à subtração.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	</a:t>
                </a:r>
                <a:r>
                  <a:rPr lang="pt-PT" sz="2400" dirty="0">
                    <a:latin typeface="Abadi" panose="020B0604020104020204" pitchFamily="34" charset="0"/>
                  </a:rPr>
                  <a:t>Realizar as operações dando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Cambria Math" panose="02040503050406030204" pitchFamily="18" charset="0"/>
                    <a:cs typeface="+mn-cs"/>
                  </a:rPr>
                  <a:t> prioridade às adições.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	</a:t>
                </a:r>
                <a:r>
                  <a:rPr lang="pt-PT" sz="2400" dirty="0">
                    <a:latin typeface="Abadi" panose="020B0604020104020204" pitchFamily="34" charset="0"/>
                  </a:rPr>
                  <a:t>Realizar as operações dando 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prioridade ao cálculo dentro de parênteses.  </a:t>
                </a:r>
                <a:endParaRPr lang="pt-PT" sz="2400" dirty="0">
                  <a:latin typeface="Abadi" panose="020B0604020104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6363DD6-7BD5-41C1-BDAF-E5EED1122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88" y="447797"/>
                <a:ext cx="9672071" cy="4430059"/>
              </a:xfrm>
              <a:prstGeom prst="rect">
                <a:avLst/>
              </a:prstGeom>
              <a:blipFill>
                <a:blip r:embed="rId2"/>
                <a:stretch>
                  <a:fillRect l="-945" b="-220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76A94AA0-1908-4381-8C7A-339E41C57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57039" y="40336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/>
              <p:nvPr/>
            </p:nvSpPr>
            <p:spPr>
              <a:xfrm>
                <a:off x="1310745" y="726819"/>
                <a:ext cx="7733814" cy="385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Qual é o valor da expressão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0,9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− 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?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45" y="726819"/>
                <a:ext cx="7733814" cy="3850028"/>
              </a:xfrm>
              <a:prstGeom prst="rect">
                <a:avLst/>
              </a:prstGeom>
              <a:blipFill>
                <a:blip r:embed="rId2"/>
                <a:stretch>
                  <a:fillRect l="-1182" b="-6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C74606F-5FFC-4E9F-BF9E-1AD6A53E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4" y="573852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5461"/>
              </p:ext>
            </p:extLst>
          </p:nvPr>
        </p:nvGraphicFramePr>
        <p:xfrm>
          <a:off x="1698667" y="1914252"/>
          <a:ext cx="8794666" cy="287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4666">
                  <a:extLst>
                    <a:ext uri="{9D8B030D-6E8A-4147-A177-3AD203B41FA5}">
                      <a16:colId xmlns:a16="http://schemas.microsoft.com/office/drawing/2014/main" val="1132727259"/>
                    </a:ext>
                  </a:extLst>
                </a:gridCol>
              </a:tblGrid>
              <a:tr h="270996">
                <a:tc>
                  <a:txBody>
                    <a:bodyPr/>
                    <a:lstStyle/>
                    <a:p>
                      <a:pPr algn="l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Consolidar</a:t>
                      </a:r>
                      <a:r>
                        <a:rPr lang="pt-PT" sz="1400" baseline="0" dirty="0">
                          <a:effectLst/>
                        </a:rPr>
                        <a:t> as aprendizagens relativas aos conteúdos dos números racionais não negativos.</a:t>
                      </a:r>
                      <a:endParaRPr lang="pt-PT" sz="1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400" b="1" dirty="0">
                          <a:effectLst/>
                        </a:rPr>
                        <a:t>Instruções</a:t>
                      </a:r>
                      <a:endParaRPr lang="pt-PT" sz="1400" b="1" strike="sngStrike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mprima as cartas (cada diapositivo representa uma carta) do tamanho que considerar mais adequado;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Forme um percurso com as cartas.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265366">
                <a:tc>
                  <a:txBody>
                    <a:bodyPr/>
                    <a:lstStyle/>
                    <a:p>
                      <a:pPr algn="l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Sugestões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7477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 alunos jogam individualmente e de forma autónoma, fazendo circular as cartas entre a turma. À medida que cada  aluno terminar todos os cartões, recebe a chave das respostas para a autocorreção.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Também pode ser jogado com todos os alunos da turma, dividindo a turma em equipas, sendo um dos alunos o marcador da respetiva equipa. Para tal, as cartas são impressas em formato A3 e o percurso é feito no chão.</a:t>
                      </a:r>
                      <a:endParaRPr lang="pt-PT" sz="1400" b="0" kern="1200" baseline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" y="5768753"/>
            <a:ext cx="1167521" cy="6747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C7A974-E3A7-4C52-A097-F63411E48E15}"/>
              </a:ext>
            </a:extLst>
          </p:cNvPr>
          <p:cNvSpPr txBox="1"/>
          <p:nvPr/>
        </p:nvSpPr>
        <p:spPr>
          <a:xfrm>
            <a:off x="4347518" y="963457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Docentes</a:t>
            </a:r>
          </a:p>
        </p:txBody>
      </p:sp>
    </p:spTree>
    <p:extLst>
      <p:ext uri="{BB962C8B-B14F-4D97-AF65-F5344CB8AC3E}">
        <p14:creationId xmlns:p14="http://schemas.microsoft.com/office/powerpoint/2010/main" val="10993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56254" y="4055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/>
              <p:nvPr/>
            </p:nvSpPr>
            <p:spPr>
              <a:xfrm>
                <a:off x="1375167" y="843338"/>
                <a:ext cx="10265599" cy="3825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Qual é o valor da expressão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67" y="843338"/>
                <a:ext cx="10265599" cy="3825471"/>
              </a:xfrm>
              <a:prstGeom prst="rect">
                <a:avLst/>
              </a:prstGeom>
              <a:blipFill>
                <a:blip r:embed="rId2"/>
                <a:stretch>
                  <a:fillRect l="-950" b="-6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FB4D162B-3B7D-48C8-812D-C75BB68E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1" y="581672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0234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3045177" y="1679793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8326410">
            <a:off x="472780" y="1010920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4006249">
            <a:off x="10061285" y="4038407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6552" r="50293" b="9092"/>
          <a:stretch/>
        </p:blipFill>
        <p:spPr>
          <a:xfrm rot="10956741">
            <a:off x="3008490" y="1436396"/>
            <a:ext cx="626655" cy="1205598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4" name="Imagem 23" descr="Uma imagem com desenho&#10;&#10;Descrição gerada automaticamente">
            <a:extLst>
              <a:ext uri="{FF2B5EF4-FFF2-40B4-BE49-F238E27FC236}">
                <a16:creationId xmlns:a16="http://schemas.microsoft.com/office/drawing/2014/main" id="{64232A37-EAB2-4FF3-A8D6-5BE9FCE11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12646448">
            <a:off x="547364" y="872593"/>
            <a:ext cx="1466190" cy="1342455"/>
          </a:xfrm>
          <a:prstGeom prst="rect">
            <a:avLst/>
          </a:prstGeom>
        </p:spPr>
      </p:pic>
      <p:pic>
        <p:nvPicPr>
          <p:cNvPr id="27" name="Imagem 26" descr="Uma imagem com desenho&#10;&#10;Descrição gerada automaticamente">
            <a:extLst>
              <a:ext uri="{FF2B5EF4-FFF2-40B4-BE49-F238E27FC236}">
                <a16:creationId xmlns:a16="http://schemas.microsoft.com/office/drawing/2014/main" id="{6CF4DA0E-DA92-49C1-8592-8377F143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10361107" y="4043318"/>
            <a:ext cx="1073714" cy="1289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F4D54F-D841-4E9D-BE1C-EDE8A0427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994">
            <a:off x="2934379" y="3244533"/>
            <a:ext cx="608598" cy="12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ma imagem com relógio, grande, verde&#10;&#10;Descrição gerada automaticamente">
            <a:extLst>
              <a:ext uri="{FF2B5EF4-FFF2-40B4-BE49-F238E27FC236}">
                <a16:creationId xmlns:a16="http://schemas.microsoft.com/office/drawing/2014/main" id="{5635CE45-063D-4F7C-8604-BDE968ED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6" y="4645232"/>
            <a:ext cx="1710145" cy="1710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3A63E-DEBA-4905-B105-25B3F6A71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13" y="4521560"/>
            <a:ext cx="546423" cy="10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10E6A-339D-4792-8DE4-E6DA8127E1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9038" y1="8411" x2="49038" y2="8411"/>
                        <a14:backgroundMark x1="49038" y1="8411" x2="49038" y2="8411"/>
                        <a14:backgroundMark x1="48077" y1="7477" x2="48077" y2="7477"/>
                        <a14:backgroundMark x1="48077" y1="7477" x2="48077" y2="7477"/>
                        <a14:backgroundMark x1="4808" y1="49533" x2="4808" y2="49533"/>
                        <a14:backgroundMark x1="9615" y1="52336" x2="9615" y2="52336"/>
                        <a14:backgroundMark x1="9615" y1="53271" x2="8654" y2="42056"/>
                        <a14:backgroundMark x1="8654" y1="39252" x2="8654" y2="39252"/>
                        <a14:backgroundMark x1="10577" y1="37383" x2="10577" y2="37383"/>
                      </a14:backgroundRemoval>
                    </a14:imgEffect>
                  </a14:imgLayer>
                </a14:imgProps>
              </a:ext>
            </a:extLst>
          </a:blip>
          <a:srcRect l="-43261" t="48316" r="28090" b="-5249"/>
          <a:stretch/>
        </p:blipFill>
        <p:spPr>
          <a:xfrm rot="4754081">
            <a:off x="9657276" y="3885427"/>
            <a:ext cx="1262711" cy="672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7238EC-5783-4EFD-A950-4CB512DD68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2741" y="2641108"/>
            <a:ext cx="605736" cy="111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ângulo 29">
            <a:extLst>
              <a:ext uri="{FF2B5EF4-FFF2-40B4-BE49-F238E27FC236}">
                <a16:creationId xmlns:a16="http://schemas.microsoft.com/office/drawing/2014/main" id="{2987DADC-E3CA-44A7-AFAB-A759D5DC50E6}"/>
              </a:ext>
            </a:extLst>
          </p:cNvPr>
          <p:cNvSpPr/>
          <p:nvPr/>
        </p:nvSpPr>
        <p:spPr>
          <a:xfrm>
            <a:off x="535247" y="38306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2A5C4E8-560E-4724-8828-088A81704AA5}"/>
              </a:ext>
            </a:extLst>
          </p:cNvPr>
          <p:cNvSpPr/>
          <p:nvPr/>
        </p:nvSpPr>
        <p:spPr>
          <a:xfrm>
            <a:off x="1182369" y="534729"/>
            <a:ext cx="9940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Escolhe um dos números desta carta e representa-o graficamente ou numa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150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67078" y="969648"/>
            <a:ext cx="28459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FIM</a:t>
            </a:r>
            <a:r>
              <a:rPr lang="pt-PT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Imagem 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A42A5401-E78C-4675-8BE7-B408FEAB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5992331" y="800651"/>
            <a:ext cx="2829890" cy="5028963"/>
          </a:xfrm>
          <a:prstGeom prst="rect">
            <a:avLst/>
          </a:prstGeom>
        </p:spPr>
      </p:pic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4155AEF4-C8EC-497E-AFED-3DAA359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9" y="1971210"/>
            <a:ext cx="2630307" cy="268784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C30029-7126-4960-A378-521DB0B84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15" y="56736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10322"/>
            <a:ext cx="9144000" cy="2387600"/>
          </a:xfrm>
        </p:spPr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0" y="488653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Chave</a:t>
            </a:r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de Respostas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96733"/>
              </p:ext>
            </p:extLst>
          </p:nvPr>
        </p:nvGraphicFramePr>
        <p:xfrm>
          <a:off x="1350103" y="1350416"/>
          <a:ext cx="8852676" cy="459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34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1983331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00567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5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56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358068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577533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34340"/>
            <a:ext cx="1090484" cy="73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257" y="5972921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5ADECC-4BA7-4CFB-A937-931FF7A7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9" t="30570" r="27007" b="11543"/>
          <a:stretch/>
        </p:blipFill>
        <p:spPr>
          <a:xfrm rot="16200000">
            <a:off x="2992229" y="-2108174"/>
            <a:ext cx="6071019" cy="110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E13BFE-4F21-4FA3-ADA9-1985BBA2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4" t="15678" r="24900" b="12470"/>
          <a:stretch/>
        </p:blipFill>
        <p:spPr>
          <a:xfrm rot="16200000">
            <a:off x="3090508" y="-2128652"/>
            <a:ext cx="6010983" cy="111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lha de Discurso: Retângulo com Cantos Arredondados 3">
            <a:extLst>
              <a:ext uri="{FF2B5EF4-FFF2-40B4-BE49-F238E27FC236}">
                <a16:creationId xmlns:a16="http://schemas.microsoft.com/office/drawing/2014/main" id="{89089BE5-B9CE-40BF-9474-AE1318955D52}"/>
              </a:ext>
            </a:extLst>
          </p:cNvPr>
          <p:cNvSpPr/>
          <p:nvPr/>
        </p:nvSpPr>
        <p:spPr>
          <a:xfrm>
            <a:off x="1425604" y="786985"/>
            <a:ext cx="9419780" cy="4234720"/>
          </a:xfrm>
          <a:prstGeom prst="wedgeRoundRectCallout">
            <a:avLst>
              <a:gd name="adj1" fmla="val 34912"/>
              <a:gd name="adj2" fmla="val 60115"/>
              <a:gd name="adj3" fmla="val 16667"/>
            </a:avLst>
          </a:prstGeom>
          <a:solidFill>
            <a:schemeClr val="bg1"/>
          </a:solidFill>
          <a:ln w="317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2800" b="1" dirty="0">
                <a:solidFill>
                  <a:srgbClr val="101036"/>
                </a:solidFill>
                <a:latin typeface="Ink Free" panose="03080402000500000000" pitchFamily="66" charset="0"/>
                <a:ea typeface="HelloEsliScript" panose="03000603000000000000" pitchFamily="66" charset="0"/>
              </a:rPr>
              <a:t>O que é que eu aprendi com esta atividade?</a:t>
            </a:r>
          </a:p>
          <a:p>
            <a:pPr algn="r"/>
            <a:endParaRPr lang="pt-PT" sz="1200" b="1" dirty="0">
              <a:solidFill>
                <a:srgbClr val="101036"/>
              </a:solidFill>
              <a:latin typeface="Ink Free" panose="030804020005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3C71F5-95B0-423C-A8A2-B4F6651C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1" y="5396709"/>
            <a:ext cx="982840" cy="1040136"/>
          </a:xfrm>
          <a:prstGeom prst="rect">
            <a:avLst/>
          </a:prstGeom>
        </p:spPr>
      </p:pic>
      <p:pic>
        <p:nvPicPr>
          <p:cNvPr id="14" name="Imagem 13" descr="Uma imagem com sala&#10;&#10;Descrição gerada automaticamente">
            <a:extLst>
              <a:ext uri="{FF2B5EF4-FFF2-40B4-BE49-F238E27FC236}">
                <a16:creationId xmlns:a16="http://schemas.microsoft.com/office/drawing/2014/main" id="{815213F0-BAA5-41CF-BA5C-6723CE64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1" y="5208011"/>
            <a:ext cx="1453964" cy="12288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7A5ABE-B607-4E64-BDBA-F18DA202B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1" y="435880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de Registo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81680"/>
              </p:ext>
            </p:extLst>
          </p:nvPr>
        </p:nvGraphicFramePr>
        <p:xfrm>
          <a:off x="1247052" y="1398794"/>
          <a:ext cx="9304643" cy="449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37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2026397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9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33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485081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671187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10773"/>
            <a:ext cx="1090484" cy="73515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753229" y="834671"/>
            <a:ext cx="732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dirty="0"/>
              <a:t>Nome: _______________________ n.º _____ Data: ___/___/_____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4E938A-3C49-46FF-8E73-7EFC7E6A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902343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5959" y="4089810"/>
            <a:ext cx="4508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INÍCIO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m 1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2DA118C-C1A4-4A67-8431-EA862522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341" b="1409"/>
          <a:stretch/>
        </p:blipFill>
        <p:spPr>
          <a:xfrm>
            <a:off x="6373059" y="327182"/>
            <a:ext cx="5275601" cy="59513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E83CE3-D80C-4263-A3BB-AEB0D19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47" y="167095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ângulo 29">
            <a:extLst>
              <a:ext uri="{FF2B5EF4-FFF2-40B4-BE49-F238E27FC236}">
                <a16:creationId xmlns:a16="http://schemas.microsoft.com/office/drawing/2014/main" id="{D91060A8-B6D1-486D-AAC5-FE06A36D7BDB}"/>
              </a:ext>
            </a:extLst>
          </p:cNvPr>
          <p:cNvSpPr/>
          <p:nvPr/>
        </p:nvSpPr>
        <p:spPr>
          <a:xfrm>
            <a:off x="370710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FC56B7-5511-468E-9E25-49B452D3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48" y="4940477"/>
            <a:ext cx="1419179" cy="156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3438356">
            <a:off x="1939471" y="1467512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453817" y="240622"/>
            <a:ext cx="1314996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11039694">
            <a:off x="10376144" y="3736186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9539124">
            <a:off x="1757175" y="1457833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4" r="49757" b="9092"/>
          <a:stretch/>
        </p:blipFill>
        <p:spPr>
          <a:xfrm rot="10956741">
            <a:off x="1948568" y="1796048"/>
            <a:ext cx="649338" cy="1358282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5" name="Imagem 24" descr="Uma imagem com objeto, relva, pequeno, muitos&#10;&#10;Descrição gerada automaticamente">
            <a:extLst>
              <a:ext uri="{FF2B5EF4-FFF2-40B4-BE49-F238E27FC236}">
                <a16:creationId xmlns:a16="http://schemas.microsoft.com/office/drawing/2014/main" id="{F524E720-661C-4266-A1A8-1581F21551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700" b="-2437"/>
          <a:stretch/>
        </p:blipFill>
        <p:spPr>
          <a:xfrm rot="700340">
            <a:off x="2394494" y="4140388"/>
            <a:ext cx="654222" cy="16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A953800-28E5-46BD-914B-F06E67C23E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958" y="2822286"/>
            <a:ext cx="530152" cy="11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5A1AE1-8AF7-42E8-A976-F24622F613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0671">
            <a:off x="3766427" y="2672421"/>
            <a:ext cx="458823" cy="10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CAA164-4947-4F28-9734-3E49A02EE371}"/>
              </a:ext>
            </a:extLst>
          </p:cNvPr>
          <p:cNvSpPr/>
          <p:nvPr/>
        </p:nvSpPr>
        <p:spPr>
          <a:xfrm>
            <a:off x="1131377" y="532169"/>
            <a:ext cx="9520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Escolhe um dos números desta carta e representa-o graficamente ou na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41051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70710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1082675" y="582064"/>
                <a:ext cx="6875480" cy="4980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a imagem da </a:t>
                </a:r>
                <a:r>
                  <a:rPr lang="pt-PT" sz="2400" i="1" dirty="0">
                    <a:latin typeface="Abadi" panose="020B0604020104020204" pitchFamily="34" charset="0"/>
                  </a:rPr>
                  <a:t>pizza</a:t>
                </a:r>
                <a:r>
                  <a:rPr lang="pt-PT" sz="2400" dirty="0">
                    <a:latin typeface="Abadi" panose="020B0604020104020204" pitchFamily="34" charset="0"/>
                  </a:rPr>
                  <a:t> com atenção! 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Considerando que a </a:t>
                </a:r>
                <a:r>
                  <a:rPr lang="pt-PT" sz="2400" i="1" dirty="0">
                    <a:latin typeface="Abadi" panose="020B0604020104020204" pitchFamily="34" charset="0"/>
                  </a:rPr>
                  <a:t>pizza</a:t>
                </a:r>
                <a:r>
                  <a:rPr lang="pt-PT" sz="2400" dirty="0">
                    <a:latin typeface="Abadi" panose="020B0604020104020204" pitchFamily="34" charset="0"/>
                  </a:rPr>
                  <a:t> foi dividida em partes iguais, indica a fração que representa os pedaços consumidos.</a:t>
                </a:r>
              </a:p>
              <a:p>
                <a:pPr algn="just"/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/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[B]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/>
              </a:p>
              <a:p>
                <a:endParaRPr lang="pt-PT" dirty="0"/>
              </a:p>
              <a:p>
                <a:r>
                  <a:rPr lang="pt-PT" sz="2400" dirty="0"/>
                  <a:t>[C]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/>
              </a:p>
              <a:p>
                <a:endParaRPr lang="pt-PT" dirty="0"/>
              </a:p>
              <a:p>
                <a:r>
                  <a:rPr lang="pt-PT" sz="2400" dirty="0"/>
                  <a:t>[D]</a:t>
                </a:r>
                <a:r>
                  <a:rPr lang="pt-PT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pt-PT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75" y="582064"/>
                <a:ext cx="6875480" cy="4980594"/>
              </a:xfrm>
              <a:prstGeom prst="rect">
                <a:avLst/>
              </a:prstGeom>
              <a:blipFill>
                <a:blip r:embed="rId2"/>
                <a:stretch>
                  <a:fillRect l="-1420" t="-489" r="-1420" b="-2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904969"/>
            <a:ext cx="1974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D2B55E-54E5-4612-A196-C5F1E73B278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54" y="582064"/>
            <a:ext cx="3523615" cy="2249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6E9E14-1CA6-489B-9EE3-4A30AB750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19" y="58757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1082040" y="587896"/>
                <a:ext cx="10268711" cy="414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o hexágono regular.</a:t>
                </a:r>
              </a:p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Qual é a fração que representa a parte sombreada?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[A] 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[B] 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[C] 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[D] 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" y="587896"/>
                <a:ext cx="10268711" cy="4143827"/>
              </a:xfrm>
              <a:prstGeom prst="rect">
                <a:avLst/>
              </a:prstGeom>
              <a:blipFill>
                <a:blip r:embed="rId2"/>
                <a:stretch>
                  <a:fillRect l="-950" t="-588" b="-5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70710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8E6ED6-0F34-4EEF-A073-087FE8BDF4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99" y="683071"/>
            <a:ext cx="2897261" cy="219553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AF1AB9-7A49-4ADC-9775-A5C9934A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7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08925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/>
              <p:nvPr/>
            </p:nvSpPr>
            <p:spPr>
              <a:xfrm>
                <a:off x="1109285" y="580109"/>
                <a:ext cx="6269973" cy="414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Observa a figura e indica a fração que representa a parte azul.</a:t>
                </a:r>
              </a:p>
              <a:p>
                <a:endParaRPr lang="pt-PT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/>
                  <a:t>[A]</a:t>
                </a:r>
                <a:r>
                  <a:rPr lang="pt-PT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/>
                  <a:t>[B] 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/>
                  <a:t>[C]</a:t>
                </a:r>
                <a:r>
                  <a:rPr lang="pt-PT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/>
                  <a:t>[D]</a:t>
                </a:r>
                <a:r>
                  <a:rPr lang="pt-PT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85" y="580109"/>
                <a:ext cx="6269973" cy="4144020"/>
              </a:xfrm>
              <a:prstGeom prst="rect">
                <a:avLst/>
              </a:prstGeom>
              <a:blipFill>
                <a:blip r:embed="rId2"/>
                <a:stretch>
                  <a:fillRect l="-1555" t="-588" b="-5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C3E3811-21C5-40EF-BDB1-62ACFAEF89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39" y="683071"/>
            <a:ext cx="3749453" cy="2320684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341490-8784-4868-8CDF-DC706F9DB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12" y="581945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761A1526C06644B73EA197EB8DDDA8" ma:contentTypeVersion="2" ma:contentTypeDescription="Criar um novo documento." ma:contentTypeScope="" ma:versionID="c21ea7fcad2eebb23a0f4259bcd1a06e">
  <xsd:schema xmlns:xsd="http://www.w3.org/2001/XMLSchema" xmlns:xs="http://www.w3.org/2001/XMLSchema" xmlns:p="http://schemas.microsoft.com/office/2006/metadata/properties" xmlns:ns2="b9eb5565-4f33-4239-9039-1bcdfc8c1a50" targetNamespace="http://schemas.microsoft.com/office/2006/metadata/properties" ma:root="true" ma:fieldsID="6c2f31b04e430b1cf89b7bc289252444" ns2:_="">
    <xsd:import namespace="b9eb5565-4f33-4239-9039-1bcdfc8c1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b5565-4f33-4239-9039-1bcdfc8c1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948A8-2D18-478F-9075-4305562412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F5D76-50AD-48E2-9DDA-0C8045AAA283}">
  <ds:schemaRefs>
    <ds:schemaRef ds:uri="http://schemas.microsoft.com/office/2006/documentManagement/types"/>
    <ds:schemaRef ds:uri="96809f63-ad8d-4ddf-8a9f-c69f35d19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c6de7-9fc2-4bfb-b4ba-879c4d124b4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988980-B841-4BDA-A870-45B9C32E2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b5565-4f33-4239-9039-1bcdfc8c1a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jogo-de-pista-numeros-racionais-o-jogo-da-cobra-ppt_1592410212765</Template>
  <TotalTime>0</TotalTime>
  <Words>1648</Words>
  <Application>Microsoft Office PowerPoint</Application>
  <PresentationFormat>Ecrã Panorâmico</PresentationFormat>
  <Paragraphs>462</Paragraphs>
  <Slides>36</Slides>
  <Notes>2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5" baseType="lpstr">
      <vt:lpstr>Abadi</vt:lpstr>
      <vt:lpstr>Arial</vt:lpstr>
      <vt:lpstr>Calibri</vt:lpstr>
      <vt:lpstr>Calibri Light</vt:lpstr>
      <vt:lpstr>Cambria Math</vt:lpstr>
      <vt:lpstr>Ink Free</vt:lpstr>
      <vt:lpstr>Symbol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LS. Pato</dc:creator>
  <cp:lastModifiedBy>Sandra Pacheco</cp:lastModifiedBy>
  <cp:revision>121</cp:revision>
  <cp:lastPrinted>2020-02-11T16:02:34Z</cp:lastPrinted>
  <dcterms:created xsi:type="dcterms:W3CDTF">2020-10-15T12:32:05Z</dcterms:created>
  <dcterms:modified xsi:type="dcterms:W3CDTF">2021-03-25T15:19:44Z</dcterms:modified>
  <cp:category>Jogo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0x0101009A761A1526C06644B73EA197EB8DDDA8</vt:lpwstr>
  </property>
</Properties>
</file>