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411" r:id="rId6"/>
    <p:sldId id="410" r:id="rId7"/>
    <p:sldId id="300" r:id="rId8"/>
    <p:sldId id="256" r:id="rId9"/>
    <p:sldId id="302" r:id="rId10"/>
    <p:sldId id="294" r:id="rId11"/>
    <p:sldId id="257" r:id="rId12"/>
    <p:sldId id="258" r:id="rId13"/>
    <p:sldId id="259" r:id="rId14"/>
    <p:sldId id="260" r:id="rId15"/>
    <p:sldId id="266" r:id="rId16"/>
    <p:sldId id="267" r:id="rId17"/>
    <p:sldId id="301" r:id="rId18"/>
    <p:sldId id="261" r:id="rId19"/>
    <p:sldId id="264" r:id="rId20"/>
    <p:sldId id="265" r:id="rId21"/>
    <p:sldId id="270" r:id="rId22"/>
    <p:sldId id="269" r:id="rId23"/>
    <p:sldId id="275" r:id="rId24"/>
    <p:sldId id="271" r:id="rId25"/>
    <p:sldId id="272" r:id="rId26"/>
    <p:sldId id="273" r:id="rId27"/>
    <p:sldId id="274" r:id="rId28"/>
    <p:sldId id="303" r:id="rId29"/>
    <p:sldId id="262" r:id="rId30"/>
    <p:sldId id="268" r:id="rId31"/>
    <p:sldId id="276" r:id="rId32"/>
    <p:sldId id="277" r:id="rId33"/>
    <p:sldId id="278" r:id="rId34"/>
    <p:sldId id="304" r:id="rId35"/>
    <p:sldId id="286" r:id="rId36"/>
    <p:sldId id="297" r:id="rId37"/>
    <p:sldId id="409" r:id="rId38"/>
    <p:sldId id="408" r:id="rId39"/>
    <p:sldId id="405" r:id="rId40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3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6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79.png"/><Relationship Id="rId17" Type="http://schemas.microsoft.com/office/2007/relationships/hdphoto" Target="../media/hdphoto14.wdp"/><Relationship Id="rId2" Type="http://schemas.openxmlformats.org/officeDocument/2006/relationships/image" Target="../media/image1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13.wdp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5.wdp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38745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171575" y="651552"/>
                <a:ext cx="10158470" cy="4286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corresponde à seguinte sequência:</a:t>
                </a:r>
              </a:p>
              <a:p>
                <a:pPr>
                  <a:lnSpc>
                    <a:spcPct val="114000"/>
                  </a:lnSpc>
                </a:pP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dois sétimos; treze décimos; cinco dezoito avos; vinte e dois milésimos. </a:t>
                </a: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651552"/>
                <a:ext cx="10158470" cy="4286430"/>
              </a:xfrm>
              <a:prstGeom prst="rect">
                <a:avLst/>
              </a:prstGeom>
              <a:blipFill>
                <a:blip r:embed="rId2"/>
                <a:stretch>
                  <a:fillRect l="-900" t="-569" b="-5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387450"/>
            <a:ext cx="716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1089707" y="681443"/>
                <a:ext cx="5535587" cy="414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fração equivalente às frações representadas na figura.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07" y="681443"/>
                <a:ext cx="5535587" cy="4147546"/>
              </a:xfrm>
              <a:prstGeom prst="rect">
                <a:avLst/>
              </a:prstGeom>
              <a:blipFill>
                <a:blip r:embed="rId2"/>
                <a:stretch>
                  <a:fillRect l="-1762" t="-588" r="-1652" b="-7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5" r="35489" b="5520"/>
          <a:stretch/>
        </p:blipFill>
        <p:spPr bwMode="auto">
          <a:xfrm>
            <a:off x="7156824" y="727937"/>
            <a:ext cx="3945469" cy="2283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38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46494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10328684" cy="3534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Identifica a fração, representada na reta numérica, que é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10328684" cy="3534942"/>
              </a:xfrm>
              <a:prstGeom prst="rect">
                <a:avLst/>
              </a:prstGeom>
              <a:blipFill>
                <a:blip r:embed="rId2"/>
                <a:stretch>
                  <a:fillRect l="-945" b="-8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338" y="1648908"/>
            <a:ext cx="2990242" cy="1953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450" y="46494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1172351" y="683071"/>
                <a:ext cx="10660641" cy="440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1 ao 2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2 ao 3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4 ao 5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1" y="683071"/>
                <a:ext cx="10660641" cy="4400307"/>
              </a:xfrm>
              <a:prstGeom prst="rect">
                <a:avLst/>
              </a:prstGeom>
              <a:blipFill>
                <a:blip r:embed="rId2"/>
                <a:stretch>
                  <a:fillRect l="-858" b="-2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4036" y="1590923"/>
            <a:ext cx="8083928" cy="4627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08925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297736" y="683071"/>
            <a:ext cx="88735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igualdades é falsa?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[A]	A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[B]	B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[C]	C</a:t>
            </a:r>
          </a:p>
          <a:p>
            <a:endParaRPr lang="pt-PT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[D]	D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61" t="33669" r="44614" b="45591"/>
          <a:stretch/>
        </p:blipFill>
        <p:spPr bwMode="auto">
          <a:xfrm>
            <a:off x="1297736" y="1256882"/>
            <a:ext cx="9370982" cy="229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059360-6E46-43DA-BD98-FF9BAC30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21" y="585755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76292" y="44414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286901" y="660121"/>
                <a:ext cx="7906531" cy="3672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Que fração está representada pela letra M na régua?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01" y="660121"/>
                <a:ext cx="7906531" cy="3672672"/>
              </a:xfrm>
              <a:prstGeom prst="rect">
                <a:avLst/>
              </a:prstGeom>
              <a:blipFill>
                <a:blip r:embed="rId2"/>
                <a:stretch>
                  <a:fillRect l="-1157" t="-1327" b="-6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540" y="1342177"/>
            <a:ext cx="4497751" cy="29718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DFB36A86-A09F-48CF-8CAD-AD259B8F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8107" y="4505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1341854" y="2027391"/>
                <a:ext cx="10122507" cy="3201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B.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C.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54" y="2027391"/>
                <a:ext cx="10122507" cy="3201517"/>
              </a:xfrm>
              <a:prstGeom prst="rect">
                <a:avLst/>
              </a:prstGeom>
              <a:blipFill>
                <a:blip r:embed="rId2"/>
                <a:stretch>
                  <a:fillRect l="-903" r="-1626" b="-3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032A08D-6889-480C-BF07-6F0764E01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" t="-722" r="-117" b="5389"/>
          <a:stretch/>
        </p:blipFill>
        <p:spPr>
          <a:xfrm>
            <a:off x="2781351" y="608937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725" y="37748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1492101" y="2036376"/>
                <a:ext cx="9666118" cy="3568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B.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C.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D.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01" y="2036376"/>
                <a:ext cx="9666118" cy="3568541"/>
              </a:xfrm>
              <a:prstGeom prst="rect">
                <a:avLst/>
              </a:prstGeom>
              <a:blipFill>
                <a:blip r:embed="rId2"/>
                <a:stretch>
                  <a:fillRect l="-1009" b="-30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DB4A02-93F5-4961-860C-3E0A801DDC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9873" y="609892"/>
            <a:ext cx="8930795" cy="12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2551" y="3235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468224" y="1948224"/>
                <a:ext cx="8927449" cy="3568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A.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B.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C.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24" y="1948224"/>
                <a:ext cx="8927449" cy="3568541"/>
              </a:xfrm>
              <a:prstGeom prst="rect">
                <a:avLst/>
              </a:prstGeom>
              <a:blipFill>
                <a:blip r:embed="rId2"/>
                <a:stretch>
                  <a:fillRect l="-1093" b="-30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CC0A75-F7C6-4316-B22B-D69A50A5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034" y="717028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8024" y="41725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1330101" y="656806"/>
                <a:ext cx="8728303" cy="356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bebeu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representação decimal que corresponde a essa fração?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0,2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0,25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0,5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01" y="656806"/>
                <a:ext cx="8728303" cy="3569310"/>
              </a:xfrm>
              <a:prstGeom prst="rect">
                <a:avLst/>
              </a:prstGeom>
              <a:blipFill>
                <a:blip r:embed="rId2"/>
                <a:stretch>
                  <a:fillRect l="-1047" b="-30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57673"/>
              </p:ext>
            </p:extLst>
          </p:nvPr>
        </p:nvGraphicFramePr>
        <p:xfrm>
          <a:off x="1903203" y="881750"/>
          <a:ext cx="872381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815">
                  <a:extLst>
                    <a:ext uri="{9D8B030D-6E8A-4147-A177-3AD203B41FA5}">
                      <a16:colId xmlns:a16="http://schemas.microsoft.com/office/drawing/2014/main" val="203009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Número de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 algn="l">
                        <a:buFont typeface="Calibri" panose="020F050202020403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a 4 jogadores.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effectLst/>
                        </a:rPr>
                        <a:t>1 dado;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effectLst/>
                        </a:rPr>
                        <a:t>4 </a:t>
                      </a:r>
                      <a:r>
                        <a:rPr lang="pt-PT" sz="1200" b="0" strike="noStrike" kern="1200" dirty="0">
                          <a:effectLst/>
                        </a:rPr>
                        <a:t>marcadores;</a:t>
                      </a:r>
                      <a:endParaRPr lang="pt-PT" sz="1200" kern="12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pt-PT" sz="1200" b="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PT" sz="120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artas</a:t>
                      </a: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 numeradas;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Cartas “Início” e “Fim” (indicam o início e o fim do jogo);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 de registo;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Chave de respostas;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Fichas de autoavaliação;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Material de escrita.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Modo de jogar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marL="171450" indent="-171450" algn="l" defTabSz="31650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jogador lança o dado para se decidir a ordem das jogadas. Joga primeiro quem obtiver a pontuação mais elevada, seguindo-se a ordem decrescente dos valores obtidos. Em caso de empate, os jogadores empatados voltam a lançar o dado até desempatarem.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Para iniciar o jogo,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todos os marcadores são 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colocados na casa “Início”.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Em cada jogada, o jogador lança o dado e avança o respetivo marcador o número de casas correspondente ao número obtido.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O jogador responde à pergunta da casa onde ficou o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seu marcador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. Caso acerte, fica na casa. Caso erre, volta para a casa de onde partiu.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o jogador acertar na casa 1 ou 26, um dos colegas solicitará que represente um número racional, desenhando-o graficamente ou representando-o na reta. Caso acerte, o jogador avança 2 casas. Caso não acerte, recua 1 casa e passa a vez ao jogador seguinte.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Ganha o jogador que chegar em primeiro lugar à casa “Fim” com o maior número de respostas certas.</a:t>
                      </a:r>
                      <a:endParaRPr lang="pt-PT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8" y="5767064"/>
            <a:ext cx="1167521" cy="6747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AD2AA-6A9A-4076-9696-4024C07873BD}"/>
              </a:ext>
            </a:extLst>
          </p:cNvPr>
          <p:cNvSpPr txBox="1"/>
          <p:nvPr/>
        </p:nvSpPr>
        <p:spPr>
          <a:xfrm>
            <a:off x="4347517" y="470470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Regras do jogo</a:t>
            </a:r>
          </a:p>
        </p:txBody>
      </p:sp>
    </p:spTree>
    <p:extLst>
      <p:ext uri="{BB962C8B-B14F-4D97-AF65-F5344CB8AC3E}">
        <p14:creationId xmlns:p14="http://schemas.microsoft.com/office/powerpoint/2010/main" val="14060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7558" y="44415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/>
              <p:nvPr/>
            </p:nvSpPr>
            <p:spPr>
              <a:xfrm>
                <a:off x="1409094" y="636285"/>
                <a:ext cx="9323928" cy="4868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decrescente.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</a:p>
              <a:p>
                <a:pPr marL="265113" indent="-265113"/>
                <a:endParaRPr lang="pt-PT" sz="2400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[A]</a:t>
                </a:r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pPr marL="265113" indent="-265113"/>
                <a:endParaRPr lang="pt-PT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[B]</a:t>
                </a:r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lang="pt-PT" sz="900" dirty="0">
                  <a:latin typeface="Abadi" panose="020B0604020104020204" pitchFamily="34" charset="0"/>
                </a:endParaRPr>
              </a:p>
              <a:p>
                <a:pPr marL="265113" indent="-265113"/>
                <a:endParaRPr lang="pt-PT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[C]</a:t>
                </a:r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pPr marL="265113" indent="-265113"/>
                <a:endParaRPr lang="pt-PT" dirty="0">
                  <a:latin typeface="Abadi" panose="020B0604020104020204" pitchFamily="34" charset="0"/>
                </a:endParaRPr>
              </a:p>
              <a:p>
                <a:pPr marL="265113" indent="-265113"/>
                <a:r>
                  <a:rPr lang="pt-PT" sz="2400" dirty="0">
                    <a:latin typeface="Abadi" panose="020B0604020104020204" pitchFamily="34" charset="0"/>
                  </a:rPr>
                  <a:t>[D]</a:t>
                </a:r>
                <a:r>
                  <a:rPr lang="pt-PT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94" y="636285"/>
                <a:ext cx="9323928" cy="4868512"/>
              </a:xfrm>
              <a:prstGeom prst="rect">
                <a:avLst/>
              </a:prstGeom>
              <a:blipFill>
                <a:blip r:embed="rId2"/>
                <a:stretch>
                  <a:fillRect l="-980" t="-1001" b="-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590343" y="1143969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834255" y="1125969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4307650" y="1166573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7429735" y="1179969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EC413419-2D19-4998-A67C-3F4A0A4F2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58" y="580085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1685" y="4276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531473" y="671875"/>
                <a:ext cx="10617055" cy="4889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73" y="671875"/>
                <a:ext cx="10617055" cy="4889544"/>
              </a:xfrm>
              <a:prstGeom prst="rect">
                <a:avLst/>
              </a:prstGeom>
              <a:blipFill>
                <a:blip r:embed="rId2"/>
                <a:stretch>
                  <a:fillRect l="-861" t="-998" b="-3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138498" y="1313154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3545322" y="1319615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4868378" y="1294177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6179646" y="1279275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7521629" y="1277741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0E8DBB33-FFB0-4CF9-925C-81C9DC26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9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5704" y="3962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110335" y="537098"/>
                <a:ext cx="6698018" cy="445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figura em que cada círculo está dividido em partes iguais. 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representa a parte verde.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0,75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35" y="537098"/>
                <a:ext cx="6698018" cy="4456605"/>
              </a:xfrm>
              <a:prstGeom prst="rect">
                <a:avLst/>
              </a:prstGeom>
              <a:blipFill>
                <a:blip r:embed="rId2"/>
                <a:stretch>
                  <a:fillRect l="-1365" t="-5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4F737F37-C349-4889-A995-DC02FAE14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5" y="5829614"/>
            <a:ext cx="1167521" cy="674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D1184F-71EC-4C9B-866B-BDCE03B4E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1"/>
          <a:stretch/>
        </p:blipFill>
        <p:spPr>
          <a:xfrm>
            <a:off x="7908959" y="683071"/>
            <a:ext cx="3172706" cy="11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0535" y="41701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1394068" y="694825"/>
                <a:ext cx="3969680" cy="356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adição. 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68" y="694825"/>
                <a:ext cx="3969680" cy="3561231"/>
              </a:xfrm>
              <a:prstGeom prst="rect">
                <a:avLst/>
              </a:prstGeom>
              <a:blipFill>
                <a:blip r:embed="rId2"/>
                <a:stretch>
                  <a:fillRect l="-2458" t="-1370" r="-768" b="-1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5363748" y="770959"/>
            <a:ext cx="3734915" cy="1797537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EF300E4C-4800-4DC8-9E30-A4D4BFB19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0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7833" y="4171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441140" y="625976"/>
                <a:ext cx="4914385" cy="352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subtração.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40" y="625976"/>
                <a:ext cx="4914385" cy="3521349"/>
              </a:xfrm>
              <a:prstGeom prst="rect">
                <a:avLst/>
              </a:prstGeom>
              <a:blipFill>
                <a:blip r:embed="rId2"/>
                <a:stretch>
                  <a:fillRect l="-1859" t="-1386" b="-1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A87F92-CC02-4B28-B8B1-AD68BCCB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3"/>
          <a:stretch/>
        </p:blipFill>
        <p:spPr>
          <a:xfrm>
            <a:off x="5920119" y="688908"/>
            <a:ext cx="2116468" cy="190708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A56CEA4-77B4-4D9F-9F5B-DC3364655D6C}"/>
              </a:ext>
            </a:extLst>
          </p:cNvPr>
          <p:cNvSpPr/>
          <p:nvPr/>
        </p:nvSpPr>
        <p:spPr>
          <a:xfrm>
            <a:off x="7520418" y="1642449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477F8C-4233-47EC-875E-2AB60D60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5911" y="4088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72080" y="846966"/>
                <a:ext cx="11075831" cy="4488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adição.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80" y="846966"/>
                <a:ext cx="11075831" cy="4488793"/>
              </a:xfrm>
              <a:prstGeom prst="rect">
                <a:avLst/>
              </a:prstGeom>
              <a:blipFill>
                <a:blip r:embed="rId2"/>
                <a:stretch>
                  <a:fillRect l="-881" t="-10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5760796" y="777836"/>
                <a:ext cx="4675030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4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4400" dirty="0"/>
                  <a:t> = </a:t>
                </a:r>
                <a:r>
                  <a:rPr lang="pt-PT" sz="4400" b="1" dirty="0"/>
                  <a:t>?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96" y="777836"/>
                <a:ext cx="4675030" cy="1052660"/>
              </a:xfrm>
              <a:prstGeom prst="rect">
                <a:avLst/>
              </a:prstGeom>
              <a:blipFill>
                <a:blip r:embed="rId3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60647DBB-4122-46F5-A57D-7613FDC8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7" y="578262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3341" y="42170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81E4B3-39D2-4A3B-9AF6-896D068DB48B}"/>
              </a:ext>
            </a:extLst>
          </p:cNvPr>
          <p:cNvSpPr/>
          <p:nvPr/>
        </p:nvSpPr>
        <p:spPr>
          <a:xfrm>
            <a:off x="1118307" y="521768"/>
            <a:ext cx="106103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Uma tarefa estava programada para ser realizada em 45 minutos.</a:t>
            </a:r>
          </a:p>
          <a:p>
            <a:r>
              <a:rPr lang="pt-PT" sz="2400" dirty="0">
                <a:latin typeface="Abadi" panose="020B0604020104020204" pitchFamily="34" charset="0"/>
              </a:rPr>
              <a:t>Sabendo que o João utilizou um terço desse tempo, quanto tempo, em minutos, demorou a realizar a tarefa?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800" dirty="0"/>
              <a:t>                                                                                    </a:t>
            </a:r>
            <a:endParaRPr lang="pt-PT" sz="28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[A]	7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[B]	10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[C]	15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[D]	25 minutos</a:t>
            </a: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05" y="1704123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C5E8BE3-5272-44DD-B9E3-A00DE1C47B9B}"/>
                  </a:ext>
                </a:extLst>
              </p:cNvPr>
              <p:cNvSpPr txBox="1"/>
              <p:nvPr/>
            </p:nvSpPr>
            <p:spPr>
              <a:xfrm>
                <a:off x="4503280" y="2692778"/>
                <a:ext cx="411620" cy="612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C5E8BE3-5272-44DD-B9E3-A00DE1C4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280" y="2692778"/>
                <a:ext cx="41162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905" y="40919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1262651" y="650183"/>
                <a:ext cx="9995276" cy="433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 de 4 km,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 e o Gustavo já completou o percurso. Qual é o atleta que está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de completar o primeiro quilómetro?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João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António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Martim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51" y="650183"/>
                <a:ext cx="9995276" cy="4334072"/>
              </a:xfrm>
              <a:prstGeom prst="rect">
                <a:avLst/>
              </a:prstGeom>
              <a:blipFill>
                <a:blip r:embed="rId2"/>
                <a:stretch>
                  <a:fillRect l="-915" r="-1768" b="-1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130" y="408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/>
              <p:nvPr/>
            </p:nvSpPr>
            <p:spPr>
              <a:xfrm>
                <a:off x="1312888" y="447797"/>
                <a:ext cx="9672071" cy="4430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Identifica a ação que deve ser realizada para determinar o valor da expressão numérica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. 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Realizar as operações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pela ordem em que se apresentam.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Realizar as operações dando prioridade à subtração.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	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Cambria Math" panose="02040503050406030204" pitchFamily="18" charset="0"/>
                    <a:cs typeface="+mn-cs"/>
                  </a:rPr>
                  <a:t> prioridade às adições.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	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prioridade ao cálculo dentro de parênteses.  </a:t>
                </a:r>
                <a:endParaRPr lang="pt-PT" sz="2400" dirty="0">
                  <a:latin typeface="Abadi" panose="020B06040201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88" y="447797"/>
                <a:ext cx="9672071" cy="4430059"/>
              </a:xfrm>
              <a:prstGeom prst="rect">
                <a:avLst/>
              </a:prstGeom>
              <a:blipFill>
                <a:blip r:embed="rId2"/>
                <a:stretch>
                  <a:fillRect l="-945" b="-22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76A94AA0-1908-4381-8C7A-339E41C5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7039" y="40336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1310745" y="726819"/>
                <a:ext cx="7733814" cy="385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0,9− 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45" y="726819"/>
                <a:ext cx="7733814" cy="3850028"/>
              </a:xfrm>
              <a:prstGeom prst="rect">
                <a:avLst/>
              </a:prstGeom>
              <a:blipFill>
                <a:blip r:embed="rId2"/>
                <a:stretch>
                  <a:fillRect l="-1182" b="-6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C74606F-5FFC-4E9F-BF9E-1AD6A53E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4" y="573852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5461"/>
              </p:ext>
            </p:extLst>
          </p:nvPr>
        </p:nvGraphicFramePr>
        <p:xfrm>
          <a:off x="1698667" y="1914252"/>
          <a:ext cx="8794666" cy="28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666">
                  <a:extLst>
                    <a:ext uri="{9D8B030D-6E8A-4147-A177-3AD203B41FA5}">
                      <a16:colId xmlns:a16="http://schemas.microsoft.com/office/drawing/2014/main" val="1132727259"/>
                    </a:ext>
                  </a:extLst>
                </a:gridCol>
              </a:tblGrid>
              <a:tr h="270996">
                <a:tc>
                  <a:txBody>
                    <a:bodyPr/>
                    <a:lstStyle/>
                    <a:p>
                      <a:pPr algn="l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Consolidar</a:t>
                      </a:r>
                      <a:r>
                        <a:rPr lang="pt-PT" sz="1400" baseline="0" dirty="0">
                          <a:effectLst/>
                        </a:rPr>
                        <a:t> as aprendizagens relativas aos conteúdos dos números racionais não negativos.</a:t>
                      </a:r>
                      <a:endParaRPr lang="pt-PT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400" b="1" dirty="0">
                          <a:effectLst/>
                        </a:rPr>
                        <a:t>Instruções</a:t>
                      </a:r>
                      <a:endParaRPr lang="pt-PT" sz="1400" b="1" strike="sngStrik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mprima as cartas (cada diapositivo representa uma carta) do tamanho que considerar mais adequado;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 um percurso com as cartas.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265366">
                <a:tc>
                  <a:txBody>
                    <a:bodyPr/>
                    <a:lstStyle/>
                    <a:p>
                      <a:pPr algn="l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Sugestões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7477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 alunos jogam individualmente e de forma autónoma, fazendo circular as cartas entre a turma. À medida que cada  aluno terminar todos os cartões, recebe a chave das respostas para a autocorreção.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Também pode ser jogado com todos os alunos da turma, dividindo a turma em equipas, sendo um dos alunos o marcador da respetiva equipa. Para tal, as cartas são impressas em formato A3 e o percurso é feito no chão.</a:t>
                      </a:r>
                      <a:endParaRPr lang="pt-PT" sz="1400" b="0" kern="1200" baseline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5768753"/>
            <a:ext cx="1167521" cy="6747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C7A974-E3A7-4C52-A097-F63411E48E15}"/>
              </a:ext>
            </a:extLst>
          </p:cNvPr>
          <p:cNvSpPr txBox="1"/>
          <p:nvPr/>
        </p:nvSpPr>
        <p:spPr>
          <a:xfrm>
            <a:off x="4347518" y="963457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1099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pt-PT" sz="1700" dirty="0"/>
              <a:t>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56254" y="4055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1375167" y="843338"/>
                <a:ext cx="10265599" cy="382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[B]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[C]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[D]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67" y="843338"/>
                <a:ext cx="10265599" cy="3825471"/>
              </a:xfrm>
              <a:prstGeom prst="rect">
                <a:avLst/>
              </a:prstGeom>
              <a:blipFill>
                <a:blip r:embed="rId2"/>
                <a:stretch>
                  <a:fillRect l="-950" b="-6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FB4D162B-3B7D-48C8-812D-C75BB68E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1" y="581672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72780" y="1010920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47364" y="872593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2741" y="2641108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ângulo 29">
            <a:extLst>
              <a:ext uri="{FF2B5EF4-FFF2-40B4-BE49-F238E27FC236}">
                <a16:creationId xmlns:a16="http://schemas.microsoft.com/office/drawing/2014/main" id="{2987DADC-E3CA-44A7-AFAB-A759D5DC50E6}"/>
              </a:ext>
            </a:extLst>
          </p:cNvPr>
          <p:cNvSpPr/>
          <p:nvPr/>
        </p:nvSpPr>
        <p:spPr>
          <a:xfrm>
            <a:off x="535247" y="38306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2A5C4E8-560E-4724-8828-088A81704AA5}"/>
              </a:ext>
            </a:extLst>
          </p:cNvPr>
          <p:cNvSpPr/>
          <p:nvPr/>
        </p:nvSpPr>
        <p:spPr>
          <a:xfrm>
            <a:off x="1182369" y="534729"/>
            <a:ext cx="9940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numa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C30029-7126-4960-A378-521DB0B84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15" y="56736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10322"/>
            <a:ext cx="9144000" cy="2387600"/>
          </a:xfrm>
        </p:spPr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0" y="488653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</a:t>
            </a:r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6733"/>
              </p:ext>
            </p:extLst>
          </p:nvPr>
        </p:nvGraphicFramePr>
        <p:xfrm>
          <a:off x="1350103" y="1350416"/>
          <a:ext cx="8852676" cy="459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358068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577533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257" y="5972921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90508" y="-2128652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7A5ABE-B607-4E64-BDBA-F18DA202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1" y="43588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81680"/>
              </p:ext>
            </p:extLst>
          </p:nvPr>
        </p:nvGraphicFramePr>
        <p:xfrm>
          <a:off x="1247052" y="1398794"/>
          <a:ext cx="9304643" cy="449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485081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671187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753229" y="834671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/>
              <a:t>Nome: _______________________ n.º _____ Data: ___/___/_____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4E938A-3C49-46FF-8E73-7EFC7E6A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902343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47" y="167095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48" y="4940477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1939471" y="1467512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453817" y="240622"/>
            <a:ext cx="1314996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376144" y="3736186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757175" y="1457833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48568" y="1796048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394494" y="4140388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958" y="2822286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766427" y="2672421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31377" y="532169"/>
            <a:ext cx="952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41051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1082675" y="582064"/>
                <a:ext cx="6875480" cy="4980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imagem da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com atenção!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Considerando que 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foi dividida em partes iguais, indica a fração que representa os pedaços consumidos.</a:t>
                </a:r>
              </a:p>
              <a:p>
                <a:pPr algn="just"/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[A]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[B]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  <a:p>
                <a:endParaRPr lang="pt-PT" dirty="0"/>
              </a:p>
              <a:p>
                <a:r>
                  <a:rPr lang="pt-PT" sz="2400" dirty="0"/>
                  <a:t>[C]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  <a:p>
                <a:endParaRPr lang="pt-PT" dirty="0"/>
              </a:p>
              <a:p>
                <a:r>
                  <a:rPr lang="pt-PT" sz="2400" dirty="0"/>
                  <a:t>[D]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75" y="582064"/>
                <a:ext cx="6875480" cy="4980594"/>
              </a:xfrm>
              <a:prstGeom prst="rect">
                <a:avLst/>
              </a:prstGeom>
              <a:blipFill>
                <a:blip r:embed="rId2"/>
                <a:stretch>
                  <a:fillRect l="-1420" t="-489" r="-1420" b="-2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54" y="582064"/>
            <a:ext cx="3523615" cy="2249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1082040" y="587896"/>
                <a:ext cx="10268711" cy="414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o hexágono regular.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Qual é a fração que representa a parte sombreada?</a:t>
                </a: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[A]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[C]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dirty="0">
                  <a:latin typeface="Abadi" panose="020B0604020104020204" pitchFamily="34" charset="0"/>
                </a:endParaRPr>
              </a:p>
              <a:p>
                <a:r>
                  <a:rPr lang="pt-PT" sz="2400" dirty="0"/>
                  <a:t>[D] 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" y="587896"/>
                <a:ext cx="10268711" cy="4143827"/>
              </a:xfrm>
              <a:prstGeom prst="rect">
                <a:avLst/>
              </a:prstGeom>
              <a:blipFill>
                <a:blip r:embed="rId2"/>
                <a:stretch>
                  <a:fillRect l="-950" t="-588" b="-5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9" y="683071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08925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1109285" y="580109"/>
                <a:ext cx="6269973" cy="414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a figura e indica a fração que representa a parte azul.</a:t>
                </a: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[A]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[B]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[C]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/>
                  <a:t>[D]</a:t>
                </a:r>
                <a:r>
                  <a:rPr lang="pt-PT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85" y="580109"/>
                <a:ext cx="6269973" cy="4144020"/>
              </a:xfrm>
              <a:prstGeom prst="rect">
                <a:avLst/>
              </a:prstGeom>
              <a:blipFill>
                <a:blip r:embed="rId2"/>
                <a:stretch>
                  <a:fillRect l="-1555" t="-588" b="-5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39" y="683071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761A1526C06644B73EA197EB8DDDA8" ma:contentTypeVersion="2" ma:contentTypeDescription="Criar um novo documento." ma:contentTypeScope="" ma:versionID="c21ea7fcad2eebb23a0f4259bcd1a06e">
  <xsd:schema xmlns:xsd="http://www.w3.org/2001/XMLSchema" xmlns:xs="http://www.w3.org/2001/XMLSchema" xmlns:p="http://schemas.microsoft.com/office/2006/metadata/properties" xmlns:ns2="b9eb5565-4f33-4239-9039-1bcdfc8c1a50" targetNamespace="http://schemas.microsoft.com/office/2006/metadata/properties" ma:root="true" ma:fieldsID="6c2f31b04e430b1cf89b7bc289252444" ns2:_="">
    <xsd:import namespace="b9eb5565-4f33-4239-9039-1bcdfc8c1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b5565-4f33-4239-9039-1bcdfc8c1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88980-B841-4BDA-A870-45B9C32E2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b5565-4f33-4239-9039-1bcdfc8c1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0</TotalTime>
  <Words>1642</Words>
  <Application>Microsoft Office PowerPoint</Application>
  <PresentationFormat>Ecrã Panorâmico</PresentationFormat>
  <Paragraphs>461</Paragraphs>
  <Slides>36</Slides>
  <Notes>2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5" baseType="lpstr">
      <vt:lpstr>Abadi</vt:lpstr>
      <vt:lpstr>Arial</vt:lpstr>
      <vt:lpstr>Calibri</vt:lpstr>
      <vt:lpstr>Calibri Light</vt:lpstr>
      <vt:lpstr>Cambria Math</vt:lpstr>
      <vt:lpstr>Ink Free</vt:lpstr>
      <vt:lpstr>Symbol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Sandra Pacheco</cp:lastModifiedBy>
  <cp:revision>122</cp:revision>
  <cp:lastPrinted>2020-02-11T16:02:34Z</cp:lastPrinted>
  <dcterms:created xsi:type="dcterms:W3CDTF">2020-10-15T12:32:05Z</dcterms:created>
  <dcterms:modified xsi:type="dcterms:W3CDTF">2021-03-26T16:31:06Z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0x0101009A761A1526C06644B73EA197EB8DDDA8</vt:lpwstr>
  </property>
</Properties>
</file>