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7"/>
  </p:notesMasterIdLst>
  <p:sldIdLst>
    <p:sldId id="410" r:id="rId5"/>
    <p:sldId id="256" r:id="rId6"/>
    <p:sldId id="302" r:id="rId7"/>
    <p:sldId id="294" r:id="rId8"/>
    <p:sldId id="357" r:id="rId9"/>
    <p:sldId id="358" r:id="rId10"/>
    <p:sldId id="257" r:id="rId11"/>
    <p:sldId id="359" r:id="rId12"/>
    <p:sldId id="360" r:id="rId13"/>
    <p:sldId id="258" r:id="rId14"/>
    <p:sldId id="361" r:id="rId15"/>
    <p:sldId id="362" r:id="rId16"/>
    <p:sldId id="259" r:id="rId17"/>
    <p:sldId id="363" r:id="rId18"/>
    <p:sldId id="364" r:id="rId19"/>
    <p:sldId id="260" r:id="rId20"/>
    <p:sldId id="365" r:id="rId21"/>
    <p:sldId id="366" r:id="rId22"/>
    <p:sldId id="266" r:id="rId23"/>
    <p:sldId id="367" r:id="rId24"/>
    <p:sldId id="368" r:id="rId25"/>
    <p:sldId id="267" r:id="rId26"/>
    <p:sldId id="369" r:id="rId27"/>
    <p:sldId id="370" r:id="rId28"/>
    <p:sldId id="301" r:id="rId29"/>
    <p:sldId id="371" r:id="rId30"/>
    <p:sldId id="372" r:id="rId31"/>
    <p:sldId id="261" r:id="rId32"/>
    <p:sldId id="373" r:id="rId33"/>
    <p:sldId id="374" r:id="rId34"/>
    <p:sldId id="264" r:id="rId35"/>
    <p:sldId id="375" r:id="rId36"/>
    <p:sldId id="376" r:id="rId37"/>
    <p:sldId id="265" r:id="rId38"/>
    <p:sldId id="377" r:id="rId39"/>
    <p:sldId id="378" r:id="rId40"/>
    <p:sldId id="270" r:id="rId41"/>
    <p:sldId id="379" r:id="rId42"/>
    <p:sldId id="380" r:id="rId43"/>
    <p:sldId id="269" r:id="rId44"/>
    <p:sldId id="381" r:id="rId45"/>
    <p:sldId id="382" r:id="rId46"/>
    <p:sldId id="275" r:id="rId47"/>
    <p:sldId id="383" r:id="rId48"/>
    <p:sldId id="384" r:id="rId49"/>
    <p:sldId id="271" r:id="rId50"/>
    <p:sldId id="385" r:id="rId51"/>
    <p:sldId id="386" r:id="rId52"/>
    <p:sldId id="272" r:id="rId53"/>
    <p:sldId id="387" r:id="rId54"/>
    <p:sldId id="388" r:id="rId55"/>
    <p:sldId id="273" r:id="rId56"/>
    <p:sldId id="389" r:id="rId57"/>
    <p:sldId id="390" r:id="rId58"/>
    <p:sldId id="274" r:id="rId59"/>
    <p:sldId id="391" r:id="rId60"/>
    <p:sldId id="392" r:id="rId61"/>
    <p:sldId id="303" r:id="rId62"/>
    <p:sldId id="393" r:id="rId63"/>
    <p:sldId id="394" r:id="rId64"/>
    <p:sldId id="262" r:id="rId65"/>
    <p:sldId id="395" r:id="rId66"/>
    <p:sldId id="396" r:id="rId67"/>
    <p:sldId id="268" r:id="rId68"/>
    <p:sldId id="397" r:id="rId69"/>
    <p:sldId id="398" r:id="rId70"/>
    <p:sldId id="276" r:id="rId71"/>
    <p:sldId id="399" r:id="rId72"/>
    <p:sldId id="400" r:id="rId73"/>
    <p:sldId id="277" r:id="rId74"/>
    <p:sldId id="401" r:id="rId75"/>
    <p:sldId id="402" r:id="rId76"/>
    <p:sldId id="278" r:id="rId77"/>
    <p:sldId id="403" r:id="rId78"/>
    <p:sldId id="404" r:id="rId79"/>
    <p:sldId id="304" r:id="rId80"/>
    <p:sldId id="286" r:id="rId81"/>
    <p:sldId id="300" r:id="rId82"/>
    <p:sldId id="297" r:id="rId83"/>
    <p:sldId id="409" r:id="rId84"/>
    <p:sldId id="408" r:id="rId85"/>
    <p:sldId id="405" r:id="rId86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77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81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366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13/12/2020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microsoft.com/office/2007/relationships/hdphoto" Target="../media/hdphoto6.wdp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44.xml"/><Relationship Id="rId7" Type="http://schemas.openxmlformats.org/officeDocument/2006/relationships/image" Target="../media/image58.png"/><Relationship Id="rId12" Type="http://schemas.openxmlformats.org/officeDocument/2006/relationships/image" Target="../media/image1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2.jp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54.xml"/><Relationship Id="rId7" Type="http://schemas.openxmlformats.org/officeDocument/2006/relationships/image" Target="../media/image69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image" Target="../media/image12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1.bin"/><Relationship Id="rId4" Type="http://schemas.openxmlformats.org/officeDocument/2006/relationships/slide" Target="slide6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75.png"/><Relationship Id="rId17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23.png"/><Relationship Id="rId1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  <p:sp>
        <p:nvSpPr>
          <p:cNvPr id="25" name="Botão de Ação: Avançar ou Seguinte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E1FF0AB-8FA3-4CB6-8880-5A072740DCDA}"/>
              </a:ext>
            </a:extLst>
          </p:cNvPr>
          <p:cNvSpPr/>
          <p:nvPr/>
        </p:nvSpPr>
        <p:spPr>
          <a:xfrm>
            <a:off x="11066815" y="6047857"/>
            <a:ext cx="420514" cy="373415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6" name="CaixaDeTexto 2">
            <a:extLst>
              <a:ext uri="{FF2B5EF4-FFF2-40B4-BE49-F238E27FC236}">
                <a16:creationId xmlns:a16="http://schemas.microsoft.com/office/drawing/2014/main" id="{F45685ED-0ECA-48ED-B6DC-68D9A2D0BB03}"/>
              </a:ext>
            </a:extLst>
          </p:cNvPr>
          <p:cNvSpPr txBox="1"/>
          <p:nvPr/>
        </p:nvSpPr>
        <p:spPr>
          <a:xfrm>
            <a:off x="6956943" y="6061926"/>
            <a:ext cx="4167123" cy="37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Navega no jogo só com o ponteiro do rato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89683BE-63C3-47A7-BC67-C671F19F4855}"/>
              </a:ext>
            </a:extLst>
          </p:cNvPr>
          <p:cNvSpPr/>
          <p:nvPr/>
        </p:nvSpPr>
        <p:spPr>
          <a:xfrm>
            <a:off x="6516801" y="5697260"/>
            <a:ext cx="2618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i="1" dirty="0"/>
              <a:t>Fonte : Imagens recolhidas da internet</a:t>
            </a:r>
          </a:p>
        </p:txBody>
      </p:sp>
    </p:spTree>
    <p:extLst>
      <p:ext uri="{BB962C8B-B14F-4D97-AF65-F5344CB8AC3E}">
        <p14:creationId xmlns:p14="http://schemas.microsoft.com/office/powerpoint/2010/main" val="38079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6074" y="5569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893504" y="818028"/>
                <a:ext cx="10697481" cy="561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o desenho abaixo e indica qual a fração que representa a parte pintada de azul:</a:t>
                </a: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04" y="818028"/>
                <a:ext cx="10697481" cy="5610318"/>
              </a:xfrm>
              <a:prstGeom prst="rect">
                <a:avLst/>
              </a:prstGeom>
              <a:blipFill>
                <a:blip r:embed="rId4"/>
                <a:stretch>
                  <a:fillRect l="-912" t="-869" r="-12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31" y="1935781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3125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6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09179" y="72286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099457" y="914399"/>
                <a:ext cx="10158470" cy="4751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Faz a leitura e seleciona a sequência de frações correspondentes.</a:t>
                </a:r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914399"/>
                <a:ext cx="10158470" cy="4751814"/>
              </a:xfrm>
              <a:prstGeom prst="rect">
                <a:avLst/>
              </a:prstGeom>
              <a:blipFill>
                <a:blip r:embed="rId4"/>
                <a:stretch>
                  <a:fillRect l="-900" t="-1027" b="-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6DD47847-4430-4BA5-8E79-B4ECC335A45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r="27588" b="18593"/>
          <a:stretch/>
        </p:blipFill>
        <p:spPr bwMode="auto">
          <a:xfrm>
            <a:off x="7682843" y="1441395"/>
            <a:ext cx="3409700" cy="2022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4208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3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54039" y="234554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778933" y="818028"/>
                <a:ext cx="10786295" cy="539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A fração equivalente que representa a parte colorida em cada um dos círculos é: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3" y="818028"/>
                <a:ext cx="10786295" cy="5398401"/>
              </a:xfrm>
              <a:prstGeom prst="rect">
                <a:avLst/>
              </a:prstGeom>
              <a:blipFill>
                <a:blip r:embed="rId4"/>
                <a:stretch>
                  <a:fillRect l="-904" r="-4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4023064" y="568762"/>
            <a:ext cx="5292090" cy="20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8" y="5996715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9918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76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91851" y="53440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fração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representada na reta numérica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  <a:blipFill>
                <a:blip r:embed="rId4"/>
                <a:stretch>
                  <a:fillRect l="-1025" b="-2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90" y="1558704"/>
            <a:ext cx="2675985" cy="174831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  <p:sp>
        <p:nvSpPr>
          <p:cNvPr id="10" name="Botão de Ação: Avançar ou Segui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7CDD24-65BC-4496-A6DB-F50FF5E90FE1}"/>
              </a:ext>
            </a:extLst>
          </p:cNvPr>
          <p:cNvSpPr/>
          <p:nvPr/>
        </p:nvSpPr>
        <p:spPr>
          <a:xfrm>
            <a:off x="11140580" y="6011034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Botão de Ação: Retroceder ou Anterior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3AF4260-A600-4740-A4E2-10359E62C48E}"/>
              </a:ext>
            </a:extLst>
          </p:cNvPr>
          <p:cNvSpPr/>
          <p:nvPr/>
        </p:nvSpPr>
        <p:spPr>
          <a:xfrm>
            <a:off x="10506380" y="6011034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0977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2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2277" y="69012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827314" y="857954"/>
                <a:ext cx="10660641" cy="476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1 ao 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2 ao 3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4 ao 5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857954"/>
                <a:ext cx="10660641" cy="4769639"/>
              </a:xfrm>
              <a:prstGeom prst="rect">
                <a:avLst/>
              </a:prstGeom>
              <a:blipFill>
                <a:blip r:embed="rId4"/>
                <a:stretch>
                  <a:fillRect l="-9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1955899" y="2179417"/>
            <a:ext cx="7584411" cy="4341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5215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3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56055" y="49315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107959" y="635211"/>
            <a:ext cx="88735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seguintes igualdades é falsa?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D. 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7761" t="29363" r="44614" b="43149"/>
          <a:stretch/>
        </p:blipFill>
        <p:spPr bwMode="auto">
          <a:xfrm>
            <a:off x="1780103" y="1319068"/>
            <a:ext cx="7879052" cy="233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0DA06F-3862-4059-8CEB-DECB8157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38" y="5879175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8089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14866" y="51510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Que fração está representada pela letra M na régua?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  <a:blipFill>
                <a:blip r:embed="rId4"/>
                <a:stretch>
                  <a:fillRect l="-989" t="-930" b="-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096" y="1584833"/>
            <a:ext cx="3773751" cy="24934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369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62109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835559" y="39369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88" y="4718792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2007144" y="902929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522366" y="296050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834413" y="778716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53097" y="1160194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024302" y="3339765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910" y="2292130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358315" y="2286146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otão de Ação: Avançar ou Segui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538CE2F-C6AB-458B-8FC8-C09888E9D7FA}"/>
              </a:ext>
            </a:extLst>
          </p:cNvPr>
          <p:cNvSpPr/>
          <p:nvPr/>
        </p:nvSpPr>
        <p:spPr>
          <a:xfrm>
            <a:off x="11140580" y="6011034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Botão de Ação: Retroceder ou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AE87DFA-2481-44A8-86E2-7508F568821F}"/>
              </a:ext>
            </a:extLst>
          </p:cNvPr>
          <p:cNvSpPr/>
          <p:nvPr/>
        </p:nvSpPr>
        <p:spPr>
          <a:xfrm>
            <a:off x="10506380" y="6011034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CF2B564-4CC7-4F21-9DE9-EC9C76F9A47C}"/>
              </a:ext>
            </a:extLst>
          </p:cNvPr>
          <p:cNvSpPr/>
          <p:nvPr/>
        </p:nvSpPr>
        <p:spPr>
          <a:xfrm>
            <a:off x="1792215" y="531946"/>
            <a:ext cx="7817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“Escolhe uma das representações da carta e efetua a sua leitura.”</a:t>
            </a:r>
          </a:p>
        </p:txBody>
      </p:sp>
    </p:spTree>
    <p:extLst>
      <p:ext uri="{BB962C8B-B14F-4D97-AF65-F5344CB8AC3E}">
        <p14:creationId xmlns:p14="http://schemas.microsoft.com/office/powerpoint/2010/main" val="41051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7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33870" y="60240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789431" y="818027"/>
                <a:ext cx="10684111" cy="514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está representada na reta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1" y="818027"/>
                <a:ext cx="10684111" cy="5141279"/>
              </a:xfrm>
              <a:prstGeom prst="rect">
                <a:avLst/>
              </a:prstGeom>
              <a:blipFill>
                <a:blip r:embed="rId4"/>
                <a:stretch>
                  <a:fillRect l="-856" b="-16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8080BF9-A1FD-4D35-93C9-5DF8C80F0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579" y="2034356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2397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3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3373" y="63318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1094232" y="846966"/>
                <a:ext cx="10729616" cy="476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representa-se pelo ponto identificado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32" y="846966"/>
                <a:ext cx="10729616" cy="4768870"/>
              </a:xfrm>
              <a:prstGeom prst="rect">
                <a:avLst/>
              </a:prstGeom>
              <a:blipFill>
                <a:blip r:embed="rId4"/>
                <a:stretch>
                  <a:fillRect l="-909" b="-20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F114E4-7A94-4AC1-924C-033EACC955D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674" y="1835610"/>
            <a:ext cx="9524899" cy="1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3652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8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95684" y="75796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171432" y="1044565"/>
                <a:ext cx="10618017" cy="476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representa-se pelo ponto identificado pela letra 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32" y="1044565"/>
                <a:ext cx="10618017" cy="4768870"/>
              </a:xfrm>
              <a:prstGeom prst="rect">
                <a:avLst/>
              </a:prstGeom>
              <a:blipFill>
                <a:blip r:embed="rId4"/>
                <a:stretch>
                  <a:fillRect l="-861" b="-19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F5098D-03BA-443C-8083-B7B40CD6A0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638892" y="2210144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3743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65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93843" y="57998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96940" y="804528"/>
                <a:ext cx="7672870" cy="497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imagem da pizza com atenção!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Considerando que foi dividida em partes iguais.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fração que representa os pedaços consumidos?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40" y="804528"/>
                <a:ext cx="7672870" cy="4973926"/>
              </a:xfrm>
              <a:prstGeom prst="rect">
                <a:avLst/>
              </a:prstGeom>
              <a:blipFill>
                <a:blip r:embed="rId4"/>
                <a:stretch>
                  <a:fillRect l="-1272" t="-980" b="-3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54" y="582064"/>
            <a:ext cx="3523615" cy="2249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36272" y="7371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1328057" y="947767"/>
                <a:ext cx="10646229" cy="440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tomou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Qual a representação decimal que corresponde a essa fração?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0,2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0,25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0,5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947767"/>
                <a:ext cx="10646229" cy="4400307"/>
              </a:xfrm>
              <a:prstGeom prst="rect">
                <a:avLst/>
              </a:prstGeom>
              <a:blipFill>
                <a:blip r:embed="rId4"/>
                <a:stretch>
                  <a:fillRect l="-916" b="-2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677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54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12902" y="50895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344157" y="844237"/>
            <a:ext cx="932392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A opção que apresenta as frações por ordem decrescente é: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</a:rPr>
              <a:t>	   A	  	 B     	          C                D         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C 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D  C  </a:t>
            </a:r>
            <a:r>
              <a:rPr lang="pt-PT" sz="2400" dirty="0">
                <a:latin typeface="Abadi" panose="020B0604020104020204" pitchFamily="34" charset="0"/>
              </a:rPr>
              <a:t>A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</a:t>
            </a:r>
            <a:r>
              <a:rPr lang="pt-PT" sz="2400" dirty="0">
                <a:latin typeface="Abadi" panose="020B0604020104020204" pitchFamily="34" charset="0"/>
              </a:rPr>
              <a:t>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</a:t>
            </a:r>
            <a:r>
              <a:rPr lang="pt-PT" sz="2400" dirty="0">
                <a:latin typeface="Abadi" panose="020B0604020104020204" pitchFamily="34" charset="0"/>
              </a:rPr>
              <a:t> A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C  B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220664" y="1791597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536709" y="1664071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7061302" y="1804650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3822572" y="1727308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256BACFE-17B8-4F5D-BBF6-84CF9BAB2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35" y="584793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8735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66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8236" y="53565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215937" y="752158"/>
                <a:ext cx="10617055" cy="525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Ordena as seguintes frações por ordem crescente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 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937" y="752158"/>
                <a:ext cx="10617055" cy="5258876"/>
              </a:xfrm>
              <a:prstGeom prst="rect">
                <a:avLst/>
              </a:prstGeom>
              <a:blipFill>
                <a:blip r:embed="rId4"/>
                <a:stretch>
                  <a:fillRect l="-861" t="-927" b="-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311496" y="1782862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4089025" y="1782862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5680079" y="1763885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7291762" y="1755442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9090942" y="1763885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5C089CD5-B52D-430C-A0CF-B2CA1CDB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54" y="5916218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1381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52770" y="4894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322261" y="747479"/>
                <a:ext cx="9429626" cy="531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figura e indica qual a representação correta…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50%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0.75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61" y="747479"/>
                <a:ext cx="9429626" cy="5318123"/>
              </a:xfrm>
              <a:prstGeom prst="rect">
                <a:avLst/>
              </a:prstGeom>
              <a:blipFill>
                <a:blip r:embed="rId4"/>
                <a:stretch>
                  <a:fillRect l="-1034" t="-9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C905BDA4-5E6A-4190-945E-2A0B9F7A0C5A}"/>
              </a:ext>
            </a:extLst>
          </p:cNvPr>
          <p:cNvGrpSpPr/>
          <p:nvPr/>
        </p:nvGrpSpPr>
        <p:grpSpPr>
          <a:xfrm rot="16200000">
            <a:off x="4593771" y="2075661"/>
            <a:ext cx="3004457" cy="1247839"/>
            <a:chOff x="3416047" y="1197440"/>
            <a:chExt cx="4516010" cy="168206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091883C-515A-43B2-9A0B-ED626A40B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6" t="44803" r="73091" b="36474"/>
            <a:stretch/>
          </p:blipFill>
          <p:spPr>
            <a:xfrm rot="5400000">
              <a:off x="4835720" y="-156451"/>
              <a:ext cx="1674797" cy="4382580"/>
            </a:xfrm>
            <a:prstGeom prst="rect">
              <a:avLst/>
            </a:prstGeom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0390B09-FCBD-43F7-8CA6-E32EFDFE74DD}"/>
                </a:ext>
              </a:extLst>
            </p:cNvPr>
            <p:cNvSpPr/>
            <p:nvPr/>
          </p:nvSpPr>
          <p:spPr>
            <a:xfrm>
              <a:off x="3416047" y="1204709"/>
              <a:ext cx="4516010" cy="1674798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B1449F23-E704-4CB4-8F4E-C00A1E13B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03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1661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1731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68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7835" y="5024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838200" y="762957"/>
                <a:ext cx="10604427" cy="522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Considerando que cada figura se encontra dividida em partes iguais...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na figura é: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957"/>
                <a:ext cx="10604427" cy="5223225"/>
              </a:xfrm>
              <a:prstGeom prst="rect">
                <a:avLst/>
              </a:prstGeom>
              <a:blipFill>
                <a:blip r:embed="rId4"/>
                <a:stretch>
                  <a:fillRect l="-920" t="-9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6403867" y="1262297"/>
            <a:ext cx="4854060" cy="2285580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A3EC6D38-055D-4919-AF5B-284D48781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35" y="585826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1103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0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781877" y="46341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00423" y="683071"/>
                <a:ext cx="10602686" cy="647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Considerando que cada figura se encontra dividida em partes iguais...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subtração indicada na figura é: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23" y="683071"/>
                <a:ext cx="10602686" cy="6476004"/>
              </a:xfrm>
              <a:prstGeom prst="rect">
                <a:avLst/>
              </a:prstGeom>
              <a:blipFill>
                <a:blip r:embed="rId4"/>
                <a:stretch>
                  <a:fillRect l="-863" t="-7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C47CA29-B05A-43F7-B070-560E37B98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"/>
          <a:stretch/>
        </p:blipFill>
        <p:spPr>
          <a:xfrm>
            <a:off x="7393505" y="1171298"/>
            <a:ext cx="2762507" cy="24892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E20515C-5DC0-4B3C-BCCC-D4915B4C2F8D}"/>
              </a:ext>
            </a:extLst>
          </p:cNvPr>
          <p:cNvSpPr/>
          <p:nvPr/>
        </p:nvSpPr>
        <p:spPr>
          <a:xfrm>
            <a:off x="9442557" y="2415902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1D7DB95-5083-46B0-BB39-A6A769CF5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44" y="587888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687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0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4192" y="45720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33980" y="692080"/>
                <a:ext cx="11075831" cy="648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80" y="692080"/>
                <a:ext cx="11075831" cy="6489341"/>
              </a:xfrm>
              <a:prstGeom prst="rect">
                <a:avLst/>
              </a:prstGeom>
              <a:blipFill>
                <a:blip r:embed="rId4"/>
                <a:stretch>
                  <a:fillRect l="-881" t="-7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4853322" y="1751212"/>
                <a:ext cx="4675030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5400" dirty="0"/>
                  <a:t> = </a:t>
                </a:r>
                <a:r>
                  <a:rPr lang="pt-PT" sz="5400" b="1" dirty="0"/>
                  <a:t>?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22" y="1751212"/>
                <a:ext cx="4675030" cy="1270925"/>
              </a:xfrm>
              <a:prstGeom prst="rect">
                <a:avLst/>
              </a:prstGeom>
              <a:blipFill>
                <a:blip r:embed="rId5"/>
                <a:stretch>
                  <a:fillRect b="-14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DA8F737-4C9D-4E4A-874B-4C294EB6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6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047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6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70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5927" y="5452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/>
              <p:nvPr/>
            </p:nvSpPr>
            <p:spPr>
              <a:xfrm>
                <a:off x="1056064" y="837018"/>
                <a:ext cx="10610352" cy="5063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Uma tarefa estava programada para ser realizada em 45 minutos. Sabendo que o João utilizou um terço desse tempo, quanto tempo, em minutos, demorou ele a realizar a tarefa?</a:t>
                </a:r>
              </a:p>
              <a:p>
                <a:r>
                  <a:rPr lang="pt-PT" sz="2800" dirty="0"/>
                  <a:t>                                                                                                   </a:t>
                </a:r>
                <a:endParaRPr lang="pt-PT" sz="2800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  	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 7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10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15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25 minutos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64" y="837018"/>
                <a:ext cx="10610352" cy="5063117"/>
              </a:xfrm>
              <a:prstGeom prst="rect">
                <a:avLst/>
              </a:prstGeom>
              <a:blipFill>
                <a:blip r:embed="rId4"/>
                <a:stretch>
                  <a:fillRect l="-862" t="-963" r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5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98" y="1983265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776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0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4191" y="42154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536272" y="1028386"/>
                <a:ext cx="11296719" cy="424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corrida, os atletas tinham que percorrer 4 km.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km e o Gustavo já completou o percurso. Naquele momento, qual é o atleta que estava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de completar o primeiro km?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João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António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	Martim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2" y="1028386"/>
                <a:ext cx="11296719" cy="4243085"/>
              </a:xfrm>
              <a:prstGeom prst="rect">
                <a:avLst/>
              </a:prstGeom>
              <a:blipFill>
                <a:blip r:embed="rId4"/>
                <a:stretch>
                  <a:fillRect l="-863" r="-756" b="-22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9555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1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774" y="3743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6363DD6-7BD5-41C1-BDAF-E5EED1122158}"/>
              </a:ext>
            </a:extLst>
          </p:cNvPr>
          <p:cNvSpPr/>
          <p:nvPr/>
        </p:nvSpPr>
        <p:spPr>
          <a:xfrm>
            <a:off x="553430" y="1028386"/>
            <a:ext cx="1127956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Para resolver a seguinte expressão numérica	         </a:t>
            </a:r>
            <a:r>
              <a:rPr lang="pt-PT" sz="2200" dirty="0"/>
              <a:t>+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pt-PT" sz="2000" dirty="0">
                <a:latin typeface="Book Antiqua" panose="02040602050305030304" pitchFamily="18" charset="0"/>
              </a:rPr>
              <a:t> </a:t>
            </a:r>
            <a:r>
              <a:rPr lang="pt-PT" sz="2400" dirty="0">
                <a:latin typeface="Abadi" panose="020B0604020104020204" pitchFamily="34" charset="0"/>
              </a:rPr>
              <a:t> podemos afirmar que: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Calculo a expressão pela ordem em que se apresenta</a:t>
            </a:r>
            <a:r>
              <a:rPr lang="pt-PT" sz="2400" dirty="0">
                <a:latin typeface="Abadi" panose="020B0604020104020204" pitchFamily="34" charset="0"/>
              </a:rPr>
              <a:t>;    </a:t>
            </a:r>
          </a:p>
          <a:p>
            <a:r>
              <a:rPr lang="pt-PT" sz="1000" dirty="0">
                <a:latin typeface="Abadi" panose="020B0604020104020204" pitchFamily="34" charset="0"/>
              </a:rPr>
              <a:t>        </a:t>
            </a: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Calculo em primeiro lugar as adições (+) e as subtrações (-) pela ordem em que se apresentam</a:t>
            </a:r>
            <a:r>
              <a:rPr lang="pt-PT" sz="2400" dirty="0">
                <a:latin typeface="Abadi" panose="020B0604020104020204" pitchFamily="34" charset="0"/>
              </a:rPr>
              <a:t>; </a:t>
            </a:r>
          </a:p>
          <a:p>
            <a:r>
              <a:rPr lang="pt-PT" sz="10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10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Dou sempre prioridade ao cálculo do que está dentro de parênteses;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4" action="ppaction://hlinksldjump"/>
              </a:rPr>
              <a:t>[D]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Dou sempre prioridade ao cálculo do que está dentro de parênteses e não me esqueço de copiar o que está antes e depois dos parênteses.</a:t>
            </a:r>
            <a:r>
              <a:rPr lang="pt-PT" sz="2400" dirty="0">
                <a:latin typeface="Abadi" panose="020B0604020104020204" pitchFamily="34" charset="0"/>
                <a:ea typeface="Cambria Math" panose="02040503050406030204" pitchFamily="18" charset="0"/>
              </a:rPr>
              <a:t> </a:t>
            </a: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66A952A-D62C-4DFB-9233-BD2B12BF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67774"/>
              </p:ext>
            </p:extLst>
          </p:nvPr>
        </p:nvGraphicFramePr>
        <p:xfrm>
          <a:off x="6519935" y="907953"/>
          <a:ext cx="1363578" cy="73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5" imgW="800100" imgH="431800" progId="Equation.3">
                  <p:embed/>
                </p:oleObj>
              </mc:Choice>
              <mc:Fallback>
                <p:oleObj r:id="rId5" imgW="800100" imgH="43180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66A952A-D62C-4DFB-9233-BD2B12BF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935" y="907953"/>
                        <a:ext cx="1363578" cy="73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38F8ED82-BE14-4C88-8377-3403906A6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918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1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89215" y="947650"/>
                <a:ext cx="10268711" cy="5025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o hexágono regular e responde: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a alternativa que traduz a fração que representa as partes pintadas?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947650"/>
                <a:ext cx="10268711" cy="5025350"/>
              </a:xfrm>
              <a:prstGeom prst="rect">
                <a:avLst/>
              </a:prstGeom>
              <a:blipFill>
                <a:blip r:embed="rId4"/>
                <a:stretch>
                  <a:fillRect l="-890" t="-9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1231" y="74572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40" y="405995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7868" y="163887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1377656" y="850119"/>
                <a:ext cx="10744200" cy="468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/>
                  <a:t> </a:t>
                </a:r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PT" sz="2400" dirty="0"/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PT" sz="2400" dirty="0"/>
              </a:p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  <a:endParaRPr lang="pt-PT" sz="3200" i="1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56" y="850119"/>
                <a:ext cx="10744200" cy="4681025"/>
              </a:xfrm>
              <a:prstGeom prst="rect">
                <a:avLst/>
              </a:prstGeom>
              <a:blipFill>
                <a:blip r:embed="rId4"/>
                <a:stretch>
                  <a:fillRect l="-908" b="-3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59312E17-B5C5-40C9-B613-1AFC423E0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1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3726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6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95611" y="190484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1318399" y="1003934"/>
                <a:ext cx="10983686" cy="482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9" y="1003934"/>
                <a:ext cx="10983686" cy="4825680"/>
              </a:xfrm>
              <a:prstGeom prst="rect">
                <a:avLst/>
              </a:prstGeom>
              <a:blipFill>
                <a:blip r:embed="rId4"/>
                <a:stretch>
                  <a:fillRect l="-832" b="-3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3872599D-A5FA-4381-AA6C-B6A99AC69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51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5906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18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98181" y="113684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80724" y="1014038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352" y="2507603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Botão de Ação: Avançar ou Seguinte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F84E7A-A097-4830-B4EE-D63FB74E3DD9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29">
            <a:extLst>
              <a:ext uri="{FF2B5EF4-FFF2-40B4-BE49-F238E27FC236}">
                <a16:creationId xmlns:a16="http://schemas.microsoft.com/office/drawing/2014/main" id="{C777BC2E-A87B-4758-B583-1DC0BB7F7FD7}"/>
              </a:ext>
            </a:extLst>
          </p:cNvPr>
          <p:cNvSpPr/>
          <p:nvPr/>
        </p:nvSpPr>
        <p:spPr>
          <a:xfrm>
            <a:off x="768302" y="41010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77A7BCA-142A-4795-8CE2-5EFEAF58CFBC}"/>
              </a:ext>
            </a:extLst>
          </p:cNvPr>
          <p:cNvSpPr/>
          <p:nvPr/>
        </p:nvSpPr>
        <p:spPr>
          <a:xfrm>
            <a:off x="1707423" y="541256"/>
            <a:ext cx="7817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“Escolhe uma das representações da carta e efetua a sua leitura.”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sp>
        <p:nvSpPr>
          <p:cNvPr id="2" name="Botão de Ação: Ir Para o Início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352C24E-336A-49DB-8499-32D133F8E09F}"/>
              </a:ext>
            </a:extLst>
          </p:cNvPr>
          <p:cNvSpPr/>
          <p:nvPr/>
        </p:nvSpPr>
        <p:spPr>
          <a:xfrm>
            <a:off x="10938616" y="5897980"/>
            <a:ext cx="399693" cy="452831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17B1AA-635B-4767-8D0F-AE5C287F066E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para o início do jogo</a:t>
            </a:r>
          </a:p>
        </p:txBody>
      </p:sp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696907" y="291496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7988"/>
              </p:ext>
            </p:extLst>
          </p:nvPr>
        </p:nvGraphicFramePr>
        <p:xfrm>
          <a:off x="1151336" y="1210694"/>
          <a:ext cx="9697896" cy="478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878334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650991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3" y="306966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897608" y="678515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Nome: _____________________________ nº _____ Data: ___/___/_____</a:t>
            </a:r>
          </a:p>
        </p:txBody>
      </p:sp>
    </p:spTree>
    <p:extLst>
      <p:ext uri="{BB962C8B-B14F-4D97-AF65-F5344CB8AC3E}">
        <p14:creationId xmlns:p14="http://schemas.microsoft.com/office/powerpoint/2010/main" val="15004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943013" y="46600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43981"/>
              </p:ext>
            </p:extLst>
          </p:nvPr>
        </p:nvGraphicFramePr>
        <p:xfrm>
          <a:off x="1151336" y="1210694"/>
          <a:ext cx="9491792" cy="487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817163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650991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6" y="665500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29" y="5960889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7644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12185" y="-2102383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2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D8EDFFC671343A40FAA0965E718CF" ma:contentTypeVersion="13" ma:contentTypeDescription="Create a new document." ma:contentTypeScope="" ma:versionID="6eb591c536f5caa2b5ae70fd5b3d6ce5">
  <xsd:schema xmlns:xsd="http://www.w3.org/2001/XMLSchema" xmlns:xs="http://www.w3.org/2001/XMLSchema" xmlns:p="http://schemas.microsoft.com/office/2006/metadata/properties" xmlns:ns3="96809f63-ad8d-4ddf-8a9f-c69f35d19cbd" xmlns:ns4="ea3c6de7-9fc2-4bfb-b4ba-879c4d124b45" targetNamespace="http://schemas.microsoft.com/office/2006/metadata/properties" ma:root="true" ma:fieldsID="070aedc9ece2473d2bc034b929320598" ns3:_="" ns4:_="">
    <xsd:import namespace="96809f63-ad8d-4ddf-8a9f-c69f35d19cbd"/>
    <xsd:import namespace="ea3c6de7-9fc2-4bfb-b4ba-879c4d124b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09f63-ad8d-4ddf-8a9f-c69f35d19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6de7-9fc2-4bfb-b4ba-879c4d124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EAB8A-1478-438A-8A0B-BE0CB98BF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09f63-ad8d-4ddf-8a9f-c69f35d19cbd"/>
    <ds:schemaRef ds:uri="ea3c6de7-9fc2-4bfb-b4ba-879c4d124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577</TotalTime>
  <Words>1819</Words>
  <Application>Microsoft Office PowerPoint</Application>
  <PresentationFormat>Ecrã Panorâmico</PresentationFormat>
  <Paragraphs>606</Paragraphs>
  <Slides>82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82</vt:i4>
      </vt:variant>
    </vt:vector>
  </HeadingPairs>
  <TitlesOfParts>
    <vt:vector size="93" baseType="lpstr">
      <vt:lpstr>Abadi</vt:lpstr>
      <vt:lpstr>Arial</vt:lpstr>
      <vt:lpstr>Book Antiqua</vt:lpstr>
      <vt:lpstr>Calibri</vt:lpstr>
      <vt:lpstr>Calibri Light</vt:lpstr>
      <vt:lpstr>Cambria Math</vt:lpstr>
      <vt:lpstr>Ink Free</vt:lpstr>
      <vt:lpstr>Times New Roman</vt:lpstr>
      <vt:lpstr>Verdana</vt:lpstr>
      <vt:lpstr>Tema do Office</vt:lpstr>
      <vt:lpstr>Equation.3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Vera LS. Pato</cp:lastModifiedBy>
  <cp:revision>31</cp:revision>
  <cp:lastPrinted>2020-02-11T16:02:34Z</cp:lastPrinted>
  <dcterms:created xsi:type="dcterms:W3CDTF">2020-10-15T12:32:05Z</dcterms:created>
  <dcterms:modified xsi:type="dcterms:W3CDTF">2020-12-13T19:03:52Z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0x01010070ED8EDFFC671343A40FAA0965E718CF</vt:lpwstr>
  </property>
</Properties>
</file>