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sldIdLst>
    <p:sldId id="298" r:id="rId5"/>
    <p:sldId id="256" r:id="rId6"/>
    <p:sldId id="410" r:id="rId7"/>
    <p:sldId id="294" r:id="rId8"/>
    <p:sldId id="357" r:id="rId9"/>
    <p:sldId id="358" r:id="rId10"/>
    <p:sldId id="257" r:id="rId11"/>
    <p:sldId id="359" r:id="rId12"/>
    <p:sldId id="360" r:id="rId13"/>
    <p:sldId id="258" r:id="rId14"/>
    <p:sldId id="361" r:id="rId15"/>
    <p:sldId id="362" r:id="rId16"/>
    <p:sldId id="259" r:id="rId17"/>
    <p:sldId id="363" r:id="rId18"/>
    <p:sldId id="364" r:id="rId19"/>
    <p:sldId id="260" r:id="rId20"/>
    <p:sldId id="365" r:id="rId21"/>
    <p:sldId id="366" r:id="rId22"/>
    <p:sldId id="266" r:id="rId23"/>
    <p:sldId id="367" r:id="rId24"/>
    <p:sldId id="368" r:id="rId25"/>
    <p:sldId id="267" r:id="rId26"/>
    <p:sldId id="369" r:id="rId27"/>
    <p:sldId id="370" r:id="rId28"/>
    <p:sldId id="301" r:id="rId29"/>
    <p:sldId id="371" r:id="rId30"/>
    <p:sldId id="372" r:id="rId31"/>
    <p:sldId id="261" r:id="rId32"/>
    <p:sldId id="373" r:id="rId33"/>
    <p:sldId id="374" r:id="rId34"/>
    <p:sldId id="264" r:id="rId35"/>
    <p:sldId id="375" r:id="rId36"/>
    <p:sldId id="376" r:id="rId37"/>
    <p:sldId id="265" r:id="rId38"/>
    <p:sldId id="377" r:id="rId39"/>
    <p:sldId id="378" r:id="rId40"/>
    <p:sldId id="270" r:id="rId41"/>
    <p:sldId id="379" r:id="rId42"/>
    <p:sldId id="380" r:id="rId43"/>
    <p:sldId id="269" r:id="rId44"/>
    <p:sldId id="381" r:id="rId45"/>
    <p:sldId id="382" r:id="rId46"/>
    <p:sldId id="275" r:id="rId47"/>
    <p:sldId id="383" r:id="rId48"/>
    <p:sldId id="384" r:id="rId49"/>
    <p:sldId id="271" r:id="rId50"/>
    <p:sldId id="385" r:id="rId51"/>
    <p:sldId id="386" r:id="rId52"/>
    <p:sldId id="272" r:id="rId53"/>
    <p:sldId id="387" r:id="rId54"/>
    <p:sldId id="388" r:id="rId55"/>
    <p:sldId id="273" r:id="rId56"/>
    <p:sldId id="389" r:id="rId57"/>
    <p:sldId id="390" r:id="rId58"/>
    <p:sldId id="274" r:id="rId59"/>
    <p:sldId id="391" r:id="rId60"/>
    <p:sldId id="392" r:id="rId61"/>
    <p:sldId id="303" r:id="rId62"/>
    <p:sldId id="393" r:id="rId63"/>
    <p:sldId id="394" r:id="rId64"/>
    <p:sldId id="262" r:id="rId65"/>
    <p:sldId id="395" r:id="rId66"/>
    <p:sldId id="396" r:id="rId67"/>
    <p:sldId id="268" r:id="rId68"/>
    <p:sldId id="397" r:id="rId69"/>
    <p:sldId id="398" r:id="rId70"/>
    <p:sldId id="276" r:id="rId71"/>
    <p:sldId id="399" r:id="rId72"/>
    <p:sldId id="400" r:id="rId73"/>
    <p:sldId id="277" r:id="rId74"/>
    <p:sldId id="401" r:id="rId75"/>
    <p:sldId id="402" r:id="rId76"/>
    <p:sldId id="278" r:id="rId77"/>
    <p:sldId id="403" r:id="rId78"/>
    <p:sldId id="404" r:id="rId79"/>
    <p:sldId id="304" r:id="rId80"/>
    <p:sldId id="286" r:id="rId81"/>
    <p:sldId id="300" r:id="rId82"/>
    <p:sldId id="297" r:id="rId83"/>
    <p:sldId id="409" r:id="rId84"/>
    <p:sldId id="408" r:id="rId85"/>
    <p:sldId id="405" r:id="rId86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60"/>
  </p:normalViewPr>
  <p:slideViewPr>
    <p:cSldViewPr snapToGrid="0">
      <p:cViewPr>
        <p:scale>
          <a:sx n="91" d="100"/>
          <a:sy n="91" d="100"/>
        </p:scale>
        <p:origin x="-207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77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81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66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microsoft.com/office/2007/relationships/hdphoto" Target="../media/hdphoto6.wdp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2.png"/><Relationship Id="rId3" Type="http://schemas.openxmlformats.org/officeDocument/2006/relationships/slide" Target="slide44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2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54.xml"/><Relationship Id="rId7" Type="http://schemas.openxmlformats.org/officeDocument/2006/relationships/image" Target="../media/image70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image" Target="../media/image76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2.png"/><Relationship Id="rId18" Type="http://schemas.openxmlformats.org/officeDocument/2006/relationships/image" Target="../media/image8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81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3.png"/><Relationship Id="rId1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E5A90-42B2-492A-8AD1-7B7EE5C38424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>
                <a:highlight>
                  <a:srgbClr val="FFFF00"/>
                </a:highlight>
              </a:rPr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6074" y="5569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893504" y="818028"/>
                <a:ext cx="10697481" cy="5292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a figura e indica a fração que representa a parte azul.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4" y="818028"/>
                <a:ext cx="10697481" cy="5292667"/>
              </a:xfrm>
              <a:prstGeom prst="rect">
                <a:avLst/>
              </a:prstGeom>
              <a:blipFill>
                <a:blip r:embed="rId4"/>
                <a:stretch>
                  <a:fillRect l="-912" t="-4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2" y="1648100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12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6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79" y="72286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240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corresponde à seguinte sequência:</a:t>
                </a:r>
              </a:p>
              <a:p>
                <a:pPr>
                  <a:lnSpc>
                    <a:spcPct val="114000"/>
                  </a:lnSpc>
                </a:pP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dois sétimos; treze décimos; cinco dezoito avos; vinte e dois milésimos. </a:t>
                </a: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240263"/>
              </a:xfrm>
              <a:prstGeom prst="rect">
                <a:avLst/>
              </a:prstGeom>
              <a:blipFill>
                <a:blip r:embed="rId4"/>
                <a:stretch>
                  <a:fillRect l="-900" t="-575" b="-4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420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59008" y="3961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1046697" y="616624"/>
                <a:ext cx="10786295" cy="4505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Seleciona a fração equivalente às frações representadas na figura.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97" y="616624"/>
                <a:ext cx="10786295" cy="4505849"/>
              </a:xfrm>
              <a:prstGeom prst="rect">
                <a:avLst/>
              </a:prstGeom>
              <a:blipFill>
                <a:blip r:embed="rId4"/>
                <a:stretch>
                  <a:fillRect l="-904" t="-10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459" b="5520"/>
          <a:stretch/>
        </p:blipFill>
        <p:spPr bwMode="auto">
          <a:xfrm>
            <a:off x="6247782" y="1104026"/>
            <a:ext cx="3521401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8" y="599671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9918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76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91851" y="5344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840412" cy="4273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Identifica a fração, representada na reta numérica, que é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840412" cy="4273606"/>
              </a:xfrm>
              <a:prstGeom prst="rect">
                <a:avLst/>
              </a:prstGeom>
              <a:blipFill>
                <a:blip r:embed="rId4"/>
                <a:stretch>
                  <a:fillRect l="-991" b="-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90" y="1558704"/>
            <a:ext cx="3017915" cy="19717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7CDD24-65BC-4496-A6DB-F50FF5E90FE1}"/>
              </a:ext>
            </a:extLst>
          </p:cNvPr>
          <p:cNvSpPr/>
          <p:nvPr/>
        </p:nvSpPr>
        <p:spPr>
          <a:xfrm>
            <a:off x="11140580" y="6011034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Botão de Ação: Retroceder ou Anterior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AF4260-A600-4740-A4E2-10359E62C48E}"/>
              </a:ext>
            </a:extLst>
          </p:cNvPr>
          <p:cNvSpPr/>
          <p:nvPr/>
        </p:nvSpPr>
        <p:spPr>
          <a:xfrm>
            <a:off x="10506380" y="6011034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0977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2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2277" y="69012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934073" y="730382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3" y="730382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1955899" y="2179417"/>
            <a:ext cx="7584411" cy="4341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5215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3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56055" y="49315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107959" y="635211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0DA06F-3862-4059-8CEB-DECB8157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38" y="587917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8089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4866" y="5151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369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47" y="167095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48" y="4940477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1939471" y="1467512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453817" y="240622"/>
            <a:ext cx="1314996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376144" y="3736186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757175" y="1457833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48568" y="1796048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394494" y="4140388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958" y="2822286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766427" y="2672421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31377" y="532169"/>
            <a:ext cx="952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20513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7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3870" y="6024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870393" y="683071"/>
                <a:ext cx="10684111" cy="514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 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93" y="683071"/>
                <a:ext cx="10684111" cy="5141279"/>
              </a:xfrm>
              <a:prstGeom prst="rect">
                <a:avLst/>
              </a:prstGeom>
              <a:blipFill>
                <a:blip r:embed="rId4"/>
                <a:stretch>
                  <a:fillRect l="-913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080BF9-A1FD-4D35-93C9-5DF8C80F0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240" y="1754303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2397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3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3373" y="6331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841614" y="846966"/>
                <a:ext cx="10729616" cy="476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14" y="846966"/>
                <a:ext cx="10729616" cy="4768870"/>
              </a:xfrm>
              <a:prstGeom prst="rect">
                <a:avLst/>
              </a:prstGeom>
              <a:blipFill>
                <a:blip r:embed="rId4"/>
                <a:stretch>
                  <a:fillRect l="-852" r="-1705" b="-20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F114E4-7A94-4AC1-924C-033EACC955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998" y="692929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652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95684" y="75796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171432" y="1044565"/>
                <a:ext cx="10618017" cy="4030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32" y="1044565"/>
                <a:ext cx="10618017" cy="4030206"/>
              </a:xfrm>
              <a:prstGeom prst="rect">
                <a:avLst/>
              </a:prstGeom>
              <a:blipFill>
                <a:blip r:embed="rId4"/>
                <a:stretch>
                  <a:fillRect l="-861" b="-25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F5098D-03BA-443C-8083-B7B40CD6A0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570072" y="678457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743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65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3843" y="5799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96940" y="804528"/>
                <a:ext cx="7672870" cy="386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imagem da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com atenção!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Considerando que 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foi dividida em partes iguais, indica a fração que representa os pedaços consumidos.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40" y="804528"/>
                <a:ext cx="7672870" cy="3867084"/>
              </a:xfrm>
              <a:prstGeom prst="rect">
                <a:avLst/>
              </a:prstGeom>
              <a:blipFill>
                <a:blip r:embed="rId4"/>
                <a:stretch>
                  <a:fillRect l="-1272" t="-631" r="-1272" b="-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09" y="757644"/>
            <a:ext cx="2863100" cy="1845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6272" y="737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1328057" y="947767"/>
                <a:ext cx="10646229" cy="403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bebeu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representação decimal que corresponde a essa fração?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947767"/>
                <a:ext cx="10646229" cy="4030975"/>
              </a:xfrm>
              <a:prstGeom prst="rect">
                <a:avLst/>
              </a:prstGeom>
              <a:blipFill>
                <a:blip r:embed="rId4"/>
                <a:stretch>
                  <a:fillRect l="-916" b="-24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677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4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2902" y="50895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/>
              <p:nvPr/>
            </p:nvSpPr>
            <p:spPr>
              <a:xfrm>
                <a:off x="1344157" y="844237"/>
                <a:ext cx="9323928" cy="4822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decrescente.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57" y="844237"/>
                <a:ext cx="9323928" cy="4822346"/>
              </a:xfrm>
              <a:prstGeom prst="rect">
                <a:avLst/>
              </a:prstGeom>
              <a:blipFill>
                <a:blip r:embed="rId4"/>
                <a:stretch>
                  <a:fillRect l="-980" t="-1010" b="-2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220664" y="179159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536709" y="1664071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061302" y="1804650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3822572" y="1727308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256BACFE-17B8-4F5D-BBF6-84CF9BAB2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35" y="584793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8735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6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8236" y="53565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  <a:blipFill>
                <a:blip r:embed="rId4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80079" y="1763885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5C089CD5-B52D-430C-A0CF-B2CA1CDB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54" y="5916218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381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52770" y="4894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322261" y="747479"/>
                <a:ext cx="9429626" cy="5420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representa a parte verde.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61" y="747479"/>
                <a:ext cx="9429626" cy="5420586"/>
              </a:xfrm>
              <a:prstGeom prst="rect">
                <a:avLst/>
              </a:prstGeom>
              <a:blipFill>
                <a:blip r:embed="rId4"/>
                <a:stretch>
                  <a:fillRect l="-1034" t="-4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B1449F23-E704-4CB4-8F4E-C00A1E13B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3" y="583754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58374B-2EFA-4597-B6B1-22BD9D268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695" y="1947189"/>
            <a:ext cx="317629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661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1731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8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5024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838200" y="762957"/>
                <a:ext cx="10604427" cy="4484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Seleciona o valor da adição.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957"/>
                <a:ext cx="10604427" cy="4484561"/>
              </a:xfrm>
              <a:prstGeom prst="rect">
                <a:avLst/>
              </a:prstGeom>
              <a:blipFill>
                <a:blip r:embed="rId4"/>
                <a:stretch>
                  <a:fillRect l="-920" t="-10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5106093" y="762957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A3EC6D38-055D-4919-AF5B-284D48781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35" y="585826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1103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0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781877" y="4634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00423" y="683071"/>
                <a:ext cx="10602686" cy="521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subtração.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23" y="683071"/>
                <a:ext cx="10602686" cy="5214120"/>
              </a:xfrm>
              <a:prstGeom prst="rect">
                <a:avLst/>
              </a:prstGeom>
              <a:blipFill>
                <a:blip r:embed="rId4"/>
                <a:stretch>
                  <a:fillRect l="-863" t="-9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C47CA29-B05A-43F7-B070-560E37B98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"/>
          <a:stretch/>
        </p:blipFill>
        <p:spPr>
          <a:xfrm>
            <a:off x="5926354" y="676859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E20515C-5DC0-4B3C-BCCC-D4915B4C2F8D}"/>
              </a:ext>
            </a:extLst>
          </p:cNvPr>
          <p:cNvSpPr/>
          <p:nvPr/>
        </p:nvSpPr>
        <p:spPr>
          <a:xfrm>
            <a:off x="7975406" y="1954380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1D7DB95-5083-46B0-BB39-A6A769CF5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44" y="587888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687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4192" y="457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33980" y="692080"/>
                <a:ext cx="11075831" cy="6120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80" y="692080"/>
                <a:ext cx="11075831" cy="6120009"/>
              </a:xfrm>
              <a:prstGeom prst="rect">
                <a:avLst/>
              </a:prstGeom>
              <a:blipFill>
                <a:blip r:embed="rId4"/>
                <a:stretch>
                  <a:fillRect l="-881" t="-7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2062825" y="1149280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825" y="1149280"/>
                <a:ext cx="4675030" cy="1270925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DA8F737-4C9D-4E4A-874B-4C294EB6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6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047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70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1E4B3-39D2-4A3B-9AF6-896D068DB48B}"/>
              </a:ext>
            </a:extLst>
          </p:cNvPr>
          <p:cNvSpPr/>
          <p:nvPr/>
        </p:nvSpPr>
        <p:spPr>
          <a:xfrm>
            <a:off x="1275715" y="724781"/>
            <a:ext cx="1061035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Uma tarefa estava programada para ser realizada em 45 minutos.</a:t>
            </a:r>
          </a:p>
          <a:p>
            <a:r>
              <a:rPr lang="pt-PT" sz="2400" dirty="0">
                <a:latin typeface="Abadi" panose="020B0604020104020204" pitchFamily="34" charset="0"/>
              </a:rPr>
              <a:t>Sabendo que o João utilizou um terço desse tempo, quanto tempo, em minutos, demorou a realizar a tarefa?</a:t>
            </a:r>
          </a:p>
          <a:p>
            <a:r>
              <a:rPr lang="pt-PT" sz="2800" dirty="0"/>
              <a:t>                                                                                                   </a:t>
            </a:r>
            <a:endParaRPr lang="pt-PT" sz="2800" dirty="0">
              <a:latin typeface="Abadi" panose="020B0604020104020204" pitchFamily="34" charset="0"/>
            </a:endParaRPr>
          </a:p>
          <a:p>
            <a:r>
              <a:rPr lang="pt-PT" sz="2400" dirty="0"/>
              <a:t>  								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	  7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	 10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	 15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	 25 minutos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8" y="2014126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C0EEF61-EB6A-4E52-A9AE-04F7E830E5FE}"/>
                  </a:ext>
                </a:extLst>
              </p:cNvPr>
              <p:cNvSpPr txBox="1"/>
              <p:nvPr/>
            </p:nvSpPr>
            <p:spPr>
              <a:xfrm>
                <a:off x="5204358" y="3067116"/>
                <a:ext cx="411620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C0EEF61-EB6A-4E52-A9AE-04F7E830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58" y="3067116"/>
                <a:ext cx="41162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776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615100" y="956514"/>
                <a:ext cx="11296719" cy="4829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 de 4 km,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 e o Gustavo já completou o percurso. Qual é o atleta que está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de completar o primeiro quilómetro?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0" y="956514"/>
                <a:ext cx="11296719" cy="4829527"/>
              </a:xfrm>
              <a:prstGeom prst="rect">
                <a:avLst/>
              </a:prstGeom>
              <a:blipFill>
                <a:blip r:embed="rId4"/>
                <a:stretch>
                  <a:fillRect l="-863" r="-10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555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1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/>
              <p:nvPr/>
            </p:nvSpPr>
            <p:spPr>
              <a:xfrm>
                <a:off x="1105500" y="398465"/>
                <a:ext cx="11279562" cy="3783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Identifica a ação que deve ser realizada para determinar o valor da expressão numérica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Realizar as operações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pela ordem em que se apresentam.</a:t>
                </a: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  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Realizar as operações dando prioridade à subtração.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10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Cambria Math" panose="02040503050406030204" pitchFamily="18" charset="0"/>
                    <a:cs typeface="+mn-cs"/>
                  </a:rPr>
                  <a:t> prioridade às adições.</a:t>
                </a:r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prioridade ao cálculo dentro de parênteses. </a:t>
                </a:r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00" y="398465"/>
                <a:ext cx="11279562" cy="3783728"/>
              </a:xfrm>
              <a:prstGeom prst="rect">
                <a:avLst/>
              </a:prstGeom>
              <a:blipFill>
                <a:blip r:embed="rId4"/>
                <a:stretch>
                  <a:fillRect l="-810" b="-27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8F8ED82-BE14-4C88-8377-3403906A6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7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18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1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419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o hexágono regular.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Qual é a fração que representa a parte sombreada?</a:t>
                </a:r>
              </a:p>
              <a:p>
                <a:pPr>
                  <a:lnSpc>
                    <a:spcPct val="114000"/>
                  </a:lnSpc>
                </a:pPr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4195508"/>
              </a:xfrm>
              <a:prstGeom prst="rect">
                <a:avLst/>
              </a:prstGeom>
              <a:blipFill>
                <a:blip r:embed="rId4"/>
                <a:stretch>
                  <a:fillRect l="-890" t="-5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1231" y="74572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62" y="669446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5523" y="55164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1535311" y="580434"/>
                <a:ext cx="10744200" cy="3573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0,9−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11" y="580434"/>
                <a:ext cx="10744200" cy="3573029"/>
              </a:xfrm>
              <a:prstGeom prst="rect">
                <a:avLst/>
              </a:prstGeom>
              <a:blipFill>
                <a:blip r:embed="rId4"/>
                <a:stretch>
                  <a:fillRect l="-908" b="-8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59312E17-B5C5-40C9-B613-1AFC423E0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726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6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717917" y="64999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1318399" y="1003934"/>
                <a:ext cx="10983686" cy="3917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9" y="1003934"/>
                <a:ext cx="10983686" cy="3917804"/>
              </a:xfrm>
              <a:prstGeom prst="rect">
                <a:avLst/>
              </a:prstGeom>
              <a:blipFill>
                <a:blip r:embed="rId4"/>
                <a:stretch>
                  <a:fillRect l="-832" b="-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872599D-A5FA-4381-AA6C-B6A99AC69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5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5906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8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98181" y="113684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80724" y="1014038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352" y="2507603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Botão de Ação: Avançar ou Seguint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F84E7A-A097-4830-B4EE-D63FB74E3DD9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29">
            <a:extLst>
              <a:ext uri="{FF2B5EF4-FFF2-40B4-BE49-F238E27FC236}">
                <a16:creationId xmlns:a16="http://schemas.microsoft.com/office/drawing/2014/main" id="{C777BC2E-A87B-4758-B583-1DC0BB7F7FD7}"/>
              </a:ext>
            </a:extLst>
          </p:cNvPr>
          <p:cNvSpPr/>
          <p:nvPr/>
        </p:nvSpPr>
        <p:spPr>
          <a:xfrm>
            <a:off x="768302" y="41010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77A7BCA-142A-4795-8CE2-5EFEAF58CFBC}"/>
              </a:ext>
            </a:extLst>
          </p:cNvPr>
          <p:cNvSpPr/>
          <p:nvPr/>
        </p:nvSpPr>
        <p:spPr>
          <a:xfrm>
            <a:off x="1707422" y="541256"/>
            <a:ext cx="902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numa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sp>
        <p:nvSpPr>
          <p:cNvPr id="2" name="Botão de Ação: Ir Para o Início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352C24E-336A-49DB-8499-32D133F8E09F}"/>
              </a:ext>
            </a:extLst>
          </p:cNvPr>
          <p:cNvSpPr/>
          <p:nvPr/>
        </p:nvSpPr>
        <p:spPr>
          <a:xfrm>
            <a:off x="10938616" y="5897980"/>
            <a:ext cx="399693" cy="452831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17B1AA-635B-4767-8D0F-AE5C287F066E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para o início do jogo</a:t>
            </a:r>
          </a:p>
        </p:txBody>
      </p:sp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696907" y="291496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7988"/>
              </p:ext>
            </p:extLst>
          </p:nvPr>
        </p:nvGraphicFramePr>
        <p:xfrm>
          <a:off x="1151336" y="1210694"/>
          <a:ext cx="9697896" cy="478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78334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3" y="306966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897608" y="678515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Nome: _____________________________ nº _____ Data: ___/___/_____</a:t>
            </a:r>
          </a:p>
        </p:txBody>
      </p:sp>
    </p:spTree>
    <p:extLst>
      <p:ext uri="{BB962C8B-B14F-4D97-AF65-F5344CB8AC3E}">
        <p14:creationId xmlns:p14="http://schemas.microsoft.com/office/powerpoint/2010/main" val="15004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943013" y="46600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43981"/>
              </p:ext>
            </p:extLst>
          </p:nvPr>
        </p:nvGraphicFramePr>
        <p:xfrm>
          <a:off x="1151336" y="1210694"/>
          <a:ext cx="9491792" cy="487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17163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6" y="665500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29" y="5960889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7644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2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1753</Words>
  <Application>Microsoft Office PowerPoint</Application>
  <PresentationFormat>Ecrã Panorâmico</PresentationFormat>
  <Paragraphs>577</Paragraphs>
  <Slides>82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82</vt:i4>
      </vt:variant>
    </vt:vector>
  </HeadingPairs>
  <TitlesOfParts>
    <vt:vector size="90" baseType="lpstr">
      <vt:lpstr>Abadi</vt:lpstr>
      <vt:lpstr>Arial</vt:lpstr>
      <vt:lpstr>Calibri</vt:lpstr>
      <vt:lpstr>Calibri Light</vt:lpstr>
      <vt:lpstr>Cambria Math</vt:lpstr>
      <vt:lpstr>Ink Free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36</cp:revision>
  <cp:lastPrinted>2020-02-11T16:02:34Z</cp:lastPrinted>
  <dcterms:created xsi:type="dcterms:W3CDTF">2020-10-15T12:32:05Z</dcterms:created>
  <dcterms:modified xsi:type="dcterms:W3CDTF">2021-03-25T15:44:04Z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