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diagrams/layout1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5"/>
  </p:notesMasterIdLst>
  <p:sldIdLst>
    <p:sldId id="256" r:id="rId2"/>
    <p:sldId id="263" r:id="rId3"/>
    <p:sldId id="264" r:id="rId4"/>
    <p:sldId id="266" r:id="rId5"/>
    <p:sldId id="265" r:id="rId6"/>
    <p:sldId id="267" r:id="rId7"/>
    <p:sldId id="269" r:id="rId8"/>
    <p:sldId id="268" r:id="rId9"/>
    <p:sldId id="270" r:id="rId10"/>
    <p:sldId id="274" r:id="rId11"/>
    <p:sldId id="275" r:id="rId12"/>
    <p:sldId id="277" r:id="rId13"/>
    <p:sldId id="276" r:id="rId14"/>
    <p:sldId id="273" r:id="rId15"/>
    <p:sldId id="279" r:id="rId16"/>
    <p:sldId id="282" r:id="rId17"/>
    <p:sldId id="288" r:id="rId18"/>
    <p:sldId id="284" r:id="rId19"/>
    <p:sldId id="285" r:id="rId20"/>
    <p:sldId id="281" r:id="rId21"/>
    <p:sldId id="298" r:id="rId22"/>
    <p:sldId id="307" r:id="rId23"/>
    <p:sldId id="308" r:id="rId24"/>
    <p:sldId id="321" r:id="rId25"/>
    <p:sldId id="299" r:id="rId26"/>
    <p:sldId id="304" r:id="rId27"/>
    <p:sldId id="300" r:id="rId28"/>
    <p:sldId id="301" r:id="rId29"/>
    <p:sldId id="302" r:id="rId30"/>
    <p:sldId id="303" r:id="rId31"/>
    <p:sldId id="310" r:id="rId32"/>
    <p:sldId id="311" r:id="rId33"/>
    <p:sldId id="306" r:id="rId34"/>
    <p:sldId id="313" r:id="rId35"/>
    <p:sldId id="312" r:id="rId36"/>
    <p:sldId id="314" r:id="rId37"/>
    <p:sldId id="316" r:id="rId38"/>
    <p:sldId id="325" r:id="rId39"/>
    <p:sldId id="329" r:id="rId40"/>
    <p:sldId id="328" r:id="rId41"/>
    <p:sldId id="327" r:id="rId42"/>
    <p:sldId id="324" r:id="rId43"/>
    <p:sldId id="326" r:id="rId44"/>
    <p:sldId id="330" r:id="rId45"/>
    <p:sldId id="331" r:id="rId46"/>
    <p:sldId id="293" r:id="rId47"/>
    <p:sldId id="294" r:id="rId48"/>
    <p:sldId id="295" r:id="rId49"/>
    <p:sldId id="290" r:id="rId50"/>
    <p:sldId id="332" r:id="rId51"/>
    <p:sldId id="286" r:id="rId52"/>
    <p:sldId id="334" r:id="rId53"/>
    <p:sldId id="336" r:id="rId54"/>
    <p:sldId id="337" r:id="rId55"/>
    <p:sldId id="339" r:id="rId56"/>
    <p:sldId id="338" r:id="rId57"/>
    <p:sldId id="340" r:id="rId58"/>
    <p:sldId id="341" r:id="rId59"/>
    <p:sldId id="342" r:id="rId60"/>
    <p:sldId id="343" r:id="rId61"/>
    <p:sldId id="345" r:id="rId62"/>
    <p:sldId id="346" r:id="rId63"/>
    <p:sldId id="348" r:id="rId64"/>
    <p:sldId id="354" r:id="rId65"/>
    <p:sldId id="355" r:id="rId66"/>
    <p:sldId id="356" r:id="rId67"/>
    <p:sldId id="357" r:id="rId68"/>
    <p:sldId id="349" r:id="rId69"/>
    <p:sldId id="360" r:id="rId70"/>
    <p:sldId id="358" r:id="rId71"/>
    <p:sldId id="350" r:id="rId72"/>
    <p:sldId id="351" r:id="rId73"/>
    <p:sldId id="352" r:id="rId74"/>
    <p:sldId id="353" r:id="rId75"/>
    <p:sldId id="359" r:id="rId76"/>
    <p:sldId id="361" r:id="rId77"/>
    <p:sldId id="362" r:id="rId78"/>
    <p:sldId id="363" r:id="rId79"/>
    <p:sldId id="364" r:id="rId80"/>
    <p:sldId id="365" r:id="rId81"/>
    <p:sldId id="366" r:id="rId82"/>
    <p:sldId id="367" r:id="rId83"/>
    <p:sldId id="368" r:id="rId84"/>
    <p:sldId id="399" r:id="rId85"/>
    <p:sldId id="390" r:id="rId86"/>
    <p:sldId id="391" r:id="rId87"/>
    <p:sldId id="398" r:id="rId88"/>
    <p:sldId id="369" r:id="rId89"/>
    <p:sldId id="394" r:id="rId90"/>
    <p:sldId id="370" r:id="rId91"/>
    <p:sldId id="395" r:id="rId92"/>
    <p:sldId id="371" r:id="rId93"/>
    <p:sldId id="396" r:id="rId94"/>
    <p:sldId id="397" r:id="rId95"/>
    <p:sldId id="372" r:id="rId96"/>
    <p:sldId id="373" r:id="rId97"/>
    <p:sldId id="374" r:id="rId98"/>
    <p:sldId id="375" r:id="rId99"/>
    <p:sldId id="376" r:id="rId100"/>
    <p:sldId id="377" r:id="rId101"/>
    <p:sldId id="378" r:id="rId102"/>
    <p:sldId id="379" r:id="rId103"/>
    <p:sldId id="380" r:id="rId104"/>
    <p:sldId id="381" r:id="rId105"/>
    <p:sldId id="382" r:id="rId106"/>
    <p:sldId id="383" r:id="rId107"/>
    <p:sldId id="384" r:id="rId108"/>
    <p:sldId id="385" r:id="rId109"/>
    <p:sldId id="386" r:id="rId110"/>
    <p:sldId id="387" r:id="rId111"/>
    <p:sldId id="388" r:id="rId112"/>
    <p:sldId id="389" r:id="rId113"/>
    <p:sldId id="261" r:id="rId1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88" autoAdjust="0"/>
    <p:restoredTop sz="90323" autoAdjust="0"/>
  </p:normalViewPr>
  <p:slideViewPr>
    <p:cSldViewPr>
      <p:cViewPr varScale="1">
        <p:scale>
          <a:sx n="66" d="100"/>
          <a:sy n="66" d="100"/>
        </p:scale>
        <p:origin x="-18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199AC0-344E-443F-9878-EBFC7533004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4BFF4232-6823-40A1-8CD0-D3417CB2DFD8}">
      <dgm:prSet phldrT="[Texto]" custT="1"/>
      <dgm:spPr/>
      <dgm:t>
        <a:bodyPr/>
        <a:lstStyle/>
        <a:p>
          <a:r>
            <a:rPr lang="pt-PT" sz="3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Plano de </a:t>
          </a:r>
          <a:r>
            <a:rPr lang="pt-PT" sz="3200" dirty="0" err="1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Atividades</a:t>
          </a:r>
          <a:endParaRPr lang="pt-PT" sz="3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3D9C7AD-25E2-45C5-A392-5C2C8B8AE708}" type="parTrans" cxnId="{26A78B55-3192-4A7E-B501-FA2241104516}">
      <dgm:prSet/>
      <dgm:spPr/>
      <dgm:t>
        <a:bodyPr/>
        <a:lstStyle/>
        <a:p>
          <a:endParaRPr lang="pt-PT"/>
        </a:p>
      </dgm:t>
    </dgm:pt>
    <dgm:pt modelId="{24405185-8FC8-4DA4-8D7A-FA9D4ED3928E}" type="sibTrans" cxnId="{26A78B55-3192-4A7E-B501-FA2241104516}">
      <dgm:prSet/>
      <dgm:spPr/>
      <dgm:t>
        <a:bodyPr/>
        <a:lstStyle/>
        <a:p>
          <a:endParaRPr lang="pt-PT"/>
        </a:p>
      </dgm:t>
    </dgm:pt>
    <dgm:pt modelId="{B7C61C2E-7E9D-48D6-958E-9042CF7B5E6B}">
      <dgm:prSet phldrT="[Texto]" custT="1"/>
      <dgm:spPr/>
      <dgm:t>
        <a:bodyPr/>
        <a:lstStyle/>
        <a:p>
          <a:r>
            <a:rPr lang="pt-PT" sz="20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COMPETIÇÃO</a:t>
          </a:r>
          <a:endParaRPr lang="pt-PT" sz="20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CDBD8D-3199-4968-9266-7F8C053853F7}" type="parTrans" cxnId="{1C4A72D2-DCE6-4AA4-8CAA-0C3A19DF3DCB}">
      <dgm:prSet/>
      <dgm:spPr/>
      <dgm:t>
        <a:bodyPr/>
        <a:lstStyle/>
        <a:p>
          <a:endParaRPr lang="pt-PT"/>
        </a:p>
      </dgm:t>
    </dgm:pt>
    <dgm:pt modelId="{E02DDB78-D567-496F-A238-3477B717FBEE}" type="sibTrans" cxnId="{1C4A72D2-DCE6-4AA4-8CAA-0C3A19DF3DCB}">
      <dgm:prSet/>
      <dgm:spPr/>
      <dgm:t>
        <a:bodyPr/>
        <a:lstStyle/>
        <a:p>
          <a:endParaRPr lang="pt-PT"/>
        </a:p>
      </dgm:t>
    </dgm:pt>
    <dgm:pt modelId="{D6E2CBAD-7A94-49D2-BAE7-77D74EAC210A}">
      <dgm:prSet phldrT="[Texto]"/>
      <dgm:spPr/>
      <dgm:t>
        <a:bodyPr/>
        <a:lstStyle/>
        <a:p>
          <a:r>
            <a:rPr lang="pt-PT" dirty="0" smtClean="0">
              <a:solidFill>
                <a:srgbClr val="0070C0"/>
              </a:solidFill>
            </a:rPr>
            <a:t>FORMAÇÃO</a:t>
          </a:r>
          <a:endParaRPr lang="pt-PT" dirty="0">
            <a:solidFill>
              <a:srgbClr val="0070C0"/>
            </a:solidFill>
          </a:endParaRPr>
        </a:p>
      </dgm:t>
    </dgm:pt>
    <dgm:pt modelId="{67230FEC-F01D-458D-A49F-061935DDDF5C}" type="parTrans" cxnId="{E70F4556-CD21-47DF-BCDD-A4BACAAA7CE5}">
      <dgm:prSet/>
      <dgm:spPr/>
      <dgm:t>
        <a:bodyPr/>
        <a:lstStyle/>
        <a:p>
          <a:endParaRPr lang="pt-PT"/>
        </a:p>
      </dgm:t>
    </dgm:pt>
    <dgm:pt modelId="{5F5184C5-A50C-4A55-8DC4-F86D3EC490A3}" type="sibTrans" cxnId="{E70F4556-CD21-47DF-BCDD-A4BACAAA7CE5}">
      <dgm:prSet/>
      <dgm:spPr/>
      <dgm:t>
        <a:bodyPr/>
        <a:lstStyle/>
        <a:p>
          <a:endParaRPr lang="pt-PT"/>
        </a:p>
      </dgm:t>
    </dgm:pt>
    <dgm:pt modelId="{4773456C-58FD-4223-8578-5D496A910DA3}">
      <dgm:prSet phldrT="[Texto]"/>
      <dgm:spPr/>
      <dgm:t>
        <a:bodyPr/>
        <a:lstStyle/>
        <a:p>
          <a:r>
            <a:rPr lang="pt-PT" dirty="0" smtClean="0">
              <a:solidFill>
                <a:srgbClr val="0070C0"/>
              </a:solidFill>
            </a:rPr>
            <a:t>PROMOÇÃO</a:t>
          </a:r>
          <a:endParaRPr lang="pt-PT" dirty="0">
            <a:solidFill>
              <a:srgbClr val="0070C0"/>
            </a:solidFill>
          </a:endParaRPr>
        </a:p>
      </dgm:t>
    </dgm:pt>
    <dgm:pt modelId="{F94B81D7-BE85-4633-9CD8-948B9C7DCA4C}" type="parTrans" cxnId="{FC162E5F-7552-49E5-8AE5-93E7DDEB195C}">
      <dgm:prSet/>
      <dgm:spPr/>
      <dgm:t>
        <a:bodyPr/>
        <a:lstStyle/>
        <a:p>
          <a:endParaRPr lang="pt-PT"/>
        </a:p>
      </dgm:t>
    </dgm:pt>
    <dgm:pt modelId="{0B98A93A-1F7D-4926-BD93-407DA6647014}" type="sibTrans" cxnId="{FC162E5F-7552-49E5-8AE5-93E7DDEB195C}">
      <dgm:prSet/>
      <dgm:spPr/>
      <dgm:t>
        <a:bodyPr/>
        <a:lstStyle/>
        <a:p>
          <a:endParaRPr lang="pt-PT"/>
        </a:p>
      </dgm:t>
    </dgm:pt>
    <dgm:pt modelId="{29C519D8-E15B-4FF9-8612-EFCF02864EC8}" type="pres">
      <dgm:prSet presAssocID="{D1199AC0-344E-443F-9878-EBFC7533004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PT"/>
        </a:p>
      </dgm:t>
    </dgm:pt>
    <dgm:pt modelId="{CB6F3548-C12B-4990-A284-7B073E98BB4F}" type="pres">
      <dgm:prSet presAssocID="{4BFF4232-6823-40A1-8CD0-D3417CB2DFD8}" presName="hierRoot1" presStyleCnt="0"/>
      <dgm:spPr/>
    </dgm:pt>
    <dgm:pt modelId="{10AF9DF4-BAD8-42A2-925C-AE2BC075E0B7}" type="pres">
      <dgm:prSet presAssocID="{4BFF4232-6823-40A1-8CD0-D3417CB2DFD8}" presName="composite" presStyleCnt="0"/>
      <dgm:spPr/>
    </dgm:pt>
    <dgm:pt modelId="{3682D612-F4DE-42F7-BEB3-6FB03ADAC2AB}" type="pres">
      <dgm:prSet presAssocID="{4BFF4232-6823-40A1-8CD0-D3417CB2DFD8}" presName="background" presStyleLbl="node0" presStyleIdx="0" presStyleCnt="1"/>
      <dgm:spPr/>
    </dgm:pt>
    <dgm:pt modelId="{7528AF1E-7DC3-4F8B-B650-31392721FF3A}" type="pres">
      <dgm:prSet presAssocID="{4BFF4232-6823-40A1-8CD0-D3417CB2DFD8}" presName="text" presStyleLbl="fgAcc0" presStyleIdx="0" presStyleCnt="1" custScaleX="175556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DF950D20-54D8-40D3-BAA7-72F2C1E698DB}" type="pres">
      <dgm:prSet presAssocID="{4BFF4232-6823-40A1-8CD0-D3417CB2DFD8}" presName="hierChild2" presStyleCnt="0"/>
      <dgm:spPr/>
    </dgm:pt>
    <dgm:pt modelId="{D8930790-6A54-43DD-B8F0-1FECCCB23DD2}" type="pres">
      <dgm:prSet presAssocID="{D3CDBD8D-3199-4968-9266-7F8C053853F7}" presName="Name10" presStyleLbl="parChTrans1D2" presStyleIdx="0" presStyleCnt="3"/>
      <dgm:spPr/>
      <dgm:t>
        <a:bodyPr/>
        <a:lstStyle/>
        <a:p>
          <a:endParaRPr lang="pt-PT"/>
        </a:p>
      </dgm:t>
    </dgm:pt>
    <dgm:pt modelId="{EC78AFCB-CE4A-4121-A2D7-A8FBBA8BB1BA}" type="pres">
      <dgm:prSet presAssocID="{B7C61C2E-7E9D-48D6-958E-9042CF7B5E6B}" presName="hierRoot2" presStyleCnt="0"/>
      <dgm:spPr/>
    </dgm:pt>
    <dgm:pt modelId="{BEDCE06A-5767-42A8-BF8B-7E79237ED9F0}" type="pres">
      <dgm:prSet presAssocID="{B7C61C2E-7E9D-48D6-958E-9042CF7B5E6B}" presName="composite2" presStyleCnt="0"/>
      <dgm:spPr/>
    </dgm:pt>
    <dgm:pt modelId="{29373A0D-D773-49AA-8A02-A9B52F174914}" type="pres">
      <dgm:prSet presAssocID="{B7C61C2E-7E9D-48D6-958E-9042CF7B5E6B}" presName="background2" presStyleLbl="node2" presStyleIdx="0" presStyleCnt="3"/>
      <dgm:spPr/>
    </dgm:pt>
    <dgm:pt modelId="{1F769A88-993E-4325-97FB-F6F751D5376D}" type="pres">
      <dgm:prSet presAssocID="{B7C61C2E-7E9D-48D6-958E-9042CF7B5E6B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9BBA3D97-E128-42F2-9586-32BC96D2E9F3}" type="pres">
      <dgm:prSet presAssocID="{B7C61C2E-7E9D-48D6-958E-9042CF7B5E6B}" presName="hierChild3" presStyleCnt="0"/>
      <dgm:spPr/>
    </dgm:pt>
    <dgm:pt modelId="{F15A4779-671C-4E83-B864-30CD4E08F165}" type="pres">
      <dgm:prSet presAssocID="{F94B81D7-BE85-4633-9CD8-948B9C7DCA4C}" presName="Name10" presStyleLbl="parChTrans1D2" presStyleIdx="1" presStyleCnt="3"/>
      <dgm:spPr/>
      <dgm:t>
        <a:bodyPr/>
        <a:lstStyle/>
        <a:p>
          <a:endParaRPr lang="pt-PT"/>
        </a:p>
      </dgm:t>
    </dgm:pt>
    <dgm:pt modelId="{C6315749-74BE-49B1-9C77-95ACC006A88A}" type="pres">
      <dgm:prSet presAssocID="{4773456C-58FD-4223-8578-5D496A910DA3}" presName="hierRoot2" presStyleCnt="0"/>
      <dgm:spPr/>
    </dgm:pt>
    <dgm:pt modelId="{E39ACA75-D25C-4BDB-A176-0072F167B7F4}" type="pres">
      <dgm:prSet presAssocID="{4773456C-58FD-4223-8578-5D496A910DA3}" presName="composite2" presStyleCnt="0"/>
      <dgm:spPr/>
    </dgm:pt>
    <dgm:pt modelId="{E54A1C88-315D-4085-A831-AFE0FEF6E4FE}" type="pres">
      <dgm:prSet presAssocID="{4773456C-58FD-4223-8578-5D496A910DA3}" presName="background2" presStyleLbl="node2" presStyleIdx="1" presStyleCnt="3"/>
      <dgm:spPr/>
    </dgm:pt>
    <dgm:pt modelId="{24C5BA29-A3FC-4BB9-9D28-E005106693B4}" type="pres">
      <dgm:prSet presAssocID="{4773456C-58FD-4223-8578-5D496A910DA3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2CA20AE1-DEED-497B-8CF2-EE8DFE205896}" type="pres">
      <dgm:prSet presAssocID="{4773456C-58FD-4223-8578-5D496A910DA3}" presName="hierChild3" presStyleCnt="0"/>
      <dgm:spPr/>
    </dgm:pt>
    <dgm:pt modelId="{C8D0E1EF-6ED7-42FD-B1B4-9FA8FD6C52F5}" type="pres">
      <dgm:prSet presAssocID="{67230FEC-F01D-458D-A49F-061935DDDF5C}" presName="Name10" presStyleLbl="parChTrans1D2" presStyleIdx="2" presStyleCnt="3"/>
      <dgm:spPr/>
      <dgm:t>
        <a:bodyPr/>
        <a:lstStyle/>
        <a:p>
          <a:endParaRPr lang="pt-PT"/>
        </a:p>
      </dgm:t>
    </dgm:pt>
    <dgm:pt modelId="{B5C937BD-DE53-4D24-A927-DE25A8EEA65E}" type="pres">
      <dgm:prSet presAssocID="{D6E2CBAD-7A94-49D2-BAE7-77D74EAC210A}" presName="hierRoot2" presStyleCnt="0"/>
      <dgm:spPr/>
    </dgm:pt>
    <dgm:pt modelId="{D4475260-E908-4C1C-A637-1990E14A5C95}" type="pres">
      <dgm:prSet presAssocID="{D6E2CBAD-7A94-49D2-BAE7-77D74EAC210A}" presName="composite2" presStyleCnt="0"/>
      <dgm:spPr/>
    </dgm:pt>
    <dgm:pt modelId="{F363C048-9A02-4F7A-B822-D15251655BE8}" type="pres">
      <dgm:prSet presAssocID="{D6E2CBAD-7A94-49D2-BAE7-77D74EAC210A}" presName="background2" presStyleLbl="node2" presStyleIdx="2" presStyleCnt="3"/>
      <dgm:spPr/>
    </dgm:pt>
    <dgm:pt modelId="{14578677-3760-4AC2-9F30-6290A2B3A144}" type="pres">
      <dgm:prSet presAssocID="{D6E2CBAD-7A94-49D2-BAE7-77D74EAC210A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E7F8D004-A922-4F09-B247-2A77CC6EC0D5}" type="pres">
      <dgm:prSet presAssocID="{D6E2CBAD-7A94-49D2-BAE7-77D74EAC210A}" presName="hierChild3" presStyleCnt="0"/>
      <dgm:spPr/>
    </dgm:pt>
  </dgm:ptLst>
  <dgm:cxnLst>
    <dgm:cxn modelId="{379D6A20-D413-48CB-B31E-01D37E884B5E}" type="presOf" srcId="{D3CDBD8D-3199-4968-9266-7F8C053853F7}" destId="{D8930790-6A54-43DD-B8F0-1FECCCB23DD2}" srcOrd="0" destOrd="0" presId="urn:microsoft.com/office/officeart/2005/8/layout/hierarchy1"/>
    <dgm:cxn modelId="{8238922E-F316-4A7C-9E33-04C5C6E3E573}" type="presOf" srcId="{67230FEC-F01D-458D-A49F-061935DDDF5C}" destId="{C8D0E1EF-6ED7-42FD-B1B4-9FA8FD6C52F5}" srcOrd="0" destOrd="0" presId="urn:microsoft.com/office/officeart/2005/8/layout/hierarchy1"/>
    <dgm:cxn modelId="{3B4CA6D6-9091-4138-AB98-66C75DCD7E1D}" type="presOf" srcId="{B7C61C2E-7E9D-48D6-958E-9042CF7B5E6B}" destId="{1F769A88-993E-4325-97FB-F6F751D5376D}" srcOrd="0" destOrd="0" presId="urn:microsoft.com/office/officeart/2005/8/layout/hierarchy1"/>
    <dgm:cxn modelId="{26A78B55-3192-4A7E-B501-FA2241104516}" srcId="{D1199AC0-344E-443F-9878-EBFC75330042}" destId="{4BFF4232-6823-40A1-8CD0-D3417CB2DFD8}" srcOrd="0" destOrd="0" parTransId="{E3D9C7AD-25E2-45C5-A392-5C2C8B8AE708}" sibTransId="{24405185-8FC8-4DA4-8D7A-FA9D4ED3928E}"/>
    <dgm:cxn modelId="{8E13A107-92AD-4C75-B58D-88B1196AF1AC}" type="presOf" srcId="{4773456C-58FD-4223-8578-5D496A910DA3}" destId="{24C5BA29-A3FC-4BB9-9D28-E005106693B4}" srcOrd="0" destOrd="0" presId="urn:microsoft.com/office/officeart/2005/8/layout/hierarchy1"/>
    <dgm:cxn modelId="{1C4A72D2-DCE6-4AA4-8CAA-0C3A19DF3DCB}" srcId="{4BFF4232-6823-40A1-8CD0-D3417CB2DFD8}" destId="{B7C61C2E-7E9D-48D6-958E-9042CF7B5E6B}" srcOrd="0" destOrd="0" parTransId="{D3CDBD8D-3199-4968-9266-7F8C053853F7}" sibTransId="{E02DDB78-D567-496F-A238-3477B717FBEE}"/>
    <dgm:cxn modelId="{7BA334AC-6215-4E38-95A4-9994FD2328BF}" type="presOf" srcId="{4BFF4232-6823-40A1-8CD0-D3417CB2DFD8}" destId="{7528AF1E-7DC3-4F8B-B650-31392721FF3A}" srcOrd="0" destOrd="0" presId="urn:microsoft.com/office/officeart/2005/8/layout/hierarchy1"/>
    <dgm:cxn modelId="{A4E10A84-C6DC-4A8D-9A65-9221EA6F9A30}" type="presOf" srcId="{F94B81D7-BE85-4633-9CD8-948B9C7DCA4C}" destId="{F15A4779-671C-4E83-B864-30CD4E08F165}" srcOrd="0" destOrd="0" presId="urn:microsoft.com/office/officeart/2005/8/layout/hierarchy1"/>
    <dgm:cxn modelId="{FC162E5F-7552-49E5-8AE5-93E7DDEB195C}" srcId="{4BFF4232-6823-40A1-8CD0-D3417CB2DFD8}" destId="{4773456C-58FD-4223-8578-5D496A910DA3}" srcOrd="1" destOrd="0" parTransId="{F94B81D7-BE85-4633-9CD8-948B9C7DCA4C}" sibTransId="{0B98A93A-1F7D-4926-BD93-407DA6647014}"/>
    <dgm:cxn modelId="{EEB1173B-8724-470B-9CEB-6559883CE7C7}" type="presOf" srcId="{D6E2CBAD-7A94-49D2-BAE7-77D74EAC210A}" destId="{14578677-3760-4AC2-9F30-6290A2B3A144}" srcOrd="0" destOrd="0" presId="urn:microsoft.com/office/officeart/2005/8/layout/hierarchy1"/>
    <dgm:cxn modelId="{E70F4556-CD21-47DF-BCDD-A4BACAAA7CE5}" srcId="{4BFF4232-6823-40A1-8CD0-D3417CB2DFD8}" destId="{D6E2CBAD-7A94-49D2-BAE7-77D74EAC210A}" srcOrd="2" destOrd="0" parTransId="{67230FEC-F01D-458D-A49F-061935DDDF5C}" sibTransId="{5F5184C5-A50C-4A55-8DC4-F86D3EC490A3}"/>
    <dgm:cxn modelId="{1E9EA5E5-D33C-4D2B-97EE-AEF91725544B}" type="presOf" srcId="{D1199AC0-344E-443F-9878-EBFC75330042}" destId="{29C519D8-E15B-4FF9-8612-EFCF02864EC8}" srcOrd="0" destOrd="0" presId="urn:microsoft.com/office/officeart/2005/8/layout/hierarchy1"/>
    <dgm:cxn modelId="{F32280A8-9CD4-4310-B0AD-04A2F65BC182}" type="presParOf" srcId="{29C519D8-E15B-4FF9-8612-EFCF02864EC8}" destId="{CB6F3548-C12B-4990-A284-7B073E98BB4F}" srcOrd="0" destOrd="0" presId="urn:microsoft.com/office/officeart/2005/8/layout/hierarchy1"/>
    <dgm:cxn modelId="{9FF54926-6CFF-4FDB-B2C1-C7CBAC80F491}" type="presParOf" srcId="{CB6F3548-C12B-4990-A284-7B073E98BB4F}" destId="{10AF9DF4-BAD8-42A2-925C-AE2BC075E0B7}" srcOrd="0" destOrd="0" presId="urn:microsoft.com/office/officeart/2005/8/layout/hierarchy1"/>
    <dgm:cxn modelId="{10B3ADB0-D944-4836-9EFA-411A8EDFF4E4}" type="presParOf" srcId="{10AF9DF4-BAD8-42A2-925C-AE2BC075E0B7}" destId="{3682D612-F4DE-42F7-BEB3-6FB03ADAC2AB}" srcOrd="0" destOrd="0" presId="urn:microsoft.com/office/officeart/2005/8/layout/hierarchy1"/>
    <dgm:cxn modelId="{71FC80D3-372A-44FD-80AA-E54EF740EC0E}" type="presParOf" srcId="{10AF9DF4-BAD8-42A2-925C-AE2BC075E0B7}" destId="{7528AF1E-7DC3-4F8B-B650-31392721FF3A}" srcOrd="1" destOrd="0" presId="urn:microsoft.com/office/officeart/2005/8/layout/hierarchy1"/>
    <dgm:cxn modelId="{4310231E-6947-4540-904B-824364C164FE}" type="presParOf" srcId="{CB6F3548-C12B-4990-A284-7B073E98BB4F}" destId="{DF950D20-54D8-40D3-BAA7-72F2C1E698DB}" srcOrd="1" destOrd="0" presId="urn:microsoft.com/office/officeart/2005/8/layout/hierarchy1"/>
    <dgm:cxn modelId="{525F24DD-F376-455F-BBE3-3DF80EEECADF}" type="presParOf" srcId="{DF950D20-54D8-40D3-BAA7-72F2C1E698DB}" destId="{D8930790-6A54-43DD-B8F0-1FECCCB23DD2}" srcOrd="0" destOrd="0" presId="urn:microsoft.com/office/officeart/2005/8/layout/hierarchy1"/>
    <dgm:cxn modelId="{A536CB48-1BA3-442B-8078-D5939CA7943F}" type="presParOf" srcId="{DF950D20-54D8-40D3-BAA7-72F2C1E698DB}" destId="{EC78AFCB-CE4A-4121-A2D7-A8FBBA8BB1BA}" srcOrd="1" destOrd="0" presId="urn:microsoft.com/office/officeart/2005/8/layout/hierarchy1"/>
    <dgm:cxn modelId="{3E1D80C1-86B3-43BB-B4B0-A2DAF7BDF2C6}" type="presParOf" srcId="{EC78AFCB-CE4A-4121-A2D7-A8FBBA8BB1BA}" destId="{BEDCE06A-5767-42A8-BF8B-7E79237ED9F0}" srcOrd="0" destOrd="0" presId="urn:microsoft.com/office/officeart/2005/8/layout/hierarchy1"/>
    <dgm:cxn modelId="{AE9FFB6E-658D-40DB-BFCC-3E9D44020D65}" type="presParOf" srcId="{BEDCE06A-5767-42A8-BF8B-7E79237ED9F0}" destId="{29373A0D-D773-49AA-8A02-A9B52F174914}" srcOrd="0" destOrd="0" presId="urn:microsoft.com/office/officeart/2005/8/layout/hierarchy1"/>
    <dgm:cxn modelId="{B115407E-CD98-4125-9C8C-BA93B742BC53}" type="presParOf" srcId="{BEDCE06A-5767-42A8-BF8B-7E79237ED9F0}" destId="{1F769A88-993E-4325-97FB-F6F751D5376D}" srcOrd="1" destOrd="0" presId="urn:microsoft.com/office/officeart/2005/8/layout/hierarchy1"/>
    <dgm:cxn modelId="{DC94EF77-80BC-42B6-991D-17C9459833DB}" type="presParOf" srcId="{EC78AFCB-CE4A-4121-A2D7-A8FBBA8BB1BA}" destId="{9BBA3D97-E128-42F2-9586-32BC96D2E9F3}" srcOrd="1" destOrd="0" presId="urn:microsoft.com/office/officeart/2005/8/layout/hierarchy1"/>
    <dgm:cxn modelId="{0BE7902A-C465-4C6C-A72A-D6209826FE1C}" type="presParOf" srcId="{DF950D20-54D8-40D3-BAA7-72F2C1E698DB}" destId="{F15A4779-671C-4E83-B864-30CD4E08F165}" srcOrd="2" destOrd="0" presId="urn:microsoft.com/office/officeart/2005/8/layout/hierarchy1"/>
    <dgm:cxn modelId="{0C9CA319-1C66-4639-9B64-B5C5EDCDEF3B}" type="presParOf" srcId="{DF950D20-54D8-40D3-BAA7-72F2C1E698DB}" destId="{C6315749-74BE-49B1-9C77-95ACC006A88A}" srcOrd="3" destOrd="0" presId="urn:microsoft.com/office/officeart/2005/8/layout/hierarchy1"/>
    <dgm:cxn modelId="{DB67C2F1-7E6F-4E1E-9E8A-94C3F6567006}" type="presParOf" srcId="{C6315749-74BE-49B1-9C77-95ACC006A88A}" destId="{E39ACA75-D25C-4BDB-A176-0072F167B7F4}" srcOrd="0" destOrd="0" presId="urn:microsoft.com/office/officeart/2005/8/layout/hierarchy1"/>
    <dgm:cxn modelId="{8D90C53B-C45F-455A-AF9B-3322804DBF20}" type="presParOf" srcId="{E39ACA75-D25C-4BDB-A176-0072F167B7F4}" destId="{E54A1C88-315D-4085-A831-AFE0FEF6E4FE}" srcOrd="0" destOrd="0" presId="urn:microsoft.com/office/officeart/2005/8/layout/hierarchy1"/>
    <dgm:cxn modelId="{E8F6B269-6E99-4F4A-9ABB-E67CD56835D8}" type="presParOf" srcId="{E39ACA75-D25C-4BDB-A176-0072F167B7F4}" destId="{24C5BA29-A3FC-4BB9-9D28-E005106693B4}" srcOrd="1" destOrd="0" presId="urn:microsoft.com/office/officeart/2005/8/layout/hierarchy1"/>
    <dgm:cxn modelId="{9D5FE5A9-BAE2-4CE3-AE19-4CB62A1E87BC}" type="presParOf" srcId="{C6315749-74BE-49B1-9C77-95ACC006A88A}" destId="{2CA20AE1-DEED-497B-8CF2-EE8DFE205896}" srcOrd="1" destOrd="0" presId="urn:microsoft.com/office/officeart/2005/8/layout/hierarchy1"/>
    <dgm:cxn modelId="{ACFADFB7-7A92-4107-A2D8-DD4C28E4268C}" type="presParOf" srcId="{DF950D20-54D8-40D3-BAA7-72F2C1E698DB}" destId="{C8D0E1EF-6ED7-42FD-B1B4-9FA8FD6C52F5}" srcOrd="4" destOrd="0" presId="urn:microsoft.com/office/officeart/2005/8/layout/hierarchy1"/>
    <dgm:cxn modelId="{0E5FF6E0-923D-4C7F-B25D-5AA2E5F3DDD2}" type="presParOf" srcId="{DF950D20-54D8-40D3-BAA7-72F2C1E698DB}" destId="{B5C937BD-DE53-4D24-A927-DE25A8EEA65E}" srcOrd="5" destOrd="0" presId="urn:microsoft.com/office/officeart/2005/8/layout/hierarchy1"/>
    <dgm:cxn modelId="{4B0BD33F-A353-4B32-A909-B425357F5F47}" type="presParOf" srcId="{B5C937BD-DE53-4D24-A927-DE25A8EEA65E}" destId="{D4475260-E908-4C1C-A637-1990E14A5C95}" srcOrd="0" destOrd="0" presId="urn:microsoft.com/office/officeart/2005/8/layout/hierarchy1"/>
    <dgm:cxn modelId="{BB7E53D5-6D06-4371-8302-0C17645330E9}" type="presParOf" srcId="{D4475260-E908-4C1C-A637-1990E14A5C95}" destId="{F363C048-9A02-4F7A-B822-D15251655BE8}" srcOrd="0" destOrd="0" presId="urn:microsoft.com/office/officeart/2005/8/layout/hierarchy1"/>
    <dgm:cxn modelId="{11AA7BAF-39D7-486D-9CD9-76E6F50C76C5}" type="presParOf" srcId="{D4475260-E908-4C1C-A637-1990E14A5C95}" destId="{14578677-3760-4AC2-9F30-6290A2B3A144}" srcOrd="1" destOrd="0" presId="urn:microsoft.com/office/officeart/2005/8/layout/hierarchy1"/>
    <dgm:cxn modelId="{35BC28C6-59FE-468B-8AF1-3EC298DCDD95}" type="presParOf" srcId="{B5C937BD-DE53-4D24-A927-DE25A8EEA65E}" destId="{E7F8D004-A922-4F09-B247-2A77CC6EC0D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8D0E1EF-6ED7-42FD-B1B4-9FA8FD6C52F5}">
      <dsp:nvSpPr>
        <dsp:cNvPr id="0" name=""/>
        <dsp:cNvSpPr/>
      </dsp:nvSpPr>
      <dsp:spPr>
        <a:xfrm>
          <a:off x="3912393" y="1581759"/>
          <a:ext cx="2776537" cy="6606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0240"/>
              </a:lnTo>
              <a:lnTo>
                <a:pt x="2776537" y="450240"/>
              </a:lnTo>
              <a:lnTo>
                <a:pt x="2776537" y="66068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5A4779-671C-4E83-B864-30CD4E08F165}">
      <dsp:nvSpPr>
        <dsp:cNvPr id="0" name=""/>
        <dsp:cNvSpPr/>
      </dsp:nvSpPr>
      <dsp:spPr>
        <a:xfrm>
          <a:off x="3866673" y="1581759"/>
          <a:ext cx="91440" cy="66068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6068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930790-6A54-43DD-B8F0-1FECCCB23DD2}">
      <dsp:nvSpPr>
        <dsp:cNvPr id="0" name=""/>
        <dsp:cNvSpPr/>
      </dsp:nvSpPr>
      <dsp:spPr>
        <a:xfrm>
          <a:off x="1135856" y="1581759"/>
          <a:ext cx="2776537" cy="660689"/>
        </a:xfrm>
        <a:custGeom>
          <a:avLst/>
          <a:gdLst/>
          <a:ahLst/>
          <a:cxnLst/>
          <a:rect l="0" t="0" r="0" b="0"/>
          <a:pathLst>
            <a:path>
              <a:moveTo>
                <a:pt x="2776537" y="0"/>
              </a:moveTo>
              <a:lnTo>
                <a:pt x="2776537" y="450240"/>
              </a:lnTo>
              <a:lnTo>
                <a:pt x="0" y="450240"/>
              </a:lnTo>
              <a:lnTo>
                <a:pt x="0" y="66068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82D612-F4DE-42F7-BEB3-6FB03ADAC2AB}">
      <dsp:nvSpPr>
        <dsp:cNvPr id="0" name=""/>
        <dsp:cNvSpPr/>
      </dsp:nvSpPr>
      <dsp:spPr>
        <a:xfrm>
          <a:off x="1918329" y="139221"/>
          <a:ext cx="3988127" cy="14425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28AF1E-7DC3-4F8B-B650-31392721FF3A}">
      <dsp:nvSpPr>
        <dsp:cNvPr id="0" name=""/>
        <dsp:cNvSpPr/>
      </dsp:nvSpPr>
      <dsp:spPr>
        <a:xfrm>
          <a:off x="2170742" y="379013"/>
          <a:ext cx="3988127" cy="14425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3200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Plano de </a:t>
          </a:r>
          <a:r>
            <a:rPr lang="pt-PT" sz="3200" kern="1200" dirty="0" err="1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Atividades</a:t>
          </a:r>
          <a:endParaRPr lang="pt-PT" sz="3200" kern="1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70742" y="379013"/>
        <a:ext cx="3988127" cy="1442537"/>
      </dsp:txXfrm>
    </dsp:sp>
    <dsp:sp modelId="{29373A0D-D773-49AA-8A02-A9B52F174914}">
      <dsp:nvSpPr>
        <dsp:cNvPr id="0" name=""/>
        <dsp:cNvSpPr/>
      </dsp:nvSpPr>
      <dsp:spPr>
        <a:xfrm>
          <a:off x="0" y="2242448"/>
          <a:ext cx="2271712" cy="14425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769A88-993E-4325-97FB-F6F751D5376D}">
      <dsp:nvSpPr>
        <dsp:cNvPr id="0" name=""/>
        <dsp:cNvSpPr/>
      </dsp:nvSpPr>
      <dsp:spPr>
        <a:xfrm>
          <a:off x="252412" y="2482240"/>
          <a:ext cx="2271712" cy="14425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COMPETIÇÃO</a:t>
          </a:r>
          <a:endParaRPr lang="pt-PT" sz="2000" kern="1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2412" y="2482240"/>
        <a:ext cx="2271712" cy="1442537"/>
      </dsp:txXfrm>
    </dsp:sp>
    <dsp:sp modelId="{E54A1C88-315D-4085-A831-AFE0FEF6E4FE}">
      <dsp:nvSpPr>
        <dsp:cNvPr id="0" name=""/>
        <dsp:cNvSpPr/>
      </dsp:nvSpPr>
      <dsp:spPr>
        <a:xfrm>
          <a:off x="2776537" y="2242448"/>
          <a:ext cx="2271712" cy="14425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C5BA29-A3FC-4BB9-9D28-E005106693B4}">
      <dsp:nvSpPr>
        <dsp:cNvPr id="0" name=""/>
        <dsp:cNvSpPr/>
      </dsp:nvSpPr>
      <dsp:spPr>
        <a:xfrm>
          <a:off x="3028950" y="2482240"/>
          <a:ext cx="2271712" cy="14425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600" kern="1200" dirty="0" smtClean="0">
              <a:solidFill>
                <a:srgbClr val="0070C0"/>
              </a:solidFill>
            </a:rPr>
            <a:t>PROMOÇÃO</a:t>
          </a:r>
          <a:endParaRPr lang="pt-PT" sz="2600" kern="1200" dirty="0">
            <a:solidFill>
              <a:srgbClr val="0070C0"/>
            </a:solidFill>
          </a:endParaRPr>
        </a:p>
      </dsp:txBody>
      <dsp:txXfrm>
        <a:off x="3028950" y="2482240"/>
        <a:ext cx="2271712" cy="1442537"/>
      </dsp:txXfrm>
    </dsp:sp>
    <dsp:sp modelId="{F363C048-9A02-4F7A-B822-D15251655BE8}">
      <dsp:nvSpPr>
        <dsp:cNvPr id="0" name=""/>
        <dsp:cNvSpPr/>
      </dsp:nvSpPr>
      <dsp:spPr>
        <a:xfrm>
          <a:off x="5553075" y="2242448"/>
          <a:ext cx="2271712" cy="14425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578677-3760-4AC2-9F30-6290A2B3A144}">
      <dsp:nvSpPr>
        <dsp:cNvPr id="0" name=""/>
        <dsp:cNvSpPr/>
      </dsp:nvSpPr>
      <dsp:spPr>
        <a:xfrm>
          <a:off x="5805487" y="2482240"/>
          <a:ext cx="2271712" cy="14425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600" kern="1200" dirty="0" smtClean="0">
              <a:solidFill>
                <a:srgbClr val="0070C0"/>
              </a:solidFill>
            </a:rPr>
            <a:t>FORMAÇÃO</a:t>
          </a:r>
          <a:endParaRPr lang="pt-PT" sz="2600" kern="1200" dirty="0">
            <a:solidFill>
              <a:srgbClr val="0070C0"/>
            </a:solidFill>
          </a:endParaRPr>
        </a:p>
      </dsp:txBody>
      <dsp:txXfrm>
        <a:off x="5805487" y="2482240"/>
        <a:ext cx="2271712" cy="14425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B67F8-D507-48B6-AEA8-E1E4AC056AF3}" type="datetimeFigureOut">
              <a:rPr lang="pt-PT" smtClean="0"/>
              <a:pPr/>
              <a:t>14-05-2017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1ABF9B-05A4-49F7-8FF0-7BE6E7E6AD1D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620861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PT" smtClean="0"/>
              <a:t>Faça clique para editar o estilo</a:t>
            </a:r>
            <a:endParaRPr kumimoji="0" lang="en-US"/>
          </a:p>
        </p:txBody>
      </p:sp>
      <p:sp>
        <p:nvSpPr>
          <p:cNvPr id="30" name="Marcador de Posição d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5/14/2017</a:t>
            </a:fld>
            <a:endParaRPr lang="en-US"/>
          </a:p>
        </p:txBody>
      </p:sp>
      <p:sp>
        <p:nvSpPr>
          <p:cNvPr id="19" name="Marcador de Posição do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Marcador de Posição do Número do Diapositivo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5/14/2017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5/14/2017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ítulo e texto sobr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ABFF1-EAA5-4693-BFDF-84962357FA60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1 objecto e 2 objec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e Conteúd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a Data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8" name="Marcador de Posição do Número do Diapositivo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9C34D0C-FDE4-498F-B7E3-0141B54E6030}" type="slidenum">
              <a:rPr lang="pt-PT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5/14/2017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orma livre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5/14/2017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5/14/2017</a:t>
            </a:fld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PT" smtClean="0"/>
              <a:t>Clique para editar os estilos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PT" smtClean="0"/>
              <a:t>Clique para editar os estilos</a:t>
            </a:r>
          </a:p>
        </p:txBody>
      </p:sp>
      <p:sp>
        <p:nvSpPr>
          <p:cNvPr id="5" name="Marcador de Posição de Conteúdo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5/14/2017</a:t>
            </a:fld>
            <a:endParaRPr lang="en-US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5/14/2017</a:t>
            </a:fld>
            <a:endParaRPr lang="en-US"/>
          </a:p>
        </p:txBody>
      </p:sp>
      <p:sp>
        <p:nvSpPr>
          <p:cNvPr id="8" name="Marcador de Posição do Número do Diapositivo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Marcador de Posição do Rodapé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5/14/2017</a:t>
            </a:fld>
            <a:endParaRPr lang="en-US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5/14/2017</a:t>
            </a:fld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PT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A4A3E61B-3AB3-490F-90D4-269C8A444AE7}" type="datetimeFigureOut">
              <a:rPr lang="en-US" smtClean="0"/>
              <a:pPr/>
              <a:t>5/14/2017</a:t>
            </a:fld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a livre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orma livre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Marcador de Posição do Títu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0" name="Marcador de Posição do Texto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PT" smtClean="0"/>
              <a:t>Clique para editar os estilos</a:t>
            </a:r>
          </a:p>
          <a:p>
            <a:pPr lvl="1" eaLnBrk="1" latinLnBrk="0" hangingPunct="1"/>
            <a:r>
              <a:rPr kumimoji="0" lang="pt-PT" smtClean="0"/>
              <a:t>Segundo nível</a:t>
            </a:r>
          </a:p>
          <a:p>
            <a:pPr lvl="2" eaLnBrk="1" latinLnBrk="0" hangingPunct="1"/>
            <a:r>
              <a:rPr kumimoji="0" lang="pt-PT" smtClean="0"/>
              <a:t>Terceiro nível</a:t>
            </a:r>
          </a:p>
          <a:p>
            <a:pPr lvl="3" eaLnBrk="1" latinLnBrk="0" hangingPunct="1"/>
            <a:r>
              <a:rPr kumimoji="0" lang="pt-PT" smtClean="0"/>
              <a:t>Quarto nível</a:t>
            </a:r>
          </a:p>
          <a:p>
            <a:pPr lvl="4" eaLnBrk="1" latinLnBrk="0" hangingPunct="1"/>
            <a:r>
              <a:rPr kumimoji="0" lang="pt-PT" smtClean="0"/>
              <a:t>Quinto nível</a:t>
            </a:r>
            <a:endParaRPr kumimoji="0" lang="en-US"/>
          </a:p>
        </p:txBody>
      </p:sp>
      <p:sp>
        <p:nvSpPr>
          <p:cNvPr id="10" name="Marcador de Posição da Data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A4A3E61B-3AB3-490F-90D4-269C8A444AE7}" type="datetimeFigureOut">
              <a:rPr lang="en-US" smtClean="0"/>
              <a:pPr/>
              <a:t>5/14/2017</a:t>
            </a:fld>
            <a:endParaRPr lang="en-US"/>
          </a:p>
        </p:txBody>
      </p:sp>
      <p:sp>
        <p:nvSpPr>
          <p:cNvPr id="22" name="Marcador de Posição do Rodapé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Marcador de Posição do Número do Diapositivo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reg_provas_fpv.pdf" TargetMode="External"/><Relationship Id="rId2" Type="http://schemas.openxmlformats.org/officeDocument/2006/relationships/hyperlink" Target="reg_interno_fpv.pdf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gif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http://academicobraganca.pt/wp-content/uploads/2017/05/volei.jpg"/>
          <p:cNvPicPr>
            <a:picLocks noChangeAspect="1" noChangeArrowheads="1"/>
          </p:cNvPicPr>
          <p:nvPr/>
        </p:nvPicPr>
        <p:blipFill>
          <a:blip r:embed="rId2" cstate="print"/>
          <a:srcRect l="197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9600" y="4343400"/>
            <a:ext cx="8153400" cy="1828800"/>
          </a:xfrm>
        </p:spPr>
        <p:txBody>
          <a:bodyPr>
            <a:noAutofit/>
          </a:bodyPr>
          <a:lstStyle/>
          <a:p>
            <a:pPr algn="ctr"/>
            <a:r>
              <a:rPr lang="pt-PT" sz="6000" dirty="0" smtClean="0">
                <a:ln w="5000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O ENSINO DO </a:t>
            </a:r>
            <a:br>
              <a:rPr lang="pt-PT" sz="6000" dirty="0" smtClean="0">
                <a:ln w="5000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</a:br>
            <a:r>
              <a:rPr lang="pt-PT" sz="6000" dirty="0" smtClean="0">
                <a:ln w="5000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VOLEIBOL NA ESCOLA</a:t>
            </a:r>
            <a:endParaRPr lang="pt-PT" sz="6000" dirty="0">
              <a:ln w="5000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04800" y="496669"/>
            <a:ext cx="838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20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OS INTERVENIENTES NO JOGO DE VOLEIBOL</a:t>
            </a:r>
            <a:endParaRPr kumimoji="0" lang="pt-PT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1143000"/>
            <a:ext cx="8534400" cy="5105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20624" marR="0" lvl="0" indent="-384048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lang="en-GB" sz="2800" dirty="0" smtClean="0"/>
          </a:p>
        </p:txBody>
      </p:sp>
      <p:sp>
        <p:nvSpPr>
          <p:cNvPr id="8" name="Marcador de Posição de Conteúdo 2"/>
          <p:cNvSpPr txBox="1">
            <a:spLocks/>
          </p:cNvSpPr>
          <p:nvPr/>
        </p:nvSpPr>
        <p:spPr>
          <a:xfrm>
            <a:off x="152400" y="76200"/>
            <a:ext cx="8763000" cy="563563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r>
              <a:rPr lang="pt-PT" b="1" dirty="0"/>
              <a:t>2. Prática da </a:t>
            </a:r>
            <a:r>
              <a:rPr lang="pt-PT" b="1" dirty="0" smtClean="0"/>
              <a:t>modalidade</a:t>
            </a:r>
            <a:endParaRPr lang="pt-PT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3657600" y="11430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/>
              <a:t>ATLETAS</a:t>
            </a:r>
            <a:endParaRPr lang="pt-PT" b="1" dirty="0"/>
          </a:p>
        </p:txBody>
      </p:sp>
      <p:pic>
        <p:nvPicPr>
          <p:cNvPr id="1030" name="Picture 6" descr="http://html.rincondelvago.com/0007941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81912"/>
            <a:ext cx="2133600" cy="230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mbcvolleyballcoach.files.wordpress.com/2011/08/volleyba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3060" y="1607447"/>
            <a:ext cx="2133600" cy="235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.telegraph.co.uk/multimedia/archive/02178/beach_2178669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9109" y="1600200"/>
            <a:ext cx="3216891" cy="201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15" r="5838" b="14076"/>
          <a:stretch/>
        </p:blipFill>
        <p:spPr bwMode="auto">
          <a:xfrm>
            <a:off x="762000" y="3613351"/>
            <a:ext cx="7484660" cy="263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363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smtClean="0"/>
              <a:t>Distribuidor em P6</a:t>
            </a: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1116013" y="1773238"/>
            <a:ext cx="6985000" cy="46085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/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>
            <a:off x="1116013" y="3284538"/>
            <a:ext cx="698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8197" name="Oval 5"/>
          <p:cNvSpPr>
            <a:spLocks noChangeArrowheads="1"/>
          </p:cNvSpPr>
          <p:nvPr/>
        </p:nvSpPr>
        <p:spPr bwMode="auto">
          <a:xfrm>
            <a:off x="4140200" y="4795838"/>
            <a:ext cx="935038" cy="8651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600">
                <a:solidFill>
                  <a:schemeClr val="bg1"/>
                </a:solidFill>
              </a:rPr>
              <a:t>D6</a:t>
            </a:r>
          </a:p>
        </p:txBody>
      </p:sp>
      <p:sp>
        <p:nvSpPr>
          <p:cNvPr id="8198" name="Oval 6"/>
          <p:cNvSpPr>
            <a:spLocks noChangeArrowheads="1"/>
          </p:cNvSpPr>
          <p:nvPr/>
        </p:nvSpPr>
        <p:spPr bwMode="auto">
          <a:xfrm>
            <a:off x="4140200" y="2133600"/>
            <a:ext cx="935038" cy="8651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OP3</a:t>
            </a:r>
          </a:p>
        </p:txBody>
      </p:sp>
      <p:sp>
        <p:nvSpPr>
          <p:cNvPr id="8199" name="Oval 7"/>
          <p:cNvSpPr>
            <a:spLocks noChangeArrowheads="1"/>
          </p:cNvSpPr>
          <p:nvPr/>
        </p:nvSpPr>
        <p:spPr bwMode="auto">
          <a:xfrm>
            <a:off x="6659563" y="2276475"/>
            <a:ext cx="935037" cy="865188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C2</a:t>
            </a:r>
          </a:p>
        </p:txBody>
      </p:sp>
      <p:sp>
        <p:nvSpPr>
          <p:cNvPr id="8200" name="Oval 8"/>
          <p:cNvSpPr>
            <a:spLocks noChangeArrowheads="1"/>
          </p:cNvSpPr>
          <p:nvPr/>
        </p:nvSpPr>
        <p:spPr bwMode="auto">
          <a:xfrm>
            <a:off x="1765300" y="4797425"/>
            <a:ext cx="935038" cy="865188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2800">
                <a:solidFill>
                  <a:schemeClr val="bg1"/>
                </a:solidFill>
              </a:rPr>
              <a:t>C/L5</a:t>
            </a:r>
          </a:p>
        </p:txBody>
      </p:sp>
      <p:sp>
        <p:nvSpPr>
          <p:cNvPr id="8201" name="Oval 9"/>
          <p:cNvSpPr>
            <a:spLocks noChangeArrowheads="1"/>
          </p:cNvSpPr>
          <p:nvPr/>
        </p:nvSpPr>
        <p:spPr bwMode="auto">
          <a:xfrm>
            <a:off x="6588125" y="4795838"/>
            <a:ext cx="935038" cy="86518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P1</a:t>
            </a:r>
          </a:p>
        </p:txBody>
      </p:sp>
      <p:sp>
        <p:nvSpPr>
          <p:cNvPr id="8202" name="Oval 10"/>
          <p:cNvSpPr>
            <a:spLocks noChangeArrowheads="1"/>
          </p:cNvSpPr>
          <p:nvPr/>
        </p:nvSpPr>
        <p:spPr bwMode="auto">
          <a:xfrm>
            <a:off x="1763713" y="2133600"/>
            <a:ext cx="935037" cy="865188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P4</a:t>
            </a:r>
          </a:p>
        </p:txBody>
      </p:sp>
      <p:sp>
        <p:nvSpPr>
          <p:cNvPr id="8203" name="Line 11"/>
          <p:cNvSpPr>
            <a:spLocks noChangeShapeType="1"/>
          </p:cNvSpPr>
          <p:nvPr/>
        </p:nvSpPr>
        <p:spPr bwMode="auto">
          <a:xfrm>
            <a:off x="3419475" y="1773238"/>
            <a:ext cx="0" cy="46085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>
            <a:off x="5867400" y="1773238"/>
            <a:ext cx="0" cy="46085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13" name="CaixaDeTexto 12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pt-PT" sz="4000" smtClean="0"/>
              <a:t>Distribuidor em P6</a:t>
            </a:r>
            <a:br>
              <a:rPr lang="pt-PT" sz="4000" smtClean="0"/>
            </a:br>
            <a:r>
              <a:rPr lang="pt-PT" sz="4000" smtClean="0"/>
              <a:t> </a:t>
            </a:r>
            <a:r>
              <a:rPr lang="pt-PT" sz="3200" smtClean="0"/>
              <a:t>SIDE OUT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1116013" y="1773238"/>
            <a:ext cx="6985000" cy="46085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/>
          </a:p>
        </p:txBody>
      </p:sp>
      <p:sp>
        <p:nvSpPr>
          <p:cNvPr id="9220" name="Line 4"/>
          <p:cNvSpPr>
            <a:spLocks noChangeShapeType="1"/>
          </p:cNvSpPr>
          <p:nvPr/>
        </p:nvSpPr>
        <p:spPr bwMode="auto">
          <a:xfrm>
            <a:off x="1116013" y="3284538"/>
            <a:ext cx="698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14341" name="Oval 5"/>
          <p:cNvSpPr>
            <a:spLocks noChangeArrowheads="1"/>
          </p:cNvSpPr>
          <p:nvPr/>
        </p:nvSpPr>
        <p:spPr bwMode="auto">
          <a:xfrm>
            <a:off x="5580063" y="2492375"/>
            <a:ext cx="935037" cy="8651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600">
                <a:solidFill>
                  <a:schemeClr val="bg1"/>
                </a:solidFill>
              </a:rPr>
              <a:t>D6</a:t>
            </a:r>
          </a:p>
        </p:txBody>
      </p:sp>
      <p:sp>
        <p:nvSpPr>
          <p:cNvPr id="14342" name="Oval 6"/>
          <p:cNvSpPr>
            <a:spLocks noChangeArrowheads="1"/>
          </p:cNvSpPr>
          <p:nvPr/>
        </p:nvSpPr>
        <p:spPr bwMode="auto">
          <a:xfrm>
            <a:off x="5076825" y="1700213"/>
            <a:ext cx="935038" cy="8651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OP3</a:t>
            </a:r>
          </a:p>
        </p:txBody>
      </p:sp>
      <p:sp>
        <p:nvSpPr>
          <p:cNvPr id="14343" name="Oval 7"/>
          <p:cNvSpPr>
            <a:spLocks noChangeArrowheads="1"/>
          </p:cNvSpPr>
          <p:nvPr/>
        </p:nvSpPr>
        <p:spPr bwMode="auto">
          <a:xfrm>
            <a:off x="6516688" y="2133600"/>
            <a:ext cx="935037" cy="865188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C2</a:t>
            </a:r>
          </a:p>
        </p:txBody>
      </p:sp>
      <p:sp>
        <p:nvSpPr>
          <p:cNvPr id="9224" name="Oval 8"/>
          <p:cNvSpPr>
            <a:spLocks noChangeArrowheads="1"/>
          </p:cNvSpPr>
          <p:nvPr/>
        </p:nvSpPr>
        <p:spPr bwMode="auto">
          <a:xfrm>
            <a:off x="4140200" y="4724400"/>
            <a:ext cx="935038" cy="865188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2800">
                <a:solidFill>
                  <a:schemeClr val="bg1"/>
                </a:solidFill>
              </a:rPr>
              <a:t>C/L5</a:t>
            </a:r>
          </a:p>
        </p:txBody>
      </p:sp>
      <p:sp>
        <p:nvSpPr>
          <p:cNvPr id="9225" name="Oval 9"/>
          <p:cNvSpPr>
            <a:spLocks noChangeArrowheads="1"/>
          </p:cNvSpPr>
          <p:nvPr/>
        </p:nvSpPr>
        <p:spPr bwMode="auto">
          <a:xfrm>
            <a:off x="6516688" y="4076700"/>
            <a:ext cx="935037" cy="865188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P1</a:t>
            </a:r>
          </a:p>
        </p:txBody>
      </p:sp>
      <p:sp>
        <p:nvSpPr>
          <p:cNvPr id="14346" name="Oval 10"/>
          <p:cNvSpPr>
            <a:spLocks noChangeArrowheads="1"/>
          </p:cNvSpPr>
          <p:nvPr/>
        </p:nvSpPr>
        <p:spPr bwMode="auto">
          <a:xfrm>
            <a:off x="1765300" y="4076700"/>
            <a:ext cx="935038" cy="865188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P4</a:t>
            </a:r>
          </a:p>
        </p:txBody>
      </p:sp>
      <p:sp>
        <p:nvSpPr>
          <p:cNvPr id="9227" name="Line 11"/>
          <p:cNvSpPr>
            <a:spLocks noChangeShapeType="1"/>
          </p:cNvSpPr>
          <p:nvPr/>
        </p:nvSpPr>
        <p:spPr bwMode="auto">
          <a:xfrm>
            <a:off x="3419475" y="1773238"/>
            <a:ext cx="0" cy="46085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>
            <a:off x="5867400" y="1773238"/>
            <a:ext cx="0" cy="46085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14349" name="Oval 13"/>
          <p:cNvSpPr>
            <a:spLocks noChangeArrowheads="1"/>
          </p:cNvSpPr>
          <p:nvPr/>
        </p:nvSpPr>
        <p:spPr bwMode="auto">
          <a:xfrm>
            <a:off x="4284663" y="1412875"/>
            <a:ext cx="358775" cy="3603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PT"/>
          </a:p>
        </p:txBody>
      </p:sp>
      <p:sp>
        <p:nvSpPr>
          <p:cNvPr id="14" name="CaixaDeTexto 13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8.29979E-6 L -0.23003 0.35647 L 0.05782 0.08675 " pathEditMode="relative" ptsTypes="AAA">
                                      <p:cBhvr>
                                        <p:cTn id="6" dur="20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2 -0.02151 L -0.06684 -0.08374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" y="-31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15591E-6 L 0.2184 0.20425 L 0.24879 0.0606 " pathEditMode="relative" rAng="1036890" ptsTypes="AAA">
                                      <p:cBhvr>
                                        <p:cTn id="10" dur="3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0" y="83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7 0.07241 L -0.29271 0.18807 L -0.26007 -0.00462 " pathEditMode="relative" ptsTypes="AAA">
                                      <p:cBhvr>
                                        <p:cTn id="12" dur="3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19 -0.07263 L -0.15105 -0.16007 L -0.08837 -0.29378 " pathEditMode="relative" rAng="0" ptsTypes="AAA">
                                      <p:cBhvr>
                                        <p:cTn id="14" dur="5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0" y="-1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  <p:bldP spid="14342" grpId="0" animBg="1"/>
      <p:bldP spid="14343" grpId="0" animBg="1"/>
      <p:bldP spid="14346" grpId="0" animBg="1"/>
      <p:bldP spid="14349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pt-PT" sz="4000" smtClean="0"/>
              <a:t>Distribuidor em P6</a:t>
            </a:r>
            <a:br>
              <a:rPr lang="pt-PT" sz="4000" smtClean="0"/>
            </a:br>
            <a:r>
              <a:rPr lang="pt-PT" sz="4000" smtClean="0"/>
              <a:t> </a:t>
            </a:r>
            <a:r>
              <a:rPr lang="pt-PT" sz="3200" smtClean="0"/>
              <a:t>SIDE OUT(P4)</a:t>
            </a: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1116013" y="1773238"/>
            <a:ext cx="6985000" cy="46085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/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>
            <a:off x="1116013" y="3284538"/>
            <a:ext cx="698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15365" name="Oval 5"/>
          <p:cNvSpPr>
            <a:spLocks noChangeArrowheads="1"/>
          </p:cNvSpPr>
          <p:nvPr/>
        </p:nvSpPr>
        <p:spPr bwMode="auto">
          <a:xfrm>
            <a:off x="5076825" y="1773238"/>
            <a:ext cx="935038" cy="8651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600">
                <a:solidFill>
                  <a:schemeClr val="bg1"/>
                </a:solidFill>
              </a:rPr>
              <a:t>D6</a:t>
            </a:r>
          </a:p>
        </p:txBody>
      </p:sp>
      <p:sp>
        <p:nvSpPr>
          <p:cNvPr id="15366" name="Oval 6"/>
          <p:cNvSpPr>
            <a:spLocks noChangeArrowheads="1"/>
          </p:cNvSpPr>
          <p:nvPr/>
        </p:nvSpPr>
        <p:spPr bwMode="auto">
          <a:xfrm>
            <a:off x="7235825" y="3068638"/>
            <a:ext cx="935038" cy="8651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OP3</a:t>
            </a:r>
          </a:p>
        </p:txBody>
      </p:sp>
      <p:sp>
        <p:nvSpPr>
          <p:cNvPr id="15367" name="Oval 7"/>
          <p:cNvSpPr>
            <a:spLocks noChangeArrowheads="1"/>
          </p:cNvSpPr>
          <p:nvPr/>
        </p:nvSpPr>
        <p:spPr bwMode="auto">
          <a:xfrm>
            <a:off x="3708400" y="2781300"/>
            <a:ext cx="935038" cy="865188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C2</a:t>
            </a:r>
          </a:p>
        </p:txBody>
      </p:sp>
      <p:sp>
        <p:nvSpPr>
          <p:cNvPr id="15368" name="Oval 8"/>
          <p:cNvSpPr>
            <a:spLocks noChangeArrowheads="1"/>
          </p:cNvSpPr>
          <p:nvPr/>
        </p:nvSpPr>
        <p:spPr bwMode="auto">
          <a:xfrm>
            <a:off x="4140200" y="4724400"/>
            <a:ext cx="935038" cy="865188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2800">
                <a:solidFill>
                  <a:schemeClr val="bg1"/>
                </a:solidFill>
              </a:rPr>
              <a:t>C/L5</a:t>
            </a:r>
          </a:p>
        </p:txBody>
      </p:sp>
      <p:sp>
        <p:nvSpPr>
          <p:cNvPr id="15369" name="Oval 9"/>
          <p:cNvSpPr>
            <a:spLocks noChangeArrowheads="1"/>
          </p:cNvSpPr>
          <p:nvPr/>
        </p:nvSpPr>
        <p:spPr bwMode="auto">
          <a:xfrm>
            <a:off x="6516688" y="4076700"/>
            <a:ext cx="935037" cy="865188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P1</a:t>
            </a:r>
          </a:p>
        </p:txBody>
      </p:sp>
      <p:sp>
        <p:nvSpPr>
          <p:cNvPr id="15370" name="Oval 10"/>
          <p:cNvSpPr>
            <a:spLocks noChangeArrowheads="1"/>
          </p:cNvSpPr>
          <p:nvPr/>
        </p:nvSpPr>
        <p:spPr bwMode="auto">
          <a:xfrm>
            <a:off x="900113" y="3284538"/>
            <a:ext cx="935037" cy="86518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P4</a:t>
            </a:r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>
            <a:off x="3419475" y="1773238"/>
            <a:ext cx="0" cy="46085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>
            <a:off x="5867400" y="1773238"/>
            <a:ext cx="0" cy="46085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15373" name="Oval 13"/>
          <p:cNvSpPr>
            <a:spLocks noChangeArrowheads="1"/>
          </p:cNvSpPr>
          <p:nvPr/>
        </p:nvSpPr>
        <p:spPr bwMode="auto">
          <a:xfrm>
            <a:off x="4643438" y="1844675"/>
            <a:ext cx="358775" cy="3603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PT"/>
          </a:p>
        </p:txBody>
      </p:sp>
      <p:sp>
        <p:nvSpPr>
          <p:cNvPr id="14" name="CaixaDeTexto 13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6.60421E-6 L -0.35052 -0.00971 " pathEditMode="relative" ptsTypes="AA">
                                      <p:cBhvr>
                                        <p:cTn id="6" dur="2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38 -0.05066 L -0.08264 -0.08929 L -0.0007 -0.23062 " pathEditMode="relative" rAng="0" ptsTypes="AAA">
                                      <p:cBhvr>
                                        <p:cTn id="8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" y="-9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42 0.01411 L -0.28733 -3.42276E-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00" y="-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43 -0.01365 L -0.16927 -0.0210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0" y="-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74 -0.02498 L -0.28733 -0.1991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00" y="-8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1111E-6 -5.92044E-7 L -0.35608 0.03284 " pathEditMode="relative" ptsTypes="AA">
                                      <p:cBhvr>
                                        <p:cTn id="20" dur="2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4.89362E-6 L -0.24114 0.0037 " pathEditMode="relative" ptsTypes="AA">
                                      <p:cBhvr>
                                        <p:cTn id="23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  <p:bldP spid="15366" grpId="0" animBg="1"/>
      <p:bldP spid="15367" grpId="0" animBg="1"/>
      <p:bldP spid="15368" grpId="0" animBg="1"/>
      <p:bldP spid="15369" grpId="0" animBg="1"/>
      <p:bldP spid="15370" grpId="0" animBg="1"/>
      <p:bldP spid="15373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pt-PT" sz="4000" smtClean="0"/>
              <a:t>Distribuidor em P6</a:t>
            </a:r>
            <a:br>
              <a:rPr lang="pt-PT" sz="4000" smtClean="0"/>
            </a:br>
            <a:r>
              <a:rPr lang="pt-PT" sz="4000" smtClean="0"/>
              <a:t> </a:t>
            </a:r>
            <a:r>
              <a:rPr lang="pt-PT" sz="3200" smtClean="0"/>
              <a:t>SIDE OUT(C2)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116013" y="1773238"/>
            <a:ext cx="6985000" cy="46085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/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>
            <a:off x="1116013" y="3284538"/>
            <a:ext cx="698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11269" name="Oval 5"/>
          <p:cNvSpPr>
            <a:spLocks noChangeArrowheads="1"/>
          </p:cNvSpPr>
          <p:nvPr/>
        </p:nvSpPr>
        <p:spPr bwMode="auto">
          <a:xfrm>
            <a:off x="5076825" y="1773238"/>
            <a:ext cx="935038" cy="8651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600">
                <a:solidFill>
                  <a:schemeClr val="bg1"/>
                </a:solidFill>
              </a:rPr>
              <a:t>D6</a:t>
            </a:r>
          </a:p>
        </p:txBody>
      </p:sp>
      <p:sp>
        <p:nvSpPr>
          <p:cNvPr id="16390" name="Oval 6"/>
          <p:cNvSpPr>
            <a:spLocks noChangeArrowheads="1"/>
          </p:cNvSpPr>
          <p:nvPr/>
        </p:nvSpPr>
        <p:spPr bwMode="auto">
          <a:xfrm>
            <a:off x="7235825" y="3068638"/>
            <a:ext cx="935038" cy="8651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OP3</a:t>
            </a:r>
          </a:p>
        </p:txBody>
      </p:sp>
      <p:sp>
        <p:nvSpPr>
          <p:cNvPr id="16391" name="Oval 7"/>
          <p:cNvSpPr>
            <a:spLocks noChangeArrowheads="1"/>
          </p:cNvSpPr>
          <p:nvPr/>
        </p:nvSpPr>
        <p:spPr bwMode="auto">
          <a:xfrm>
            <a:off x="3708400" y="2781300"/>
            <a:ext cx="935038" cy="865188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C2</a:t>
            </a:r>
          </a:p>
        </p:txBody>
      </p:sp>
      <p:sp>
        <p:nvSpPr>
          <p:cNvPr id="16392" name="Oval 8"/>
          <p:cNvSpPr>
            <a:spLocks noChangeArrowheads="1"/>
          </p:cNvSpPr>
          <p:nvPr/>
        </p:nvSpPr>
        <p:spPr bwMode="auto">
          <a:xfrm>
            <a:off x="4140200" y="4724400"/>
            <a:ext cx="935038" cy="865188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2800">
                <a:solidFill>
                  <a:schemeClr val="bg1"/>
                </a:solidFill>
              </a:rPr>
              <a:t>C/L5</a:t>
            </a:r>
          </a:p>
        </p:txBody>
      </p:sp>
      <p:sp>
        <p:nvSpPr>
          <p:cNvPr id="16393" name="Oval 9"/>
          <p:cNvSpPr>
            <a:spLocks noChangeArrowheads="1"/>
          </p:cNvSpPr>
          <p:nvPr/>
        </p:nvSpPr>
        <p:spPr bwMode="auto">
          <a:xfrm>
            <a:off x="6516688" y="4076700"/>
            <a:ext cx="935037" cy="865188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P1</a:t>
            </a:r>
          </a:p>
        </p:txBody>
      </p:sp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900113" y="3284538"/>
            <a:ext cx="935037" cy="86518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P4</a:t>
            </a:r>
          </a:p>
        </p:txBody>
      </p:sp>
      <p:sp>
        <p:nvSpPr>
          <p:cNvPr id="11275" name="Line 11"/>
          <p:cNvSpPr>
            <a:spLocks noChangeShapeType="1"/>
          </p:cNvSpPr>
          <p:nvPr/>
        </p:nvSpPr>
        <p:spPr bwMode="auto">
          <a:xfrm>
            <a:off x="3419475" y="1773238"/>
            <a:ext cx="0" cy="46085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11276" name="Line 12"/>
          <p:cNvSpPr>
            <a:spLocks noChangeShapeType="1"/>
          </p:cNvSpPr>
          <p:nvPr/>
        </p:nvSpPr>
        <p:spPr bwMode="auto">
          <a:xfrm>
            <a:off x="5867400" y="1773238"/>
            <a:ext cx="0" cy="46085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16397" name="Oval 13"/>
          <p:cNvSpPr>
            <a:spLocks noChangeArrowheads="1"/>
          </p:cNvSpPr>
          <p:nvPr/>
        </p:nvSpPr>
        <p:spPr bwMode="auto">
          <a:xfrm>
            <a:off x="4643438" y="1844675"/>
            <a:ext cx="358775" cy="3603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PT"/>
          </a:p>
        </p:txBody>
      </p:sp>
      <p:sp>
        <p:nvSpPr>
          <p:cNvPr id="14" name="CaixaDeTexto 13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13506E-6 L -0.07465 -0.0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74746E-6 L -0.01562 -0.13644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" y="-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74 -0.02498 L -0.13767 -0.2305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" y="-1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7.40056E-7 L -0.22431 0.0420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" y="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49584E-6 L -0.20069 -4.49584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9584E-6 L 0.18698 -0.1905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" y="-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 animBg="1"/>
      <p:bldP spid="16391" grpId="0" animBg="1"/>
      <p:bldP spid="16392" grpId="0" animBg="1"/>
      <p:bldP spid="16393" grpId="0" animBg="1"/>
      <p:bldP spid="16394" grpId="0" animBg="1"/>
      <p:bldP spid="16397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pt-PT" sz="4000" smtClean="0"/>
              <a:t>Distribuidor em P6</a:t>
            </a:r>
            <a:br>
              <a:rPr lang="pt-PT" sz="4000" smtClean="0"/>
            </a:br>
            <a:r>
              <a:rPr lang="pt-PT" sz="4000" smtClean="0"/>
              <a:t> </a:t>
            </a:r>
            <a:r>
              <a:rPr lang="pt-PT" sz="3200" smtClean="0"/>
              <a:t>SIDE OUT(OP3)</a:t>
            </a: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1116013" y="1773238"/>
            <a:ext cx="6985000" cy="46085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/>
          </a:p>
        </p:txBody>
      </p:sp>
      <p:sp>
        <p:nvSpPr>
          <p:cNvPr id="12292" name="Line 4"/>
          <p:cNvSpPr>
            <a:spLocks noChangeShapeType="1"/>
          </p:cNvSpPr>
          <p:nvPr/>
        </p:nvSpPr>
        <p:spPr bwMode="auto">
          <a:xfrm>
            <a:off x="1116013" y="3284538"/>
            <a:ext cx="698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12293" name="Oval 5"/>
          <p:cNvSpPr>
            <a:spLocks noChangeArrowheads="1"/>
          </p:cNvSpPr>
          <p:nvPr/>
        </p:nvSpPr>
        <p:spPr bwMode="auto">
          <a:xfrm>
            <a:off x="5076825" y="1773238"/>
            <a:ext cx="935038" cy="8651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600">
                <a:solidFill>
                  <a:schemeClr val="bg1"/>
                </a:solidFill>
              </a:rPr>
              <a:t>D6</a:t>
            </a:r>
          </a:p>
        </p:txBody>
      </p:sp>
      <p:sp>
        <p:nvSpPr>
          <p:cNvPr id="17414" name="Oval 6"/>
          <p:cNvSpPr>
            <a:spLocks noChangeArrowheads="1"/>
          </p:cNvSpPr>
          <p:nvPr/>
        </p:nvSpPr>
        <p:spPr bwMode="auto">
          <a:xfrm>
            <a:off x="7235825" y="3068638"/>
            <a:ext cx="935038" cy="8651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OP3</a:t>
            </a:r>
          </a:p>
        </p:txBody>
      </p:sp>
      <p:sp>
        <p:nvSpPr>
          <p:cNvPr id="17415" name="Oval 7"/>
          <p:cNvSpPr>
            <a:spLocks noChangeArrowheads="1"/>
          </p:cNvSpPr>
          <p:nvPr/>
        </p:nvSpPr>
        <p:spPr bwMode="auto">
          <a:xfrm>
            <a:off x="3708400" y="2781300"/>
            <a:ext cx="935038" cy="865188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C2</a:t>
            </a:r>
          </a:p>
        </p:txBody>
      </p:sp>
      <p:sp>
        <p:nvSpPr>
          <p:cNvPr id="17416" name="Oval 8"/>
          <p:cNvSpPr>
            <a:spLocks noChangeArrowheads="1"/>
          </p:cNvSpPr>
          <p:nvPr/>
        </p:nvSpPr>
        <p:spPr bwMode="auto">
          <a:xfrm>
            <a:off x="4140200" y="4724400"/>
            <a:ext cx="935038" cy="865188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2800">
                <a:solidFill>
                  <a:schemeClr val="bg1"/>
                </a:solidFill>
              </a:rPr>
              <a:t>C/L5</a:t>
            </a:r>
          </a:p>
        </p:txBody>
      </p:sp>
      <p:sp>
        <p:nvSpPr>
          <p:cNvPr id="12297" name="Oval 9"/>
          <p:cNvSpPr>
            <a:spLocks noChangeArrowheads="1"/>
          </p:cNvSpPr>
          <p:nvPr/>
        </p:nvSpPr>
        <p:spPr bwMode="auto">
          <a:xfrm>
            <a:off x="6372225" y="4508500"/>
            <a:ext cx="935038" cy="865188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P1</a:t>
            </a:r>
          </a:p>
        </p:txBody>
      </p:sp>
      <p:sp>
        <p:nvSpPr>
          <p:cNvPr id="17418" name="Oval 10"/>
          <p:cNvSpPr>
            <a:spLocks noChangeArrowheads="1"/>
          </p:cNvSpPr>
          <p:nvPr/>
        </p:nvSpPr>
        <p:spPr bwMode="auto">
          <a:xfrm>
            <a:off x="900113" y="3284538"/>
            <a:ext cx="935037" cy="86518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P4</a:t>
            </a:r>
          </a:p>
        </p:txBody>
      </p:sp>
      <p:sp>
        <p:nvSpPr>
          <p:cNvPr id="12299" name="Line 11"/>
          <p:cNvSpPr>
            <a:spLocks noChangeShapeType="1"/>
          </p:cNvSpPr>
          <p:nvPr/>
        </p:nvSpPr>
        <p:spPr bwMode="auto">
          <a:xfrm>
            <a:off x="3419475" y="1773238"/>
            <a:ext cx="0" cy="46085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12300" name="Line 12"/>
          <p:cNvSpPr>
            <a:spLocks noChangeShapeType="1"/>
          </p:cNvSpPr>
          <p:nvPr/>
        </p:nvSpPr>
        <p:spPr bwMode="auto">
          <a:xfrm>
            <a:off x="5867400" y="1773238"/>
            <a:ext cx="0" cy="46085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17421" name="Oval 13"/>
          <p:cNvSpPr>
            <a:spLocks noChangeArrowheads="1"/>
          </p:cNvSpPr>
          <p:nvPr/>
        </p:nvSpPr>
        <p:spPr bwMode="auto">
          <a:xfrm>
            <a:off x="4643438" y="1844675"/>
            <a:ext cx="358775" cy="3603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PT"/>
          </a:p>
        </p:txBody>
      </p:sp>
      <p:sp>
        <p:nvSpPr>
          <p:cNvPr id="14" name="CaixaDeTexto 13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13506E-6 L 0.3033 -0.0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49584E-6 L 0.00417 -0.1887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-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9362E-6 L 0.20885 -0.042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0" y="-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66327E-6 L 0.27187 -0.2620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00" y="-1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49584E-6 L 0.29149 0.0631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0" y="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 animBg="1"/>
      <p:bldP spid="17415" grpId="0" animBg="1"/>
      <p:bldP spid="17416" grpId="0" animBg="1"/>
      <p:bldP spid="17418" grpId="0" animBg="1"/>
      <p:bldP spid="17421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smtClean="0"/>
              <a:t>Distribuidor em P5</a:t>
            </a: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042988" y="1628775"/>
            <a:ext cx="6985000" cy="46085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/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>
            <a:off x="1116013" y="3284538"/>
            <a:ext cx="698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13317" name="Oval 5"/>
          <p:cNvSpPr>
            <a:spLocks noChangeArrowheads="1"/>
          </p:cNvSpPr>
          <p:nvPr/>
        </p:nvSpPr>
        <p:spPr bwMode="auto">
          <a:xfrm>
            <a:off x="1619250" y="4795838"/>
            <a:ext cx="935038" cy="8651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600">
                <a:solidFill>
                  <a:schemeClr val="bg1"/>
                </a:solidFill>
              </a:rPr>
              <a:t>D5</a:t>
            </a:r>
          </a:p>
        </p:txBody>
      </p:sp>
      <p:sp>
        <p:nvSpPr>
          <p:cNvPr id="13318" name="Oval 6"/>
          <p:cNvSpPr>
            <a:spLocks noChangeArrowheads="1"/>
          </p:cNvSpPr>
          <p:nvPr/>
        </p:nvSpPr>
        <p:spPr bwMode="auto">
          <a:xfrm>
            <a:off x="6589713" y="2133600"/>
            <a:ext cx="935037" cy="8651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OP2</a:t>
            </a:r>
          </a:p>
        </p:txBody>
      </p:sp>
      <p:sp>
        <p:nvSpPr>
          <p:cNvPr id="13319" name="Oval 7"/>
          <p:cNvSpPr>
            <a:spLocks noChangeArrowheads="1"/>
          </p:cNvSpPr>
          <p:nvPr/>
        </p:nvSpPr>
        <p:spPr bwMode="auto">
          <a:xfrm>
            <a:off x="6661150" y="4797425"/>
            <a:ext cx="935038" cy="865188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C/L1</a:t>
            </a:r>
          </a:p>
        </p:txBody>
      </p:sp>
      <p:sp>
        <p:nvSpPr>
          <p:cNvPr id="13320" name="Oval 8"/>
          <p:cNvSpPr>
            <a:spLocks noChangeArrowheads="1"/>
          </p:cNvSpPr>
          <p:nvPr/>
        </p:nvSpPr>
        <p:spPr bwMode="auto">
          <a:xfrm>
            <a:off x="1619250" y="2132013"/>
            <a:ext cx="935038" cy="865187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2800" dirty="0" smtClean="0">
                <a:solidFill>
                  <a:schemeClr val="bg1"/>
                </a:solidFill>
              </a:rPr>
              <a:t>C4</a:t>
            </a:r>
            <a:endParaRPr lang="pt-PT" sz="2800" dirty="0">
              <a:solidFill>
                <a:schemeClr val="bg1"/>
              </a:solidFill>
            </a:endParaRPr>
          </a:p>
        </p:txBody>
      </p:sp>
      <p:sp>
        <p:nvSpPr>
          <p:cNvPr id="13321" name="Oval 9"/>
          <p:cNvSpPr>
            <a:spLocks noChangeArrowheads="1"/>
          </p:cNvSpPr>
          <p:nvPr/>
        </p:nvSpPr>
        <p:spPr bwMode="auto">
          <a:xfrm>
            <a:off x="4141788" y="4795838"/>
            <a:ext cx="935037" cy="86518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P6</a:t>
            </a:r>
          </a:p>
        </p:txBody>
      </p:sp>
      <p:sp>
        <p:nvSpPr>
          <p:cNvPr id="13322" name="Oval 10"/>
          <p:cNvSpPr>
            <a:spLocks noChangeArrowheads="1"/>
          </p:cNvSpPr>
          <p:nvPr/>
        </p:nvSpPr>
        <p:spPr bwMode="auto">
          <a:xfrm>
            <a:off x="4140200" y="2133600"/>
            <a:ext cx="935038" cy="865188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P3</a:t>
            </a:r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>
            <a:off x="3419475" y="1773238"/>
            <a:ext cx="0" cy="46085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>
            <a:off x="5867400" y="1773238"/>
            <a:ext cx="0" cy="46085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13" name="CaixaDeTexto 12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pt-PT" smtClean="0"/>
              <a:t>Distribuidor em P5</a:t>
            </a:r>
            <a:br>
              <a:rPr lang="pt-PT" smtClean="0"/>
            </a:br>
            <a:r>
              <a:rPr lang="pt-PT" smtClean="0"/>
              <a:t>SIDE OUT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1042988" y="1628775"/>
            <a:ext cx="6985000" cy="46085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1116013" y="3284538"/>
            <a:ext cx="698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12293" name="Oval 5"/>
          <p:cNvSpPr>
            <a:spLocks noChangeArrowheads="1"/>
          </p:cNvSpPr>
          <p:nvPr/>
        </p:nvSpPr>
        <p:spPr bwMode="auto">
          <a:xfrm>
            <a:off x="1979712" y="2420888"/>
            <a:ext cx="935037" cy="8651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600">
                <a:solidFill>
                  <a:schemeClr val="bg1"/>
                </a:solidFill>
              </a:rPr>
              <a:t>D5</a:t>
            </a:r>
          </a:p>
        </p:txBody>
      </p:sp>
      <p:sp>
        <p:nvSpPr>
          <p:cNvPr id="12294" name="Oval 6"/>
          <p:cNvSpPr>
            <a:spLocks noChangeArrowheads="1"/>
          </p:cNvSpPr>
          <p:nvPr/>
        </p:nvSpPr>
        <p:spPr bwMode="auto">
          <a:xfrm>
            <a:off x="7237413" y="2636838"/>
            <a:ext cx="935037" cy="8651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OP2</a:t>
            </a:r>
          </a:p>
        </p:txBody>
      </p:sp>
      <p:sp>
        <p:nvSpPr>
          <p:cNvPr id="14343" name="Oval 7"/>
          <p:cNvSpPr>
            <a:spLocks noChangeArrowheads="1"/>
          </p:cNvSpPr>
          <p:nvPr/>
        </p:nvSpPr>
        <p:spPr bwMode="auto">
          <a:xfrm>
            <a:off x="5795963" y="4149725"/>
            <a:ext cx="935037" cy="865188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C/L1</a:t>
            </a:r>
          </a:p>
        </p:txBody>
      </p:sp>
      <p:sp>
        <p:nvSpPr>
          <p:cNvPr id="12296" name="Oval 8"/>
          <p:cNvSpPr>
            <a:spLocks noChangeArrowheads="1"/>
          </p:cNvSpPr>
          <p:nvPr/>
        </p:nvSpPr>
        <p:spPr bwMode="auto">
          <a:xfrm>
            <a:off x="1403350" y="1700213"/>
            <a:ext cx="935038" cy="865187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2800" dirty="0" smtClean="0">
                <a:solidFill>
                  <a:schemeClr val="bg1"/>
                </a:solidFill>
              </a:rPr>
              <a:t>C4</a:t>
            </a:r>
            <a:endParaRPr lang="pt-PT" sz="2800" dirty="0">
              <a:solidFill>
                <a:schemeClr val="bg1"/>
              </a:solidFill>
            </a:endParaRPr>
          </a:p>
        </p:txBody>
      </p:sp>
      <p:sp>
        <p:nvSpPr>
          <p:cNvPr id="14345" name="Oval 9"/>
          <p:cNvSpPr>
            <a:spLocks noChangeArrowheads="1"/>
          </p:cNvSpPr>
          <p:nvPr/>
        </p:nvSpPr>
        <p:spPr bwMode="auto">
          <a:xfrm>
            <a:off x="3779838" y="4437063"/>
            <a:ext cx="935037" cy="86518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P6</a:t>
            </a:r>
          </a:p>
        </p:txBody>
      </p:sp>
      <p:sp>
        <p:nvSpPr>
          <p:cNvPr id="12298" name="Oval 10"/>
          <p:cNvSpPr>
            <a:spLocks noChangeArrowheads="1"/>
          </p:cNvSpPr>
          <p:nvPr/>
        </p:nvSpPr>
        <p:spPr bwMode="auto">
          <a:xfrm>
            <a:off x="2340818" y="4075981"/>
            <a:ext cx="935038" cy="86518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P3</a:t>
            </a:r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>
            <a:off x="3419475" y="1628800"/>
            <a:ext cx="0" cy="46085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>
            <a:off x="5867400" y="1700808"/>
            <a:ext cx="0" cy="46085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4427538" y="1341438"/>
            <a:ext cx="358775" cy="3603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PT"/>
          </a:p>
        </p:txBody>
      </p:sp>
      <p:sp>
        <p:nvSpPr>
          <p:cNvPr id="14" name="CaixaDeTexto 13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28585E-6 L 0.14149 0.37697 L 0.06771 0.05944 " pathEditMode="relative" ptsTypes="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44958E-6 L 0.33854 -0.1362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0" y="-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22017E-7 L 0.004 -0.14685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-74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2.13691E-6 L 0.21077 0.15564 L 0.30313 -0.03492 " pathEditMode="relative" ptsTypes="AAA">
                                      <p:cBhvr>
                                        <p:cTn id="13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7.40056E-7 L -0.30712 -0.0821 L -0.17483 -0.33557 " pathEditMode="relative" rAng="0" ptsTypes="AAA">
                                      <p:cBhvr>
                                        <p:cTn id="15" dur="3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00" y="-1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12294" grpId="0" animBg="1"/>
      <p:bldP spid="12296" grpId="0" animBg="1"/>
      <p:bldP spid="12298" grpId="0" animBg="1"/>
      <p:bldP spid="13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smtClean="0"/>
              <a:t>Distribuidor em P4</a:t>
            </a: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1042988" y="1628775"/>
            <a:ext cx="6985000" cy="46085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/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1042988" y="3284538"/>
            <a:ext cx="698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15365" name="Oval 5"/>
          <p:cNvSpPr>
            <a:spLocks noChangeArrowheads="1"/>
          </p:cNvSpPr>
          <p:nvPr/>
        </p:nvSpPr>
        <p:spPr bwMode="auto">
          <a:xfrm>
            <a:off x="1763713" y="2060575"/>
            <a:ext cx="935037" cy="8651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600">
                <a:solidFill>
                  <a:schemeClr val="bg1"/>
                </a:solidFill>
              </a:rPr>
              <a:t>D4</a:t>
            </a:r>
          </a:p>
        </p:txBody>
      </p:sp>
      <p:sp>
        <p:nvSpPr>
          <p:cNvPr id="15366" name="Oval 6"/>
          <p:cNvSpPr>
            <a:spLocks noChangeArrowheads="1"/>
          </p:cNvSpPr>
          <p:nvPr/>
        </p:nvSpPr>
        <p:spPr bwMode="auto">
          <a:xfrm>
            <a:off x="6659563" y="4797425"/>
            <a:ext cx="935037" cy="8651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OP1</a:t>
            </a:r>
          </a:p>
        </p:txBody>
      </p:sp>
      <p:sp>
        <p:nvSpPr>
          <p:cNvPr id="15367" name="Oval 7"/>
          <p:cNvSpPr>
            <a:spLocks noChangeArrowheads="1"/>
          </p:cNvSpPr>
          <p:nvPr/>
        </p:nvSpPr>
        <p:spPr bwMode="auto">
          <a:xfrm>
            <a:off x="4284663" y="4797425"/>
            <a:ext cx="935037" cy="865188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C/L6</a:t>
            </a:r>
          </a:p>
        </p:txBody>
      </p:sp>
      <p:sp>
        <p:nvSpPr>
          <p:cNvPr id="15368" name="Oval 8"/>
          <p:cNvSpPr>
            <a:spLocks noChangeArrowheads="1"/>
          </p:cNvSpPr>
          <p:nvPr/>
        </p:nvSpPr>
        <p:spPr bwMode="auto">
          <a:xfrm>
            <a:off x="4284663" y="2060575"/>
            <a:ext cx="935037" cy="865188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2800">
                <a:solidFill>
                  <a:schemeClr val="bg1"/>
                </a:solidFill>
              </a:rPr>
              <a:t>C3</a:t>
            </a:r>
          </a:p>
        </p:txBody>
      </p:sp>
      <p:sp>
        <p:nvSpPr>
          <p:cNvPr id="15369" name="Oval 9"/>
          <p:cNvSpPr>
            <a:spLocks noChangeArrowheads="1"/>
          </p:cNvSpPr>
          <p:nvPr/>
        </p:nvSpPr>
        <p:spPr bwMode="auto">
          <a:xfrm>
            <a:off x="1765300" y="4795838"/>
            <a:ext cx="935038" cy="86518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P5</a:t>
            </a:r>
          </a:p>
        </p:txBody>
      </p:sp>
      <p:sp>
        <p:nvSpPr>
          <p:cNvPr id="15370" name="Oval 10"/>
          <p:cNvSpPr>
            <a:spLocks noChangeArrowheads="1"/>
          </p:cNvSpPr>
          <p:nvPr/>
        </p:nvSpPr>
        <p:spPr bwMode="auto">
          <a:xfrm>
            <a:off x="6588125" y="2060575"/>
            <a:ext cx="935038" cy="865188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P2</a:t>
            </a:r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>
            <a:off x="3419475" y="1773238"/>
            <a:ext cx="0" cy="46085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5867400" y="1773238"/>
            <a:ext cx="0" cy="46085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13" name="CaixaDeTexto 12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pt-PT" smtClean="0"/>
              <a:t>Distribuidor em P4</a:t>
            </a:r>
            <a:br>
              <a:rPr lang="pt-PT" smtClean="0"/>
            </a:br>
            <a:r>
              <a:rPr lang="pt-PT" smtClean="0"/>
              <a:t>SIDE OUT</a:t>
            </a: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1042988" y="1628775"/>
            <a:ext cx="6985000" cy="46085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/>
          </a:p>
        </p:txBody>
      </p:sp>
      <p:sp>
        <p:nvSpPr>
          <p:cNvPr id="16388" name="Line 4"/>
          <p:cNvSpPr>
            <a:spLocks noChangeShapeType="1"/>
          </p:cNvSpPr>
          <p:nvPr/>
        </p:nvSpPr>
        <p:spPr bwMode="auto">
          <a:xfrm>
            <a:off x="1042988" y="3284538"/>
            <a:ext cx="698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16389" name="Oval 5"/>
          <p:cNvSpPr>
            <a:spLocks noChangeArrowheads="1"/>
          </p:cNvSpPr>
          <p:nvPr/>
        </p:nvSpPr>
        <p:spPr bwMode="auto">
          <a:xfrm>
            <a:off x="1115616" y="1772816"/>
            <a:ext cx="935038" cy="8651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600" dirty="0">
                <a:solidFill>
                  <a:schemeClr val="bg1"/>
                </a:solidFill>
              </a:rPr>
              <a:t>D4</a:t>
            </a:r>
          </a:p>
        </p:txBody>
      </p:sp>
      <p:sp>
        <p:nvSpPr>
          <p:cNvPr id="12294" name="Oval 6"/>
          <p:cNvSpPr>
            <a:spLocks noChangeArrowheads="1"/>
          </p:cNvSpPr>
          <p:nvPr/>
        </p:nvSpPr>
        <p:spPr bwMode="auto">
          <a:xfrm>
            <a:off x="7020272" y="5157192"/>
            <a:ext cx="935037" cy="8651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OP1</a:t>
            </a:r>
          </a:p>
        </p:txBody>
      </p:sp>
      <p:sp>
        <p:nvSpPr>
          <p:cNvPr id="16391" name="Oval 7"/>
          <p:cNvSpPr>
            <a:spLocks noChangeArrowheads="1"/>
          </p:cNvSpPr>
          <p:nvPr/>
        </p:nvSpPr>
        <p:spPr bwMode="auto">
          <a:xfrm>
            <a:off x="6156176" y="4221088"/>
            <a:ext cx="935037" cy="865188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C/L6</a:t>
            </a:r>
          </a:p>
        </p:txBody>
      </p:sp>
      <p:sp>
        <p:nvSpPr>
          <p:cNvPr id="12296" name="Oval 8"/>
          <p:cNvSpPr>
            <a:spLocks noChangeArrowheads="1"/>
          </p:cNvSpPr>
          <p:nvPr/>
        </p:nvSpPr>
        <p:spPr bwMode="auto">
          <a:xfrm>
            <a:off x="1763688" y="2492896"/>
            <a:ext cx="935038" cy="865187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2800">
                <a:solidFill>
                  <a:schemeClr val="bg1"/>
                </a:solidFill>
              </a:rPr>
              <a:t>C3</a:t>
            </a:r>
          </a:p>
        </p:txBody>
      </p:sp>
      <p:sp>
        <p:nvSpPr>
          <p:cNvPr id="12297" name="Oval 9"/>
          <p:cNvSpPr>
            <a:spLocks noChangeArrowheads="1"/>
          </p:cNvSpPr>
          <p:nvPr/>
        </p:nvSpPr>
        <p:spPr bwMode="auto">
          <a:xfrm>
            <a:off x="4283968" y="4365104"/>
            <a:ext cx="935038" cy="865188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P5</a:t>
            </a:r>
          </a:p>
        </p:txBody>
      </p:sp>
      <p:sp>
        <p:nvSpPr>
          <p:cNvPr id="12298" name="Oval 10"/>
          <p:cNvSpPr>
            <a:spLocks noChangeArrowheads="1"/>
          </p:cNvSpPr>
          <p:nvPr/>
        </p:nvSpPr>
        <p:spPr bwMode="auto">
          <a:xfrm>
            <a:off x="2051720" y="3861048"/>
            <a:ext cx="935038" cy="86518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P2</a:t>
            </a:r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>
            <a:off x="3419475" y="1628775"/>
            <a:ext cx="0" cy="4608513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5867400" y="1628775"/>
            <a:ext cx="0" cy="4608513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4427538" y="1341438"/>
            <a:ext cx="358775" cy="3603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PT"/>
          </a:p>
        </p:txBody>
      </p:sp>
      <p:sp>
        <p:nvSpPr>
          <p:cNvPr id="14" name="CaixaDeTexto 13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5.50416E-6 L -0.23247 0.34645 L 0.01684 0.11287 " pathEditMode="relative" ptsTypes="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96947E-6 L 0.33871 -0.02104 " pathEditMode="relative" ptsTypes="AA">
                                      <p:cBhvr>
                                        <p:cTn id="10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1.20259E-7 C 0.02518 0.01134 0.04549 0.03793 0.07084 0.04926 C 0.08021 0.05805 0.09219 0.06198 0.10313 0.06568 C 0.13317 0.0643 0.15313 0.06453 0.18004 0.05551 C 0.18907 0.04718 0.19879 0.04256 0.20608 0.03076 C 0.20886 0.02614 0.2139 0.01642 0.2139 0.01642 C 0.21442 0.01434 0.21476 0.01226 0.21546 0.01041 C 0.21633 0.0081 0.21771 0.00648 0.21841 0.00417 C 0.21962 0.00024 0.22153 -0.00809 0.22153 -0.00809 C 0.22275 -0.02752 0.22483 -0.04625 0.22761 -0.06544 C 0.22813 -0.06961 0.22865 -0.07354 0.22917 -0.0777 C 0.22969 -0.08256 0.23074 -0.09204 0.23074 -0.09204 " pathEditMode="relative" ptsTypes="fffffffffffA">
                                      <p:cBhvr>
                                        <p:cTn id="14" dur="2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51 -0.01665 C -0.07118 -0.01827 -0.079 -0.02174 -0.0908 -0.02498 C -0.10122 -0.034 -0.11441 -0.03562 -0.12604 -0.04117 C -0.13663 -0.04649 -0.1441 -0.05204 -0.15382 -0.05759 C -0.16719 -0.06545 -0.15868 -0.05805 -0.17066 -0.06591 C -0.17709 -0.07008 -0.18247 -0.07516 -0.18924 -0.07817 C -0.19393 -0.08257 -0.19775 -0.08418 -0.20313 -0.08627 C -0.20469 -0.08765 -0.2066 -0.08835 -0.20764 -0.09043 C -0.20938 -0.09413 -0.21077 -0.10269 -0.21077 -0.10269 C -0.20955 -0.11471 -0.20972 -0.12535 -0.20452 -0.13553 C -0.20087 -0.15195 -0.19636 -0.16813 -0.19375 -0.18479 C -0.18889 -0.21716 -0.19601 -0.17345 -0.1908 -0.21346 C -0.18854 -0.23127 -0.18299 -0.24954 -0.17847 -0.26665 C -0.17691 -0.27937 -0.17518 -0.29556 -0.17222 -0.30759 C -0.17118 -0.31175 -0.17066 -0.31615 -0.16927 -0.32008 C -0.16841 -0.32216 -0.16615 -0.32609 -0.16615 -0.32609 " pathEditMode="relative" ptsTypes="fffffffffffffffA">
                                      <p:cBhvr>
                                        <p:cTn id="18" dur="2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6.93802E-7 L -0.06285 -0.2516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0" y="-1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8.32562E-8 L 0.10173 -0.00994 L 0.12205 -0.20976 " pathEditMode="relative" rAng="0" ptsTypes="AAA">
                                      <p:cBhvr>
                                        <p:cTn id="26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0" y="-10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  <p:bldP spid="12294" grpId="0" animBg="1"/>
      <p:bldP spid="12296" grpId="0" animBg="1"/>
      <p:bldP spid="12297" grpId="0" animBg="1"/>
      <p:bldP spid="12298" grpId="0" animBg="1"/>
      <p:bldP spid="13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smtClean="0"/>
              <a:t>Distribuidor em P3</a:t>
            </a: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1042988" y="1628775"/>
            <a:ext cx="6985000" cy="46085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/>
          </a:p>
        </p:txBody>
      </p:sp>
      <p:sp>
        <p:nvSpPr>
          <p:cNvPr id="17412" name="Line 4"/>
          <p:cNvSpPr>
            <a:spLocks noChangeShapeType="1"/>
          </p:cNvSpPr>
          <p:nvPr/>
        </p:nvSpPr>
        <p:spPr bwMode="auto">
          <a:xfrm>
            <a:off x="1042988" y="3284538"/>
            <a:ext cx="698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17413" name="Oval 5"/>
          <p:cNvSpPr>
            <a:spLocks noChangeArrowheads="1"/>
          </p:cNvSpPr>
          <p:nvPr/>
        </p:nvSpPr>
        <p:spPr bwMode="auto">
          <a:xfrm>
            <a:off x="4141788" y="2060575"/>
            <a:ext cx="935037" cy="8651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600">
                <a:solidFill>
                  <a:schemeClr val="bg1"/>
                </a:solidFill>
              </a:rPr>
              <a:t>D3</a:t>
            </a:r>
          </a:p>
        </p:txBody>
      </p:sp>
      <p:sp>
        <p:nvSpPr>
          <p:cNvPr id="17414" name="Oval 6"/>
          <p:cNvSpPr>
            <a:spLocks noChangeArrowheads="1"/>
          </p:cNvSpPr>
          <p:nvPr/>
        </p:nvSpPr>
        <p:spPr bwMode="auto">
          <a:xfrm>
            <a:off x="4067175" y="4797425"/>
            <a:ext cx="935038" cy="8651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OP6</a:t>
            </a:r>
          </a:p>
        </p:txBody>
      </p:sp>
      <p:sp>
        <p:nvSpPr>
          <p:cNvPr id="17415" name="Oval 7"/>
          <p:cNvSpPr>
            <a:spLocks noChangeArrowheads="1"/>
          </p:cNvSpPr>
          <p:nvPr/>
        </p:nvSpPr>
        <p:spPr bwMode="auto">
          <a:xfrm>
            <a:off x="1692275" y="4797425"/>
            <a:ext cx="935038" cy="865188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C/L5</a:t>
            </a:r>
          </a:p>
        </p:txBody>
      </p:sp>
      <p:sp>
        <p:nvSpPr>
          <p:cNvPr id="17416" name="Oval 8"/>
          <p:cNvSpPr>
            <a:spLocks noChangeArrowheads="1"/>
          </p:cNvSpPr>
          <p:nvPr/>
        </p:nvSpPr>
        <p:spPr bwMode="auto">
          <a:xfrm>
            <a:off x="6662738" y="2060575"/>
            <a:ext cx="935037" cy="865188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2800">
                <a:solidFill>
                  <a:schemeClr val="bg1"/>
                </a:solidFill>
              </a:rPr>
              <a:t>C2</a:t>
            </a:r>
          </a:p>
        </p:txBody>
      </p:sp>
      <p:sp>
        <p:nvSpPr>
          <p:cNvPr id="17417" name="Oval 9"/>
          <p:cNvSpPr>
            <a:spLocks noChangeArrowheads="1"/>
          </p:cNvSpPr>
          <p:nvPr/>
        </p:nvSpPr>
        <p:spPr bwMode="auto">
          <a:xfrm>
            <a:off x="1763713" y="2058988"/>
            <a:ext cx="935037" cy="86518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P4</a:t>
            </a:r>
          </a:p>
        </p:txBody>
      </p:sp>
      <p:sp>
        <p:nvSpPr>
          <p:cNvPr id="17418" name="Oval 10"/>
          <p:cNvSpPr>
            <a:spLocks noChangeArrowheads="1"/>
          </p:cNvSpPr>
          <p:nvPr/>
        </p:nvSpPr>
        <p:spPr bwMode="auto">
          <a:xfrm>
            <a:off x="6588125" y="4795838"/>
            <a:ext cx="935038" cy="86518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P1</a:t>
            </a:r>
          </a:p>
        </p:txBody>
      </p:sp>
      <p:sp>
        <p:nvSpPr>
          <p:cNvPr id="17419" name="Line 11"/>
          <p:cNvSpPr>
            <a:spLocks noChangeShapeType="1"/>
          </p:cNvSpPr>
          <p:nvPr/>
        </p:nvSpPr>
        <p:spPr bwMode="auto">
          <a:xfrm>
            <a:off x="3419475" y="1773238"/>
            <a:ext cx="0" cy="46085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17420" name="Line 12"/>
          <p:cNvSpPr>
            <a:spLocks noChangeShapeType="1"/>
          </p:cNvSpPr>
          <p:nvPr/>
        </p:nvSpPr>
        <p:spPr bwMode="auto">
          <a:xfrm>
            <a:off x="5867400" y="1773238"/>
            <a:ext cx="0" cy="46085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13" name="CaixaDeTexto 12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04800" y="496669"/>
            <a:ext cx="838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20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OS INTERVENIENTES NO JOGO DE VOLEIBOL</a:t>
            </a:r>
            <a:endParaRPr kumimoji="0" lang="pt-PT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1143000"/>
            <a:ext cx="8534400" cy="5105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20624" marR="0" lvl="0" indent="-384048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lang="en-GB" sz="2800" dirty="0" smtClean="0"/>
          </a:p>
        </p:txBody>
      </p:sp>
      <p:sp>
        <p:nvSpPr>
          <p:cNvPr id="8" name="Marcador de Posição de Conteúdo 2"/>
          <p:cNvSpPr txBox="1">
            <a:spLocks/>
          </p:cNvSpPr>
          <p:nvPr/>
        </p:nvSpPr>
        <p:spPr>
          <a:xfrm>
            <a:off x="152400" y="76200"/>
            <a:ext cx="8763000" cy="563563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r>
              <a:rPr lang="pt-PT" b="1" dirty="0"/>
              <a:t>2. Prática da </a:t>
            </a:r>
            <a:r>
              <a:rPr lang="pt-PT" b="1" dirty="0" smtClean="0"/>
              <a:t>modalidade</a:t>
            </a:r>
            <a:endParaRPr lang="pt-PT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3334319" y="8382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/>
              <a:t>ARBITROS</a:t>
            </a:r>
            <a:endParaRPr lang="pt-PT" b="1" dirty="0"/>
          </a:p>
        </p:txBody>
      </p:sp>
      <p:pic>
        <p:nvPicPr>
          <p:cNvPr id="1028" name="Picture 4" descr="http://info.abril.com.br/aberto/infonews/fotos/ghg-200905181046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95400"/>
            <a:ext cx="6172200" cy="463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1185081" y="43304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>
                <a:solidFill>
                  <a:srgbClr val="FFFF00"/>
                </a:solidFill>
              </a:rPr>
              <a:t>1º ÁRBITRO</a:t>
            </a:r>
            <a:endParaRPr lang="pt-PT" b="1" dirty="0">
              <a:solidFill>
                <a:srgbClr val="FFFF00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943600" y="342873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>
                <a:solidFill>
                  <a:srgbClr val="FFFF00"/>
                </a:solidFill>
              </a:rPr>
              <a:t>2º ÁRBITRO</a:t>
            </a:r>
            <a:endParaRPr lang="pt-PT" b="1" dirty="0">
              <a:solidFill>
                <a:srgbClr val="FFFF00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2743200" y="1752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>
                <a:solidFill>
                  <a:srgbClr val="FFFF00"/>
                </a:solidFill>
              </a:rPr>
              <a:t>JUIZ DE LINHA</a:t>
            </a:r>
            <a:endParaRPr lang="pt-PT" b="1" dirty="0">
              <a:solidFill>
                <a:srgbClr val="FFFF00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226240" y="551660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>
                <a:solidFill>
                  <a:srgbClr val="FFFF00"/>
                </a:solidFill>
              </a:rPr>
              <a:t>JUIZ DE LINHA</a:t>
            </a:r>
            <a:endParaRPr lang="pt-PT" b="1" dirty="0">
              <a:solidFill>
                <a:srgbClr val="FFFF0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1752600" y="2830379"/>
            <a:ext cx="533400" cy="100157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Oval 15"/>
          <p:cNvSpPr/>
          <p:nvPr/>
        </p:nvSpPr>
        <p:spPr>
          <a:xfrm>
            <a:off x="5829300" y="2743200"/>
            <a:ext cx="533400" cy="83608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Oval 16"/>
          <p:cNvSpPr/>
          <p:nvPr/>
        </p:nvSpPr>
        <p:spPr>
          <a:xfrm>
            <a:off x="3329770" y="2105327"/>
            <a:ext cx="533400" cy="71407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Oval 17"/>
          <p:cNvSpPr/>
          <p:nvPr/>
        </p:nvSpPr>
        <p:spPr>
          <a:xfrm>
            <a:off x="4652465" y="5105400"/>
            <a:ext cx="533400" cy="81347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CaixaDeTexto 18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725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pt-PT" smtClean="0"/>
              <a:t>Distribuidor em P3</a:t>
            </a:r>
            <a:br>
              <a:rPr lang="pt-PT" smtClean="0"/>
            </a:br>
            <a:r>
              <a:rPr lang="pt-PT" smtClean="0"/>
              <a:t>SIDE OUT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1042988" y="1628775"/>
            <a:ext cx="6985000" cy="46085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/>
          </a:p>
        </p:txBody>
      </p:sp>
      <p:sp>
        <p:nvSpPr>
          <p:cNvPr id="18436" name="Line 4"/>
          <p:cNvSpPr>
            <a:spLocks noChangeShapeType="1"/>
          </p:cNvSpPr>
          <p:nvPr/>
        </p:nvSpPr>
        <p:spPr bwMode="auto">
          <a:xfrm>
            <a:off x="1042988" y="3284538"/>
            <a:ext cx="698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18437" name="Oval 5"/>
          <p:cNvSpPr>
            <a:spLocks noChangeArrowheads="1"/>
          </p:cNvSpPr>
          <p:nvPr/>
        </p:nvSpPr>
        <p:spPr bwMode="auto">
          <a:xfrm>
            <a:off x="4932363" y="1773238"/>
            <a:ext cx="935037" cy="8651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600">
                <a:solidFill>
                  <a:schemeClr val="bg1"/>
                </a:solidFill>
              </a:rPr>
              <a:t>D3</a:t>
            </a:r>
          </a:p>
        </p:txBody>
      </p:sp>
      <p:sp>
        <p:nvSpPr>
          <p:cNvPr id="12294" name="Oval 6"/>
          <p:cNvSpPr>
            <a:spLocks noChangeArrowheads="1"/>
          </p:cNvSpPr>
          <p:nvPr/>
        </p:nvSpPr>
        <p:spPr bwMode="auto">
          <a:xfrm>
            <a:off x="4932363" y="5084763"/>
            <a:ext cx="935037" cy="8651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OP6</a:t>
            </a:r>
          </a:p>
        </p:txBody>
      </p:sp>
      <p:sp>
        <p:nvSpPr>
          <p:cNvPr id="18439" name="Oval 7"/>
          <p:cNvSpPr>
            <a:spLocks noChangeArrowheads="1"/>
          </p:cNvSpPr>
          <p:nvPr/>
        </p:nvSpPr>
        <p:spPr bwMode="auto">
          <a:xfrm>
            <a:off x="3924300" y="4365625"/>
            <a:ext cx="935038" cy="865188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C/L5</a:t>
            </a:r>
          </a:p>
        </p:txBody>
      </p:sp>
      <p:sp>
        <p:nvSpPr>
          <p:cNvPr id="12296" name="Oval 8"/>
          <p:cNvSpPr>
            <a:spLocks noChangeArrowheads="1"/>
          </p:cNvSpPr>
          <p:nvPr/>
        </p:nvSpPr>
        <p:spPr bwMode="auto">
          <a:xfrm>
            <a:off x="5724525" y="2133600"/>
            <a:ext cx="935038" cy="865188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2800">
                <a:solidFill>
                  <a:schemeClr val="bg1"/>
                </a:solidFill>
              </a:rPr>
              <a:t>C2</a:t>
            </a:r>
          </a:p>
        </p:txBody>
      </p:sp>
      <p:sp>
        <p:nvSpPr>
          <p:cNvPr id="12297" name="Oval 9"/>
          <p:cNvSpPr>
            <a:spLocks noChangeArrowheads="1"/>
          </p:cNvSpPr>
          <p:nvPr/>
        </p:nvSpPr>
        <p:spPr bwMode="auto">
          <a:xfrm>
            <a:off x="1692275" y="3716338"/>
            <a:ext cx="935038" cy="86518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P4</a:t>
            </a:r>
          </a:p>
        </p:txBody>
      </p:sp>
      <p:sp>
        <p:nvSpPr>
          <p:cNvPr id="12298" name="Oval 10"/>
          <p:cNvSpPr>
            <a:spLocks noChangeArrowheads="1"/>
          </p:cNvSpPr>
          <p:nvPr/>
        </p:nvSpPr>
        <p:spPr bwMode="auto">
          <a:xfrm>
            <a:off x="6443663" y="4003675"/>
            <a:ext cx="935037" cy="865188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P1</a:t>
            </a:r>
          </a:p>
        </p:txBody>
      </p:sp>
      <p:sp>
        <p:nvSpPr>
          <p:cNvPr id="18443" name="Line 11"/>
          <p:cNvSpPr>
            <a:spLocks noChangeShapeType="1"/>
          </p:cNvSpPr>
          <p:nvPr/>
        </p:nvSpPr>
        <p:spPr bwMode="auto">
          <a:xfrm>
            <a:off x="3419475" y="1557338"/>
            <a:ext cx="0" cy="46085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>
            <a:off x="5867400" y="1628775"/>
            <a:ext cx="0" cy="4608513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4427538" y="1341438"/>
            <a:ext cx="358775" cy="3603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PT"/>
          </a:p>
        </p:txBody>
      </p:sp>
      <p:sp>
        <p:nvSpPr>
          <p:cNvPr id="14" name="CaixaDeTexto 13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5.50416E-6 L -0.23247 0.34645 L 0.01684 0.11287 " pathEditMode="relative" ptsTypes="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9.06568E-7 L -0.1908 0.04926 L -0.15069 -0.09436 " pathEditMode="relative" ptsTypes="AAA">
                                      <p:cBhvr>
                                        <p:cTn id="9" dur="2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57262E-6 L -0.18819 -0.05735 L -0.13976 -0.28931 " pathEditMode="relative" rAng="0" ptsTypes="AAA">
                                      <p:cBhvr>
                                        <p:cTn id="11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00" y="-145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22942E-6 L -0.13386 -0.1468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0" y="-74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02405E-6 L 0.24809 -0.1746 C 0.24809 -0.21438 0.24809 -0.25393 0.24809 -0.29371 " pathEditMode="relative" rAng="0" ptsTypes="AfA">
                                      <p:cBhvr>
                                        <p:cTn id="15" dur="2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00" y="-1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 animBg="1"/>
      <p:bldP spid="12296" grpId="0" animBg="1"/>
      <p:bldP spid="12297" grpId="0" animBg="1"/>
      <p:bldP spid="12298" grpId="0" animBg="1"/>
      <p:bldP spid="13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smtClean="0"/>
              <a:t>Distribuidor em P2</a:t>
            </a: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1042988" y="1628775"/>
            <a:ext cx="6985000" cy="46085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/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1042988" y="3284538"/>
            <a:ext cx="698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19461" name="Oval 5"/>
          <p:cNvSpPr>
            <a:spLocks noChangeArrowheads="1"/>
          </p:cNvSpPr>
          <p:nvPr/>
        </p:nvSpPr>
        <p:spPr bwMode="auto">
          <a:xfrm>
            <a:off x="6516688" y="2060575"/>
            <a:ext cx="935037" cy="8651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600">
                <a:solidFill>
                  <a:schemeClr val="bg1"/>
                </a:solidFill>
              </a:rPr>
              <a:t>D2</a:t>
            </a:r>
          </a:p>
        </p:txBody>
      </p:sp>
      <p:sp>
        <p:nvSpPr>
          <p:cNvPr id="19462" name="Oval 6"/>
          <p:cNvSpPr>
            <a:spLocks noChangeArrowheads="1"/>
          </p:cNvSpPr>
          <p:nvPr/>
        </p:nvSpPr>
        <p:spPr bwMode="auto">
          <a:xfrm>
            <a:off x="1692275" y="4725988"/>
            <a:ext cx="935038" cy="8651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OP5</a:t>
            </a:r>
          </a:p>
        </p:txBody>
      </p:sp>
      <p:sp>
        <p:nvSpPr>
          <p:cNvPr id="19463" name="Oval 7"/>
          <p:cNvSpPr>
            <a:spLocks noChangeArrowheads="1"/>
          </p:cNvSpPr>
          <p:nvPr/>
        </p:nvSpPr>
        <p:spPr bwMode="auto">
          <a:xfrm>
            <a:off x="1763713" y="2133600"/>
            <a:ext cx="935037" cy="865188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C4</a:t>
            </a:r>
          </a:p>
        </p:txBody>
      </p:sp>
      <p:sp>
        <p:nvSpPr>
          <p:cNvPr id="19464" name="Oval 8"/>
          <p:cNvSpPr>
            <a:spLocks noChangeArrowheads="1"/>
          </p:cNvSpPr>
          <p:nvPr/>
        </p:nvSpPr>
        <p:spPr bwMode="auto">
          <a:xfrm>
            <a:off x="6659563" y="4724400"/>
            <a:ext cx="935037" cy="865188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2800">
                <a:solidFill>
                  <a:schemeClr val="bg1"/>
                </a:solidFill>
              </a:rPr>
              <a:t>C/L1</a:t>
            </a:r>
          </a:p>
        </p:txBody>
      </p:sp>
      <p:sp>
        <p:nvSpPr>
          <p:cNvPr id="19465" name="Oval 9"/>
          <p:cNvSpPr>
            <a:spLocks noChangeArrowheads="1"/>
          </p:cNvSpPr>
          <p:nvPr/>
        </p:nvSpPr>
        <p:spPr bwMode="auto">
          <a:xfrm>
            <a:off x="4140200" y="2058988"/>
            <a:ext cx="935038" cy="86518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P3</a:t>
            </a:r>
          </a:p>
        </p:txBody>
      </p:sp>
      <p:sp>
        <p:nvSpPr>
          <p:cNvPr id="19466" name="Oval 10"/>
          <p:cNvSpPr>
            <a:spLocks noChangeArrowheads="1"/>
          </p:cNvSpPr>
          <p:nvPr/>
        </p:nvSpPr>
        <p:spPr bwMode="auto">
          <a:xfrm>
            <a:off x="4213225" y="4724400"/>
            <a:ext cx="935038" cy="865188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P6</a:t>
            </a:r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>
            <a:off x="3419475" y="1773238"/>
            <a:ext cx="0" cy="46085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5867400" y="1773238"/>
            <a:ext cx="0" cy="46085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13" name="CaixaDeTexto 12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pt-PT" smtClean="0"/>
              <a:t>Distribuidor em P2</a:t>
            </a:r>
            <a:br>
              <a:rPr lang="pt-PT" smtClean="0"/>
            </a:br>
            <a:r>
              <a:rPr lang="pt-PT" smtClean="0"/>
              <a:t>SIDE OUT</a:t>
            </a: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1042988" y="1628775"/>
            <a:ext cx="6985000" cy="46085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/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1042988" y="3284538"/>
            <a:ext cx="698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5364163" y="1628775"/>
            <a:ext cx="935037" cy="8651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600">
                <a:solidFill>
                  <a:schemeClr val="bg1"/>
                </a:solidFill>
              </a:rPr>
              <a:t>D2</a:t>
            </a:r>
          </a:p>
        </p:txBody>
      </p:sp>
      <p:sp>
        <p:nvSpPr>
          <p:cNvPr id="12294" name="Oval 6"/>
          <p:cNvSpPr>
            <a:spLocks noChangeArrowheads="1"/>
          </p:cNvSpPr>
          <p:nvPr/>
        </p:nvSpPr>
        <p:spPr bwMode="auto">
          <a:xfrm>
            <a:off x="3421063" y="5372100"/>
            <a:ext cx="935037" cy="8651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OP5</a:t>
            </a:r>
          </a:p>
        </p:txBody>
      </p:sp>
      <p:sp>
        <p:nvSpPr>
          <p:cNvPr id="12295" name="Oval 7"/>
          <p:cNvSpPr>
            <a:spLocks noChangeArrowheads="1"/>
          </p:cNvSpPr>
          <p:nvPr/>
        </p:nvSpPr>
        <p:spPr bwMode="auto">
          <a:xfrm>
            <a:off x="1331640" y="2060848"/>
            <a:ext cx="935037" cy="865188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C4</a:t>
            </a:r>
          </a:p>
        </p:txBody>
      </p:sp>
      <p:sp>
        <p:nvSpPr>
          <p:cNvPr id="20488" name="Oval 8"/>
          <p:cNvSpPr>
            <a:spLocks noChangeArrowheads="1"/>
          </p:cNvSpPr>
          <p:nvPr/>
        </p:nvSpPr>
        <p:spPr bwMode="auto">
          <a:xfrm>
            <a:off x="6156325" y="3933825"/>
            <a:ext cx="935038" cy="865188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2800">
                <a:solidFill>
                  <a:schemeClr val="bg1"/>
                </a:solidFill>
              </a:rPr>
              <a:t>C/L1</a:t>
            </a:r>
          </a:p>
        </p:txBody>
      </p:sp>
      <p:sp>
        <p:nvSpPr>
          <p:cNvPr id="12297" name="Oval 9"/>
          <p:cNvSpPr>
            <a:spLocks noChangeArrowheads="1"/>
          </p:cNvSpPr>
          <p:nvPr/>
        </p:nvSpPr>
        <p:spPr bwMode="auto">
          <a:xfrm>
            <a:off x="2267744" y="3429000"/>
            <a:ext cx="935038" cy="86518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 dirty="0">
                <a:solidFill>
                  <a:schemeClr val="bg1"/>
                </a:solidFill>
              </a:rPr>
              <a:t>P3</a:t>
            </a:r>
          </a:p>
        </p:txBody>
      </p:sp>
      <p:sp>
        <p:nvSpPr>
          <p:cNvPr id="12298" name="Oval 10"/>
          <p:cNvSpPr>
            <a:spLocks noChangeArrowheads="1"/>
          </p:cNvSpPr>
          <p:nvPr/>
        </p:nvSpPr>
        <p:spPr bwMode="auto">
          <a:xfrm>
            <a:off x="4068763" y="4508500"/>
            <a:ext cx="935037" cy="865188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P6</a:t>
            </a:r>
          </a:p>
        </p:txBody>
      </p:sp>
      <p:sp>
        <p:nvSpPr>
          <p:cNvPr id="20491" name="Line 11"/>
          <p:cNvSpPr>
            <a:spLocks noChangeShapeType="1"/>
          </p:cNvSpPr>
          <p:nvPr/>
        </p:nvSpPr>
        <p:spPr bwMode="auto">
          <a:xfrm>
            <a:off x="3419475" y="1628775"/>
            <a:ext cx="0" cy="4608513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5867400" y="1628775"/>
            <a:ext cx="0" cy="4608513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4427538" y="1341438"/>
            <a:ext cx="358775" cy="3603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PT"/>
          </a:p>
        </p:txBody>
      </p:sp>
      <p:sp>
        <p:nvSpPr>
          <p:cNvPr id="14" name="CaixaDeTexto 13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6.91027E-6 L 0.16909 0.3853 L 0.08767 0.08003 " pathEditMode="relative" ptsTypes="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7.72433E-6 L 0.40157 -0.18848 L 0.40296 -0.31961 " pathEditMode="relative" ptsTypes="AAA">
                                      <p:cBhvr>
                                        <p:cTn id="8" dur="3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9778E-6 L -0.00382 -0.2097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10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7.12303E-7 C -0.03299 -0.003 -0.06545 -0.01804 -0.09844 -0.02451 C -0.10694 -0.02844 -0.11562 -0.03237 -0.12448 -0.03469 C -0.13073 -0.03885 -0.13472 -0.04278 -0.14149 -0.04486 C -0.14792 -0.05157 -0.15729 -0.05573 -0.16302 -0.06336 C -0.1691 -0.07146 -0.17257 -0.08187 -0.17847 -0.08996 C -0.18125 -0.09389 -0.18437 -0.09736 -0.18611 -0.10245 C -0.19132 -0.11771 -0.19531 -0.13321 -0.19844 -0.1494 C -0.19792 -0.15772 -0.19809 -0.16605 -0.19687 -0.17414 C -0.19531 -0.18478 -0.18333 -0.20444 -0.17691 -0.21299 C -0.17483 -0.22109 -0.17292 -0.22456 -0.16771 -0.22941 C -0.16632 -0.2352 -0.16476 -0.23936 -0.16146 -0.24375 " pathEditMode="relative" ptsTypes="fffffffffffA">
                                      <p:cBhvr>
                                        <p:cTn id="12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1.14709E-6 C 0.00955 0.00416 0.0033 0.00069 0.01702 0.01434 L 0.01702 0.01434 C 0.02709 0.02128 0.03525 0.03076 0.04462 0.03908 C 0.0481 0.04209 0.05192 0.04417 0.05539 0.04718 C 0.07223 0.06221 0.06181 0.05689 0.0724 0.06152 C 0.07692 0.06568 0.0823 0.06868 0.08612 0.07377 C 0.08768 0.07585 0.08889 0.0784 0.0908 0.08002 C 0.0941 0.08279 0.0981 0.08372 0.10157 0.08603 C 0.10886 0.09574 0.1132 0.09574 0.12153 0.10245 C 0.1283 0.108 0.13282 0.11355 0.14011 0.11679 C 0.14167 0.11818 0.14289 0.12003 0.14462 0.12095 C 0.14758 0.1228 0.15383 0.12511 0.15383 0.12511 C 0.16563 0.12442 0.17744 0.12419 0.18924 0.12303 C 0.1974 0.12234 0.19393 0.12003 0.20157 0.11679 C 0.20869 0.11355 0.21719 0.11124 0.22466 0.10869 C 0.22952 0.10523 0.23577 0.10338 0.24011 0.09852 C 0.24514 0.09297 0.2474 0.08904 0.25383 0.08603 C 0.25782 0.07562 0.26494 0.06938 0.26928 0.05943 C 0.27344 0.04995 0.27796 0.04047 0.2816 0.03076 C 0.28473 0.02243 0.28681 0.01387 0.2908 0.00624 C 0.29323 -0.00301 0.29532 -0.00786 0.29844 -0.01642 L 0.30469 -0.04718 " pathEditMode="relative" ptsTypes="fFfffffffffffffffffffAA">
                                      <p:cBhvr>
                                        <p:cTn id="14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 animBg="1"/>
      <p:bldP spid="12295" grpId="0" animBg="1"/>
      <p:bldP spid="12297" grpId="0" animBg="1"/>
      <p:bldP spid="12298" grpId="0" animBg="1"/>
      <p:bldP spid="13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52400" y="-30163"/>
            <a:ext cx="8763000" cy="5745163"/>
          </a:xfrm>
        </p:spPr>
        <p:txBody>
          <a:bodyPr>
            <a:noAutofit/>
          </a:bodyPr>
          <a:lstStyle/>
          <a:p>
            <a:r>
              <a:rPr lang="pt-PT" sz="1400" b="1" dirty="0" smtClean="0"/>
              <a:t>BIBLIOGRAFIA</a:t>
            </a:r>
          </a:p>
          <a:p>
            <a:endParaRPr lang="pt-PT" sz="1400" b="1" dirty="0" smtClean="0"/>
          </a:p>
        </p:txBody>
      </p:sp>
      <p:sp>
        <p:nvSpPr>
          <p:cNvPr id="6" name="Rectângulo 5"/>
          <p:cNvSpPr/>
          <p:nvPr/>
        </p:nvSpPr>
        <p:spPr>
          <a:xfrm>
            <a:off x="304800" y="304800"/>
            <a:ext cx="85344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dirty="0" err="1" smtClean="0"/>
              <a:t>Aleix</a:t>
            </a:r>
            <a:r>
              <a:rPr lang="pt-PT" sz="1200" dirty="0" smtClean="0"/>
              <a:t>, J. (2011). </a:t>
            </a:r>
            <a:r>
              <a:rPr lang="pt-PT" sz="1200" i="1" dirty="0" smtClean="0"/>
              <a:t>Voleibol, </a:t>
            </a:r>
            <a:r>
              <a:rPr lang="pt-PT" sz="1200" i="1" dirty="0" err="1" smtClean="0"/>
              <a:t>entrenamiento</a:t>
            </a:r>
            <a:r>
              <a:rPr lang="pt-PT" sz="1200" i="1" dirty="0" smtClean="0"/>
              <a:t> por fases. Barcelona: Editorial </a:t>
            </a:r>
            <a:r>
              <a:rPr lang="pt-PT" sz="1200" i="1" dirty="0" err="1" smtClean="0"/>
              <a:t>Paidotribo</a:t>
            </a:r>
            <a:r>
              <a:rPr lang="pt-PT" sz="1200" i="1" dirty="0" smtClean="0"/>
              <a:t>.</a:t>
            </a:r>
          </a:p>
          <a:p>
            <a:r>
              <a:rPr lang="pt-PT" sz="1200" dirty="0" smtClean="0"/>
              <a:t>Alves, J. &amp; Araújo, D. (1996). </a:t>
            </a:r>
            <a:r>
              <a:rPr lang="pt-PT" sz="1200" i="1" dirty="0" smtClean="0"/>
              <a:t>Processamento da informação e tomadas de decisão no desporto.</a:t>
            </a:r>
          </a:p>
          <a:p>
            <a:r>
              <a:rPr lang="pt-PT" sz="1200" dirty="0" smtClean="0"/>
              <a:t>Manual de Psicologia do Desporto. José Fernando Cruz (Ed). Braga: Sistemas Humanos e</a:t>
            </a:r>
          </a:p>
          <a:p>
            <a:r>
              <a:rPr lang="pt-PT" sz="1200" dirty="0" smtClean="0"/>
              <a:t>Organizacionais Ltda.</a:t>
            </a:r>
          </a:p>
          <a:p>
            <a:r>
              <a:rPr lang="pt-PT" sz="1200" dirty="0" smtClean="0"/>
              <a:t>Araújo, D. (2005). O contexto da decisão: a </a:t>
            </a:r>
            <a:r>
              <a:rPr lang="pt-PT" sz="1200" dirty="0" err="1" smtClean="0"/>
              <a:t>acção</a:t>
            </a:r>
            <a:r>
              <a:rPr lang="pt-PT" sz="1200" dirty="0" smtClean="0"/>
              <a:t> </a:t>
            </a:r>
            <a:r>
              <a:rPr lang="pt-PT" sz="1200" dirty="0" err="1" smtClean="0"/>
              <a:t>táctica</a:t>
            </a:r>
            <a:r>
              <a:rPr lang="pt-PT" sz="1200" dirty="0" smtClean="0"/>
              <a:t> no desporto. Lisboa: Visão e Contextos.</a:t>
            </a:r>
          </a:p>
          <a:p>
            <a:r>
              <a:rPr lang="pt-PT" sz="1200" dirty="0" smtClean="0"/>
              <a:t>Barroso, C (2006). O esforço aeróbio intermitente em voleibol. Cruz Quebrada: FMH.</a:t>
            </a:r>
          </a:p>
          <a:p>
            <a:r>
              <a:rPr lang="pt-PT" sz="1200" dirty="0" smtClean="0"/>
              <a:t>Curado, J. (2002). Organização do treino nos desportos </a:t>
            </a:r>
            <a:r>
              <a:rPr lang="pt-PT" sz="1200" dirty="0" err="1" smtClean="0"/>
              <a:t>colectivos</a:t>
            </a:r>
            <a:r>
              <a:rPr lang="pt-PT" sz="1200" dirty="0" smtClean="0"/>
              <a:t>: pontos de partida. Lisboa: Editorial</a:t>
            </a:r>
          </a:p>
          <a:p>
            <a:r>
              <a:rPr lang="pt-PT" sz="1200" dirty="0" smtClean="0"/>
              <a:t>Caminho.</a:t>
            </a:r>
          </a:p>
          <a:p>
            <a:r>
              <a:rPr lang="pt-PT" sz="1200" dirty="0" smtClean="0"/>
              <a:t>Federação Portuguesa de Voleibol (2010). </a:t>
            </a:r>
            <a:r>
              <a:rPr lang="pt-PT" sz="1200" i="1" dirty="0" smtClean="0"/>
              <a:t>Regras de jogo. Porto: Federação Portuguesa de Voleibol.</a:t>
            </a:r>
          </a:p>
          <a:p>
            <a:r>
              <a:rPr lang="pt-PT" sz="1200" dirty="0" smtClean="0"/>
              <a:t>http://www.fpvoleibol.pt/ .</a:t>
            </a:r>
          </a:p>
          <a:p>
            <a:r>
              <a:rPr lang="pt-PT" sz="1200" dirty="0" smtClean="0"/>
              <a:t>Fraga, F. (1995).</a:t>
            </a:r>
            <a:r>
              <a:rPr lang="pt-PT" sz="1200" i="1" dirty="0" smtClean="0"/>
              <a:t>Conhecer o voleibol. Lisboa: Ed. Universitárias Lusófonas.</a:t>
            </a:r>
          </a:p>
          <a:p>
            <a:r>
              <a:rPr lang="pt-PT" sz="1200" dirty="0" smtClean="0"/>
              <a:t>Gomes, F. (2005). </a:t>
            </a:r>
            <a:r>
              <a:rPr lang="pt-PT" sz="1200" i="1" dirty="0" smtClean="0"/>
              <a:t>Jogos desportivos </a:t>
            </a:r>
            <a:r>
              <a:rPr lang="pt-PT" sz="1200" i="1" dirty="0" err="1" smtClean="0"/>
              <a:t>colectivos</a:t>
            </a:r>
            <a:r>
              <a:rPr lang="pt-PT" sz="1200" i="1" dirty="0" smtClean="0"/>
              <a:t>. In http://home.fmh.utl.pt/~cpeixoto/SADdocumentos/</a:t>
            </a:r>
          </a:p>
          <a:p>
            <a:r>
              <a:rPr lang="pt-PT" sz="1200" dirty="0" smtClean="0"/>
              <a:t>SAD-Jogos-Desportivos-Colectivos-2005.pdf .</a:t>
            </a:r>
          </a:p>
          <a:p>
            <a:r>
              <a:rPr lang="pt-PT" sz="1200" dirty="0" smtClean="0"/>
              <a:t>Graça, A.; Oliveira, J. (1994). </a:t>
            </a:r>
            <a:r>
              <a:rPr lang="pt-PT" sz="1200" i="1" dirty="0" smtClean="0"/>
              <a:t>O Ensino dos jogos desportivos. Porto: FCDEF-UP.</a:t>
            </a:r>
          </a:p>
          <a:p>
            <a:r>
              <a:rPr lang="pt-PT" sz="1200" dirty="0" smtClean="0"/>
              <a:t>Graça, A.; Oliveira, J. (1998). </a:t>
            </a:r>
            <a:r>
              <a:rPr lang="pt-PT" sz="1200" i="1" dirty="0" smtClean="0"/>
              <a:t>Para uma teoria dos jogos desportivos coletivos. In: O ensino dos jogos</a:t>
            </a:r>
          </a:p>
          <a:p>
            <a:r>
              <a:rPr lang="pt-PT" sz="1200" dirty="0" smtClean="0"/>
              <a:t>desportivos </a:t>
            </a:r>
            <a:r>
              <a:rPr lang="pt-PT" sz="1200" dirty="0" err="1" smtClean="0"/>
              <a:t>colectivos</a:t>
            </a:r>
            <a:r>
              <a:rPr lang="pt-PT" sz="1200" dirty="0" smtClean="0"/>
              <a:t>. 3.ª ed. Porto: Universidade do Porto.</a:t>
            </a:r>
          </a:p>
          <a:p>
            <a:r>
              <a:rPr lang="pt-PT" sz="1200" dirty="0" err="1" smtClean="0"/>
              <a:t>Kantzner</a:t>
            </a:r>
            <a:r>
              <a:rPr lang="pt-PT" sz="1200" dirty="0" smtClean="0"/>
              <a:t>, J., Marques, N. (2001). </a:t>
            </a:r>
            <a:r>
              <a:rPr lang="pt-PT" sz="1200" i="1" dirty="0" smtClean="0"/>
              <a:t>Voleibol: biomecânica e musculação aplicadas. Rio de Janeiro:</a:t>
            </a:r>
          </a:p>
          <a:p>
            <a:r>
              <a:rPr lang="pt-PT" sz="1200" dirty="0" smtClean="0"/>
              <a:t>Grupo Palestra Sport.</a:t>
            </a:r>
          </a:p>
          <a:p>
            <a:r>
              <a:rPr lang="pt-PT" sz="1200" dirty="0" smtClean="0"/>
              <a:t>Mesquita, I. (2002). </a:t>
            </a:r>
            <a:r>
              <a:rPr lang="pt-PT" sz="1200" i="1" dirty="0" smtClean="0"/>
              <a:t>Processo de formação do jovem jogador de voleibol. Lisboa: Centro de Estudos e</a:t>
            </a:r>
          </a:p>
          <a:p>
            <a:r>
              <a:rPr lang="pt-PT" sz="1200" dirty="0" smtClean="0"/>
              <a:t>Formação Desportiva. ISBN 9789728460617</a:t>
            </a:r>
          </a:p>
          <a:p>
            <a:r>
              <a:rPr lang="es-ES" sz="1200" dirty="0" smtClean="0"/>
              <a:t>Moreno, P. (2009). Manual de apoyo para la </a:t>
            </a:r>
            <a:r>
              <a:rPr lang="es-ES" sz="1200" dirty="0" err="1" smtClean="0"/>
              <a:t>formacion</a:t>
            </a:r>
            <a:r>
              <a:rPr lang="es-ES" sz="1200" dirty="0" smtClean="0"/>
              <a:t> de </a:t>
            </a:r>
            <a:r>
              <a:rPr lang="es-ES" sz="1200" dirty="0" err="1" smtClean="0"/>
              <a:t>tecnicos</a:t>
            </a:r>
            <a:r>
              <a:rPr lang="es-ES" sz="1200" dirty="0" smtClean="0"/>
              <a:t> y profesores de voleibol. Un</a:t>
            </a:r>
          </a:p>
          <a:p>
            <a:r>
              <a:rPr lang="es-ES" sz="1200" dirty="0" smtClean="0"/>
              <a:t>planteamiento adaptado al espacio </a:t>
            </a:r>
            <a:r>
              <a:rPr lang="es-ES" sz="1200" dirty="0" err="1" smtClean="0"/>
              <a:t>europeu</a:t>
            </a:r>
            <a:r>
              <a:rPr lang="es-ES" sz="1200" dirty="0" smtClean="0"/>
              <a:t> de </a:t>
            </a:r>
            <a:r>
              <a:rPr lang="es-ES" sz="1200" dirty="0" err="1" smtClean="0"/>
              <a:t>educacion</a:t>
            </a:r>
            <a:r>
              <a:rPr lang="es-ES" sz="1200" dirty="0" smtClean="0"/>
              <a:t> superior. </a:t>
            </a:r>
            <a:r>
              <a:rPr lang="es-ES" sz="1200" dirty="0" err="1" smtClean="0"/>
              <a:t>Wanceulen</a:t>
            </a:r>
            <a:endParaRPr lang="es-ES" sz="1200" dirty="0" smtClean="0"/>
          </a:p>
          <a:p>
            <a:r>
              <a:rPr lang="pt-PT" sz="1200" dirty="0" smtClean="0"/>
              <a:t>Moutinho, C. (1993): “A importância do distribuidor e variáveis para a observação da sua prestação</a:t>
            </a:r>
          </a:p>
          <a:p>
            <a:r>
              <a:rPr lang="pt-PT" sz="1200" dirty="0" smtClean="0"/>
              <a:t>competitiva.” N.º 57,111-117. </a:t>
            </a:r>
            <a:r>
              <a:rPr lang="pt-PT" sz="1200" i="1" dirty="0" smtClean="0"/>
              <a:t>Revista Horizonte.</a:t>
            </a:r>
          </a:p>
          <a:p>
            <a:r>
              <a:rPr lang="pt-PT" sz="1200" dirty="0" smtClean="0"/>
              <a:t>Paulo, A. (2004). Efeito das condições do ataque na sua eficácia na fase de Side Out em voleibol.</a:t>
            </a:r>
          </a:p>
          <a:p>
            <a:r>
              <a:rPr lang="pt-PT" sz="1200" dirty="0" smtClean="0"/>
              <a:t>Estudo aplicado na </a:t>
            </a:r>
            <a:r>
              <a:rPr lang="pt-PT" sz="1200" dirty="0" err="1" smtClean="0"/>
              <a:t>selecção</a:t>
            </a:r>
            <a:r>
              <a:rPr lang="pt-PT" sz="1200" dirty="0" smtClean="0"/>
              <a:t> portuguesa sénior masculina no Campeonato do Mundo de 2002.</a:t>
            </a:r>
          </a:p>
          <a:p>
            <a:r>
              <a:rPr lang="pt-PT" sz="1200" dirty="0" smtClean="0"/>
              <a:t>Dissertação monográfica. FCDEF-UP. Porto.</a:t>
            </a:r>
          </a:p>
          <a:p>
            <a:r>
              <a:rPr lang="pt-PT" sz="1200" dirty="0" smtClean="0"/>
              <a:t>Pereira, F. (1998). A capacidade de decisão </a:t>
            </a:r>
            <a:r>
              <a:rPr lang="pt-PT" sz="1200" dirty="0" err="1" smtClean="0"/>
              <a:t>táctica</a:t>
            </a:r>
            <a:r>
              <a:rPr lang="pt-PT" sz="1200" dirty="0" smtClean="0"/>
              <a:t> das distribuidoras de voleibol - Estudo comparativo</a:t>
            </a:r>
          </a:p>
          <a:p>
            <a:r>
              <a:rPr lang="pt-PT" sz="1200" dirty="0" smtClean="0"/>
              <a:t>em jogadoras de voleibol feminino com diferente nível competitivo. Tese de dissertação de</a:t>
            </a:r>
          </a:p>
          <a:p>
            <a:r>
              <a:rPr lang="pt-PT" sz="1200" dirty="0" smtClean="0"/>
              <a:t>mestrado. FCDEF-UP. Porto.</a:t>
            </a:r>
          </a:p>
          <a:p>
            <a:r>
              <a:rPr lang="pt-PT" sz="1200" dirty="0" smtClean="0"/>
              <a:t>Serpa, S. (2003). “Treinar jovens: complexidade, exigência e responsabilidade.” Vol. 14, n.º 1, 75-83.</a:t>
            </a:r>
          </a:p>
          <a:p>
            <a:r>
              <a:rPr lang="pt-PT" sz="1200" i="1" dirty="0" smtClean="0"/>
              <a:t>Revista de Educação Física Horizonte.</a:t>
            </a:r>
          </a:p>
          <a:p>
            <a:r>
              <a:rPr lang="pt-PT" sz="1200" dirty="0" smtClean="0"/>
              <a:t>Silva, M. (1998). “Periodização e planeamento do treino em desportos individuais e </a:t>
            </a:r>
            <a:r>
              <a:rPr lang="pt-PT" sz="1200" dirty="0" err="1" smtClean="0"/>
              <a:t>colectivos</a:t>
            </a:r>
            <a:r>
              <a:rPr lang="pt-PT" sz="1200" dirty="0" smtClean="0"/>
              <a:t>.” Vol.6, n.º 31.</a:t>
            </a:r>
          </a:p>
          <a:p>
            <a:r>
              <a:rPr lang="pt-PT" sz="1200" i="1" dirty="0" smtClean="0"/>
              <a:t>Revista de Educação Física Horizonte.</a:t>
            </a:r>
            <a:endParaRPr lang="pt-PT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04800" y="496669"/>
            <a:ext cx="838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20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OS INTERVENIENTES NO JOGO DE VOLEIBOL</a:t>
            </a:r>
            <a:endParaRPr kumimoji="0" lang="pt-PT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1143000"/>
            <a:ext cx="8534400" cy="5105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20624" marR="0" lvl="0" indent="-384048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lang="en-GB" sz="2800" dirty="0" smtClean="0"/>
          </a:p>
        </p:txBody>
      </p:sp>
      <p:sp>
        <p:nvSpPr>
          <p:cNvPr id="8" name="Marcador de Posição de Conteúdo 2"/>
          <p:cNvSpPr txBox="1">
            <a:spLocks/>
          </p:cNvSpPr>
          <p:nvPr/>
        </p:nvSpPr>
        <p:spPr>
          <a:xfrm>
            <a:off x="152400" y="76200"/>
            <a:ext cx="8763000" cy="563563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r>
              <a:rPr lang="pt-PT" b="1" dirty="0"/>
              <a:t>2. Prática da </a:t>
            </a:r>
            <a:r>
              <a:rPr lang="pt-PT" b="1" dirty="0" smtClean="0"/>
              <a:t>modalidade</a:t>
            </a:r>
            <a:endParaRPr lang="pt-PT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3334319" y="8382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/>
              <a:t>ARBITROS</a:t>
            </a:r>
            <a:endParaRPr lang="pt-PT" b="1" dirty="0"/>
          </a:p>
        </p:txBody>
      </p:sp>
      <p:pic>
        <p:nvPicPr>
          <p:cNvPr id="1034" name="Picture 10" descr="http://www.acorianooriental.pt/image_cache/images/view/_video/166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15" t="17133" r="28334" b="20416"/>
          <a:stretch/>
        </p:blipFill>
        <p:spPr bwMode="auto">
          <a:xfrm>
            <a:off x="457200" y="1600200"/>
            <a:ext cx="2438400" cy="200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4.bp.blogspot.com/_1grTm-hqcfs/TMekb2aNFWI/AAAAAAAAAAM/jifXqLUX3jU/s1600/voleibol_capacitan_arbitros%255B1%255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095" r="45483" b="7348"/>
          <a:stretch/>
        </p:blipFill>
        <p:spPr bwMode="auto">
          <a:xfrm>
            <a:off x="5646485" y="1676400"/>
            <a:ext cx="2659315" cy="205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volleyball-game.f1cf.com.br/pt/images/projeto_regras_do_volleyball_0-1-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9837" y="3352800"/>
            <a:ext cx="2200363" cy="237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837063" y="13070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>
                <a:solidFill>
                  <a:srgbClr val="FFFF00"/>
                </a:solidFill>
              </a:rPr>
              <a:t>1º ÁRBITRO</a:t>
            </a:r>
            <a:endParaRPr lang="pt-PT" b="1" dirty="0">
              <a:solidFill>
                <a:srgbClr val="FFFF00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943600" y="12192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>
                <a:solidFill>
                  <a:srgbClr val="FFFF00"/>
                </a:solidFill>
              </a:rPr>
              <a:t>2º ÁRBITRO</a:t>
            </a:r>
            <a:endParaRPr lang="pt-PT" b="1" dirty="0">
              <a:solidFill>
                <a:srgbClr val="FFFF00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2590800" y="5770525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>
                <a:solidFill>
                  <a:srgbClr val="FFFF00"/>
                </a:solidFill>
              </a:rPr>
              <a:t>2 OU 4 JUIZES DE LINHA</a:t>
            </a:r>
            <a:endParaRPr lang="pt-PT" b="1" dirty="0">
              <a:solidFill>
                <a:srgbClr val="FFFF00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086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04800" y="496669"/>
            <a:ext cx="838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20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OS INTERVENIENTES NO JOGO DE VOLEIBOL</a:t>
            </a:r>
            <a:endParaRPr kumimoji="0" lang="pt-PT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1143000"/>
            <a:ext cx="8534400" cy="5105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20624" marR="0" lvl="0" indent="-384048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lang="en-GB" sz="2800" dirty="0" smtClean="0"/>
          </a:p>
        </p:txBody>
      </p:sp>
      <p:sp>
        <p:nvSpPr>
          <p:cNvPr id="8" name="Marcador de Posição de Conteúdo 2"/>
          <p:cNvSpPr txBox="1">
            <a:spLocks/>
          </p:cNvSpPr>
          <p:nvPr/>
        </p:nvSpPr>
        <p:spPr>
          <a:xfrm>
            <a:off x="152400" y="76200"/>
            <a:ext cx="8763000" cy="563563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r>
              <a:rPr lang="pt-PT" b="1" dirty="0"/>
              <a:t>2. Prática da </a:t>
            </a:r>
            <a:r>
              <a:rPr lang="pt-PT" b="1" dirty="0" smtClean="0"/>
              <a:t>modalidade</a:t>
            </a:r>
            <a:endParaRPr lang="pt-PT" b="1" dirty="0"/>
          </a:p>
        </p:txBody>
      </p:sp>
      <p:sp>
        <p:nvSpPr>
          <p:cNvPr id="10" name="CaixaDeTexto 9"/>
          <p:cNvSpPr txBox="1"/>
          <p:nvPr/>
        </p:nvSpPr>
        <p:spPr>
          <a:xfrm>
            <a:off x="6096000" y="1219200"/>
            <a:ext cx="3141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/>
              <a:t>PROPRIETÁRIOS</a:t>
            </a:r>
          </a:p>
          <a:p>
            <a:pPr algn="ctr"/>
            <a:r>
              <a:rPr lang="pt-PT" b="1" dirty="0" smtClean="0"/>
              <a:t>DAS INSTALAÇÕES</a:t>
            </a:r>
            <a:endParaRPr lang="pt-PT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2712782" y="914400"/>
            <a:ext cx="3764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/>
              <a:t>OUTROS INTERVENIENTES</a:t>
            </a:r>
            <a:endParaRPr lang="pt-PT" b="1" dirty="0"/>
          </a:p>
        </p:txBody>
      </p:sp>
      <p:pic>
        <p:nvPicPr>
          <p:cNvPr id="1036" name="Picture 12" descr="http://www.fivb.org/EN/volleyball/competitions/Junior/men/2011/img/Maracan%C3%A3zinh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999"/>
          <a:stretch/>
        </p:blipFill>
        <p:spPr bwMode="auto">
          <a:xfrm>
            <a:off x="72788" y="1704201"/>
            <a:ext cx="351155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685800" y="12954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/>
              <a:t>PÚBLICO</a:t>
            </a:r>
            <a:endParaRPr lang="pt-PT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3" t="64545" r="37164" b="29590"/>
          <a:stretch/>
        </p:blipFill>
        <p:spPr bwMode="auto">
          <a:xfrm>
            <a:off x="1524000" y="6019800"/>
            <a:ext cx="6277970" cy="446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3" t="38298" r="74039" b="43038"/>
          <a:stretch/>
        </p:blipFill>
        <p:spPr bwMode="auto">
          <a:xfrm>
            <a:off x="7801970" y="6019800"/>
            <a:ext cx="57291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2426738" y="5726668"/>
            <a:ext cx="4347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/>
              <a:t>PATROCINADORES</a:t>
            </a:r>
            <a:endParaRPr lang="pt-PT" b="1" dirty="0"/>
          </a:p>
        </p:txBody>
      </p:sp>
      <p:sp>
        <p:nvSpPr>
          <p:cNvPr id="3" name="AutoShape 4" descr="http://www.google.pt/url?sa=i&amp;source=images&amp;cd=&amp;docid=G9DPeqpb2LGnQM&amp;tbnid=ysXvpsY5k6Fx-M:&amp;ved=0CAUQjBw4-QE&amp;url=http%3A%2F%2Fsegurancaecienciasforenses.files.wordpress.com%2F2012%2F10%2Fespdesport1.jpg%253Fw%253D266%2526h%253D156&amp;ei=AhnVUrLGEPL40gXJj4Ew&amp;psig=AFQjCNHRYBD4Zm6aTHDExnTYDfih7w8t9w&amp;ust=1389783682320946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4" name="AutoShape 6" descr="http://www.google.pt/url?sa=i&amp;source=images&amp;cd=&amp;docid=G9DPeqpb2LGnQM&amp;tbnid=ysXvpsY5k6Fx-M:&amp;ved=0CAUQjBw4-QE&amp;url=http%3A%2F%2Fsegurancaecienciasforenses.files.wordpress.com%2F2012%2F10%2Fespdesport1.jpg%253Fw%253D266%2526h%253D156&amp;ei=AhnVUrLGEPL40gXJj4Ew&amp;psig=AFQjCNHRYBD4Zm6aTHDExnTYDfih7w8t9w&amp;ust=1389783682320946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2" name="AutoShape 8" descr="http://www.google.pt/url?sa=i&amp;source=images&amp;cd=&amp;docid=G9DPeqpb2LGnQM&amp;tbnid=ysXvpsY5k6Fx-M:&amp;ved=0CAUQjBw4-QE&amp;url=http%3A%2F%2Fsegurancaecienciasforenses.files.wordpress.com%2F2012%2F10%2Fespdesport1.jpg%253Fw%253D266%2526h%253D156&amp;ei=AhnVUrLGEPL40gXJj4Ew&amp;psig=AFQjCNHRYBD4Zm6aTHDExnTYDfih7w8t9w&amp;ust=1389783682320946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0" y="1865531"/>
            <a:ext cx="2238013" cy="1490662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3584338" y="1255931"/>
            <a:ext cx="2740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/>
              <a:t>FORÇAS </a:t>
            </a:r>
          </a:p>
          <a:p>
            <a:pPr algn="ctr"/>
            <a:r>
              <a:rPr lang="pt-PT" b="1" dirty="0" smtClean="0"/>
              <a:t>DE SEGURANÇA</a:t>
            </a:r>
            <a:endParaRPr lang="pt-PT" b="1" dirty="0"/>
          </a:p>
        </p:txBody>
      </p:sp>
      <p:sp>
        <p:nvSpPr>
          <p:cNvPr id="15" name="AutoShape 10" descr="http://www.google.pt/url?sa=i&amp;source=images&amp;cd=&amp;docid=R58qIQI-v7PRMM&amp;tbnid=UIpri5s25XxESM:&amp;ved=0CAUQjBw4YA&amp;url=http%3A%2F%2Fwww.fpvoleibol.pt%2Fnoticias%2F2013%2Fimagens%2Ftportugal2013_confimp2.jpg&amp;ei=FRrVUueYFqXJ0AXazoCQBQ&amp;psig=AFQjCNGdJiD1kDEozHtqBm43KivpQ5osUg&amp;ust=1389783957422039"/>
          <p:cNvSpPr>
            <a:spLocks noChangeAspect="1" noChangeArrowheads="1"/>
          </p:cNvSpPr>
          <p:nvPr/>
        </p:nvSpPr>
        <p:spPr bwMode="auto">
          <a:xfrm>
            <a:off x="520700" y="320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8" name="AutoShape 12" descr="http://www.google.pt/url?sa=i&amp;source=images&amp;cd=&amp;docid=R58qIQI-v7PRMM&amp;tbnid=UIpri5s25XxESM:&amp;ved=0CAUQjBw4YA&amp;url=http%3A%2F%2Fwww.fpvoleibol.pt%2Fnoticias%2F2013%2Fimagens%2Ftportugal2013_confimp2.jpg&amp;ei=FRrVUueYFqXJ0AXazoCQBQ&amp;psig=AFQjCNGdJiD1kDEozHtqBm43KivpQ5osUg&amp;ust=1389783957422039"/>
          <p:cNvSpPr>
            <a:spLocks noChangeAspect="1" noChangeArrowheads="1"/>
          </p:cNvSpPr>
          <p:nvPr/>
        </p:nvSpPr>
        <p:spPr bwMode="auto">
          <a:xfrm>
            <a:off x="673100" y="473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4086054"/>
            <a:ext cx="2725003" cy="162894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332475" y="3745155"/>
            <a:ext cx="2944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/>
              <a:t>COMUNICAÇÃO SOCIAL</a:t>
            </a:r>
            <a:endParaRPr lang="pt-PT" b="1" dirty="0"/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7236" y="1865531"/>
            <a:ext cx="2199564" cy="1649673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1116" y="3905581"/>
            <a:ext cx="2857500" cy="1609725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702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617"/>
          <a:stretch/>
        </p:blipFill>
        <p:spPr bwMode="auto">
          <a:xfrm>
            <a:off x="533400" y="760811"/>
            <a:ext cx="8001000" cy="5792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-381000" y="381000"/>
            <a:ext cx="10058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20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ESTRUTURA ORGÂNICA</a:t>
            </a:r>
            <a:r>
              <a:rPr kumimoji="0" lang="pt-PT" sz="2000" b="1" i="0" u="none" strike="noStrike" cap="none" normalizeH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DA FEDERAÇÃO PORTUGUESA DE VOLEIBOL</a:t>
            </a:r>
            <a:endParaRPr kumimoji="0" lang="pt-PT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8" name="Marcador de Posição de Conteúdo 2"/>
          <p:cNvSpPr txBox="1">
            <a:spLocks/>
          </p:cNvSpPr>
          <p:nvPr/>
        </p:nvSpPr>
        <p:spPr>
          <a:xfrm>
            <a:off x="152400" y="76200"/>
            <a:ext cx="8763000" cy="563563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r>
              <a:rPr lang="pt-PT" b="1" dirty="0"/>
              <a:t>2. Prática da </a:t>
            </a:r>
            <a:r>
              <a:rPr lang="pt-PT" b="1" dirty="0" smtClean="0"/>
              <a:t>modalidade</a:t>
            </a:r>
            <a:endParaRPr lang="pt-PT" b="1" dirty="0"/>
          </a:p>
        </p:txBody>
      </p:sp>
      <p:pic>
        <p:nvPicPr>
          <p:cNvPr id="15" name="Picture 14" descr="http://www.fpvoleibol.pt/inscricoes_2011/fp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779272"/>
            <a:ext cx="1219200" cy="1125728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759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-76200" y="420469"/>
            <a:ext cx="9525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20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PLANO DE ATIVIDADES</a:t>
            </a:r>
            <a:r>
              <a:rPr kumimoji="0" lang="pt-PT" sz="2000" b="1" i="0" u="none" strike="noStrike" cap="none" normalizeH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DA FEDERAÇÃO PORTUGUESA DE VOLEIBOL</a:t>
            </a:r>
            <a:endParaRPr kumimoji="0" lang="pt-PT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8" name="Marcador de Posição de Conteúdo 2"/>
          <p:cNvSpPr txBox="1">
            <a:spLocks/>
          </p:cNvSpPr>
          <p:nvPr/>
        </p:nvSpPr>
        <p:spPr>
          <a:xfrm>
            <a:off x="152400" y="76200"/>
            <a:ext cx="8763000" cy="563563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r>
              <a:rPr lang="pt-PT" b="1" dirty="0"/>
              <a:t>2. Prática da </a:t>
            </a:r>
            <a:r>
              <a:rPr lang="pt-PT" b="1" dirty="0" smtClean="0"/>
              <a:t>modalidade</a:t>
            </a:r>
            <a:endParaRPr lang="pt-PT" b="1" dirty="0"/>
          </a:p>
        </p:txBody>
      </p:sp>
      <p:pic>
        <p:nvPicPr>
          <p:cNvPr id="15" name="Picture 14" descr="http://www.fpvoleibol.pt/inscricoes_2011/fp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1905000"/>
            <a:ext cx="1219200" cy="1125728"/>
          </a:xfrm>
          <a:prstGeom prst="rect">
            <a:avLst/>
          </a:prstGeom>
          <a:noFill/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xmlns="" val="4026020159"/>
              </p:ext>
            </p:extLst>
          </p:nvPr>
        </p:nvGraphicFramePr>
        <p:xfrm>
          <a:off x="609600" y="1295400"/>
          <a:ext cx="80772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214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51" t="6141" r="28273" b="36810"/>
          <a:stretch/>
        </p:blipFill>
        <p:spPr bwMode="auto">
          <a:xfrm>
            <a:off x="2035791" y="1221475"/>
            <a:ext cx="5127009" cy="373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ângulo 4"/>
          <p:cNvSpPr/>
          <p:nvPr/>
        </p:nvSpPr>
        <p:spPr>
          <a:xfrm>
            <a:off x="3048000" y="6488668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PT" i="1" dirty="0" smtClean="0">
                <a:solidFill>
                  <a:srgbClr val="00B0F0"/>
                </a:solidFill>
              </a:rPr>
              <a:t>MÓDULO 4. Op.2 - Desportos Coletivos-VOLEIBOL</a:t>
            </a:r>
            <a:endParaRPr lang="pt-PT" i="1" dirty="0">
              <a:solidFill>
                <a:srgbClr val="00B0F0"/>
              </a:solidFill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-76200" y="420469"/>
            <a:ext cx="9525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20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PLANO DE ATIVIDADES</a:t>
            </a:r>
            <a:r>
              <a:rPr kumimoji="0" lang="pt-PT" sz="2000" b="1" i="0" u="none" strike="noStrike" cap="none" normalizeH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DA FEDERAÇÃO PORTUGUESA DE VOLEIBOL</a:t>
            </a:r>
            <a:endParaRPr kumimoji="0" lang="pt-PT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8" name="Marcador de Posição de Conteúdo 2"/>
          <p:cNvSpPr txBox="1">
            <a:spLocks/>
          </p:cNvSpPr>
          <p:nvPr/>
        </p:nvSpPr>
        <p:spPr>
          <a:xfrm>
            <a:off x="152400" y="76200"/>
            <a:ext cx="8763000" cy="563563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r>
              <a:rPr lang="pt-PT" b="1" dirty="0"/>
              <a:t>2. Prática da </a:t>
            </a:r>
            <a:r>
              <a:rPr lang="pt-PT" b="1" dirty="0" smtClean="0"/>
              <a:t>modalidade</a:t>
            </a:r>
            <a:endParaRPr lang="pt-PT" b="1" dirty="0"/>
          </a:p>
        </p:txBody>
      </p:sp>
      <p:pic>
        <p:nvPicPr>
          <p:cNvPr id="15" name="Picture 14" descr="http://www.fpvoleibol.pt/inscricoes_2011/fp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0749" y="1288407"/>
            <a:ext cx="1219200" cy="1125728"/>
          </a:xfrm>
          <a:prstGeom prst="rect">
            <a:avLst/>
          </a:prstGeom>
          <a:noFill/>
        </p:spPr>
      </p:pic>
      <p:sp>
        <p:nvSpPr>
          <p:cNvPr id="2" name="CaixaDeTexto 1"/>
          <p:cNvSpPr txBox="1"/>
          <p:nvPr/>
        </p:nvSpPr>
        <p:spPr>
          <a:xfrm>
            <a:off x="2269718" y="849868"/>
            <a:ext cx="4664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smtClean="0"/>
              <a:t>COMPETIÇÕES INDOOR (EM PAVILHÃO)</a:t>
            </a:r>
            <a:endParaRPr lang="pt-PT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53" t="66378" r="197" b="24233"/>
          <a:stretch/>
        </p:blipFill>
        <p:spPr bwMode="auto">
          <a:xfrm>
            <a:off x="1219200" y="5481849"/>
            <a:ext cx="7410735" cy="61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3114209" y="5040868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smtClean="0"/>
              <a:t>COMPETIÇÕES DE PRAIA</a:t>
            </a:r>
            <a:endParaRPr lang="pt-PT" b="1" dirty="0"/>
          </a:p>
        </p:txBody>
      </p:sp>
    </p:spTree>
    <p:extLst>
      <p:ext uri="{BB962C8B-B14F-4D97-AF65-F5344CB8AC3E}">
        <p14:creationId xmlns:p14="http://schemas.microsoft.com/office/powerpoint/2010/main" xmlns="" val="394436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-76200" y="420469"/>
            <a:ext cx="9525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20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PLANO DE ATIVIDADES</a:t>
            </a:r>
            <a:r>
              <a:rPr kumimoji="0" lang="pt-PT" sz="2000" b="1" i="0" u="none" strike="noStrike" cap="none" normalizeH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DA FEDERAÇÃO PORTUGUESA DE VOLEIBOL</a:t>
            </a:r>
            <a:endParaRPr kumimoji="0" lang="pt-PT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30" t="36751" r="73582" b="25041"/>
          <a:stretch/>
        </p:blipFill>
        <p:spPr bwMode="auto">
          <a:xfrm>
            <a:off x="4503193" y="1447800"/>
            <a:ext cx="2850676" cy="457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20" t="10917" r="71092" b="71215"/>
          <a:stretch/>
        </p:blipFill>
        <p:spPr bwMode="auto">
          <a:xfrm>
            <a:off x="1066800" y="2362200"/>
            <a:ext cx="2850676" cy="213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1295400" y="849868"/>
            <a:ext cx="6716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smtClean="0"/>
              <a:t>COMPETIÇÕES INDOOR (EM PAVILHÃO) INTERNACIONAIS</a:t>
            </a:r>
            <a:endParaRPr lang="pt-PT" b="1" dirty="0"/>
          </a:p>
        </p:txBody>
      </p:sp>
      <p:sp>
        <p:nvSpPr>
          <p:cNvPr id="12" name="Marcador de Posição de Conteúdo 2"/>
          <p:cNvSpPr txBox="1">
            <a:spLocks/>
          </p:cNvSpPr>
          <p:nvPr/>
        </p:nvSpPr>
        <p:spPr>
          <a:xfrm>
            <a:off x="152400" y="0"/>
            <a:ext cx="8763000" cy="563563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r>
              <a:rPr lang="pt-PT" b="1" dirty="0"/>
              <a:t>2. Prática da </a:t>
            </a:r>
            <a:r>
              <a:rPr lang="pt-PT" b="1" dirty="0" smtClean="0"/>
              <a:t>modalidade</a:t>
            </a:r>
            <a:endParaRPr lang="pt-PT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234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ângulo 8"/>
          <p:cNvSpPr/>
          <p:nvPr/>
        </p:nvSpPr>
        <p:spPr>
          <a:xfrm>
            <a:off x="533400" y="1752600"/>
            <a:ext cx="6934200" cy="4114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-76200" y="420469"/>
            <a:ext cx="9525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20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PLANO DE ATIVIDADES</a:t>
            </a:r>
            <a:r>
              <a:rPr kumimoji="0" lang="pt-PT" sz="2000" b="1" i="0" u="none" strike="noStrike" cap="none" normalizeH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DA FEDERAÇÃO PORTUGUESA DE VOLEIBOL</a:t>
            </a:r>
            <a:endParaRPr kumimoji="0" lang="pt-PT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8" name="Marcador de Posição de Conteúdo 2"/>
          <p:cNvSpPr txBox="1">
            <a:spLocks/>
          </p:cNvSpPr>
          <p:nvPr/>
        </p:nvSpPr>
        <p:spPr>
          <a:xfrm>
            <a:off x="152400" y="76200"/>
            <a:ext cx="8763000" cy="563563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r>
              <a:rPr lang="pt-PT" b="1" dirty="0"/>
              <a:t>2. Prática da </a:t>
            </a:r>
            <a:r>
              <a:rPr lang="pt-PT" b="1" dirty="0" smtClean="0"/>
              <a:t>modalidade</a:t>
            </a:r>
            <a:endParaRPr lang="pt-PT" b="1" dirty="0"/>
          </a:p>
        </p:txBody>
      </p:sp>
      <p:pic>
        <p:nvPicPr>
          <p:cNvPr id="15" name="Picture 14" descr="http://www.fpvoleibol.pt/inscricoes_2011/fp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00749" y="1288407"/>
            <a:ext cx="1219200" cy="1125728"/>
          </a:xfrm>
          <a:prstGeom prst="rect">
            <a:avLst/>
          </a:prstGeom>
          <a:noFill/>
        </p:spPr>
      </p:pic>
      <p:sp>
        <p:nvSpPr>
          <p:cNvPr id="2" name="CaixaDeTexto 1"/>
          <p:cNvSpPr txBox="1"/>
          <p:nvPr/>
        </p:nvSpPr>
        <p:spPr>
          <a:xfrm>
            <a:off x="2667000" y="1230868"/>
            <a:ext cx="3399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smtClean="0"/>
              <a:t>ATIVIDADES DE PROMOÇÃO</a:t>
            </a:r>
            <a:endParaRPr lang="pt-PT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48" t="74988" r="29049" b="-227"/>
          <a:stretch/>
        </p:blipFill>
        <p:spPr bwMode="auto">
          <a:xfrm>
            <a:off x="533400" y="2209800"/>
            <a:ext cx="6629400" cy="370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48" t="63202" r="29049" b="33772"/>
          <a:stretch/>
        </p:blipFill>
        <p:spPr bwMode="auto">
          <a:xfrm>
            <a:off x="533400" y="1768687"/>
            <a:ext cx="6901967" cy="44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991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1066800" y="1828800"/>
            <a:ext cx="5889091" cy="432092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-76200" y="420469"/>
            <a:ext cx="9525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20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PLANO DE ATIVIDADES</a:t>
            </a:r>
            <a:r>
              <a:rPr kumimoji="0" lang="pt-PT" sz="2000" b="1" i="0" u="none" strike="noStrike" cap="none" normalizeH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DA FEDERAÇÃO PORTUGUESA DE VOLEIBOL</a:t>
            </a:r>
            <a:endParaRPr kumimoji="0" lang="pt-PT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8" name="Marcador de Posição de Conteúdo 2"/>
          <p:cNvSpPr txBox="1">
            <a:spLocks/>
          </p:cNvSpPr>
          <p:nvPr/>
        </p:nvSpPr>
        <p:spPr>
          <a:xfrm>
            <a:off x="152400" y="76200"/>
            <a:ext cx="8763000" cy="563563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r>
              <a:rPr lang="pt-PT" b="1" dirty="0"/>
              <a:t>2. Prática da </a:t>
            </a:r>
            <a:r>
              <a:rPr lang="pt-PT" b="1" dirty="0" smtClean="0"/>
              <a:t>modalidade</a:t>
            </a:r>
            <a:endParaRPr lang="pt-PT" b="1" dirty="0"/>
          </a:p>
        </p:txBody>
      </p:sp>
      <p:pic>
        <p:nvPicPr>
          <p:cNvPr id="15" name="Picture 14" descr="http://www.fpvoleibol.pt/inscricoes_2011/fp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00749" y="1288407"/>
            <a:ext cx="1219200" cy="1125728"/>
          </a:xfrm>
          <a:prstGeom prst="rect">
            <a:avLst/>
          </a:prstGeom>
          <a:noFill/>
        </p:spPr>
      </p:pic>
      <p:sp>
        <p:nvSpPr>
          <p:cNvPr id="2" name="CaixaDeTexto 1"/>
          <p:cNvSpPr txBox="1"/>
          <p:nvPr/>
        </p:nvSpPr>
        <p:spPr>
          <a:xfrm>
            <a:off x="2667000" y="1230868"/>
            <a:ext cx="3373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smtClean="0"/>
              <a:t>ATIVIDADES DE FORMAÇÃO</a:t>
            </a:r>
            <a:endParaRPr lang="pt-PT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1295401" y="2118479"/>
            <a:ext cx="5486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bg1"/>
                </a:solidFill>
              </a:rPr>
              <a:t>FORMAÇÃO DE TREINADORES:</a:t>
            </a:r>
          </a:p>
          <a:p>
            <a:endParaRPr lang="pt-PT" b="1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pt-PT" b="1" dirty="0" smtClean="0">
                <a:solidFill>
                  <a:schemeClr val="bg1"/>
                </a:solidFill>
              </a:rPr>
              <a:t>MONITORES DE GIRA VOLEI</a:t>
            </a:r>
          </a:p>
          <a:p>
            <a:pPr marL="285750" indent="-285750">
              <a:buFontTx/>
              <a:buChar char="-"/>
            </a:pPr>
            <a:r>
              <a:rPr lang="pt-PT" b="1" dirty="0" smtClean="0">
                <a:solidFill>
                  <a:schemeClr val="bg1"/>
                </a:solidFill>
              </a:rPr>
              <a:t>TÉCNICOS DE GRAU I, II e III</a:t>
            </a:r>
          </a:p>
          <a:p>
            <a:endParaRPr lang="pt-PT" b="1" dirty="0" smtClean="0">
              <a:solidFill>
                <a:schemeClr val="bg1"/>
              </a:solidFill>
            </a:endParaRPr>
          </a:p>
          <a:p>
            <a:endParaRPr lang="pt-PT" b="1" dirty="0">
              <a:solidFill>
                <a:schemeClr val="bg1"/>
              </a:solidFill>
            </a:endParaRPr>
          </a:p>
          <a:p>
            <a:r>
              <a:rPr lang="pt-PT" b="1" dirty="0" smtClean="0">
                <a:solidFill>
                  <a:schemeClr val="bg1"/>
                </a:solidFill>
              </a:rPr>
              <a:t>FORMAÇÃO DE ÁRBITROS:</a:t>
            </a:r>
          </a:p>
          <a:p>
            <a:endParaRPr lang="pt-PT" b="1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pt-PT" b="1" dirty="0" smtClean="0">
                <a:solidFill>
                  <a:schemeClr val="bg1"/>
                </a:solidFill>
              </a:rPr>
              <a:t>ESTAGIÁRIOS</a:t>
            </a:r>
          </a:p>
          <a:p>
            <a:pPr marL="285750" indent="-285750">
              <a:buFontTx/>
              <a:buChar char="-"/>
            </a:pPr>
            <a:r>
              <a:rPr lang="pt-PT" b="1" dirty="0" smtClean="0">
                <a:solidFill>
                  <a:schemeClr val="bg1"/>
                </a:solidFill>
              </a:rPr>
              <a:t>NACIONAIS</a:t>
            </a:r>
          </a:p>
          <a:p>
            <a:pPr marL="285750" indent="-285750">
              <a:buFontTx/>
              <a:buChar char="-"/>
            </a:pPr>
            <a:r>
              <a:rPr lang="pt-PT" b="1" dirty="0" smtClean="0">
                <a:solidFill>
                  <a:schemeClr val="bg1"/>
                </a:solidFill>
              </a:rPr>
              <a:t>INTERNACIONAIS</a:t>
            </a:r>
            <a:endParaRPr lang="pt-PT" b="1" dirty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685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52400" y="-30163"/>
            <a:ext cx="8763000" cy="5635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t-PT" sz="2000" b="1" dirty="0" smtClean="0"/>
              <a:t>1. Origem, evolução e tendências de desenvolvimento da modalidade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348734"/>
            <a:ext cx="9144000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20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HISTÓRIA DO VOLEIBOL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20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(ORIGEM DA MODALIDADE)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Em 1885</a:t>
            </a:r>
            <a:r>
              <a:rPr kumimoji="0" lang="pt-P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o professor de Educação Física </a:t>
            </a:r>
            <a:r>
              <a:rPr kumimoji="0" lang="pt-PT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William Morgan</a:t>
            </a:r>
            <a:r>
              <a:rPr kumimoji="0" lang="pt-P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do YMCA (Associação de Jovens Cristãos - ACM) em Massachusetts, nos Estados Unidos da América, criou uma modalidade desportiva que, devido ao seu toque no ar, foi aceite universalmente por “</a:t>
            </a:r>
            <a:r>
              <a:rPr kumimoji="0" lang="pt-PT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volley-ball</a:t>
            </a:r>
            <a:r>
              <a:rPr kumimoji="0" lang="pt-P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”.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16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Esta modalidade surge da necessidade em criar uma atividade coletiva de competição que se desenvolvesse num espaço interior onde o mau tempo não prejudicasse constantemente a atividade dos Alunos e que não exigisse contacto físico. Assim, o professor Morgan, baseando-se no basquetebol, no basebol, no ténis e no andebol criou este novo jogo, denominando-o de “</a:t>
            </a:r>
            <a:r>
              <a:rPr kumimoji="0" lang="pt-PT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Minonette</a:t>
            </a:r>
            <a:r>
              <a:rPr kumimoji="0" lang="pt-P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”, cujo objetivo consistia em fazer com que a bola, batida com as mãos e sem ser agarrada, tocasse o campo da equipa adversária.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As primeiras regras do novo jogo foram publicadas em 1886 em Nova Iorque, de onde se destacam o terreno de jogo ser dividido por uma rede, o número ilimitado de jogadores, o jogo ser disputado a nove pontos, sendo que para colocar a bola em jogo eram permitidos dois serviços, o número de toques na bola por equipa era ilimitado e a altura da rede era de 1,90 m e o terreno de jogo tinha uma área de 15,25 m por 7,62 m.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 jogo expandiu-se facilmente, sendo de salientar que na sua difusão, os núcleos internacionais em diversos países, da YMCA e as tropas Americanas durante a primeira e a segunda guerra mundiais, estacionadas na Europa e na Ásia, tiveram um papel muito importante.</a:t>
            </a:r>
            <a:endParaRPr kumimoji="0" lang="pt-PT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willian"/>
          <p:cNvPicPr>
            <a:picLocks noChangeAspect="1" noChangeArrowheads="1"/>
          </p:cNvPicPr>
          <p:nvPr/>
        </p:nvPicPr>
        <p:blipFill>
          <a:blip r:embed="rId2" cstate="print">
            <a:lum bright="30000" contrast="6000"/>
          </a:blip>
          <a:srcRect/>
          <a:stretch>
            <a:fillRect/>
          </a:stretch>
        </p:blipFill>
        <p:spPr bwMode="auto">
          <a:xfrm>
            <a:off x="7086600" y="304800"/>
            <a:ext cx="794926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-152400" y="760513"/>
            <a:ext cx="9525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20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REGULAMENTOS FEDERATIVOS MAIS </a:t>
            </a:r>
            <a:r>
              <a:rPr kumimoji="0" lang="pt-PT" sz="20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IMPORTANTES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2000" b="1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(http://www.fpvoleibol.pt/)</a:t>
            </a:r>
            <a:endParaRPr kumimoji="0" lang="pt-PT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8" name="Marcador de Posição de Conteúdo 2"/>
          <p:cNvSpPr txBox="1">
            <a:spLocks/>
          </p:cNvSpPr>
          <p:nvPr/>
        </p:nvSpPr>
        <p:spPr>
          <a:xfrm>
            <a:off x="152400" y="76200"/>
            <a:ext cx="8763000" cy="563563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r>
              <a:rPr lang="pt-PT" b="1" dirty="0"/>
              <a:t>3. Legislação e regulamentos aplicáveis ao contexto de prática da </a:t>
            </a:r>
            <a:r>
              <a:rPr lang="pt-PT" b="1" dirty="0" smtClean="0"/>
              <a:t>modalidade</a:t>
            </a:r>
            <a:endParaRPr lang="pt-PT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5210396" y="1600200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MINIVOLEIBOL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914528" y="2362200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DISCIPLINA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946563" y="3135868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dirty="0" smtClean="0"/>
              <a:t>INTERNO</a:t>
            </a:r>
            <a:endParaRPr lang="pt-PT" dirty="0" smtClean="0">
              <a:hlinkClick r:id="rId2" action="ppaction://hlinkfile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561265" y="2373868"/>
            <a:ext cx="321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ESCALÕES DE FORMAÇÃO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1857596" y="1600200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ARBITRAGEM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5357096" y="3124200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SENIORES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978994" y="4001869"/>
            <a:ext cx="1129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dirty="0" smtClean="0"/>
              <a:t>PROVAS</a:t>
            </a:r>
            <a:endParaRPr lang="pt-PT" dirty="0" smtClean="0">
              <a:hlinkClick r:id="rId3" action="ppaction://hlinkfile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4905596" y="3974068"/>
            <a:ext cx="2458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VOLEIBOL DE PRAIA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129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volei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17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1835150" y="1196975"/>
            <a:ext cx="7129463" cy="511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rabicPeriod"/>
            </a:pPr>
            <a:r>
              <a:rPr lang="pt-PT" sz="2000" b="1" u="sng" dirty="0" err="1" smtClean="0">
                <a:latin typeface="+mn-lt"/>
              </a:rPr>
              <a:t>Objetivo</a:t>
            </a:r>
            <a:endParaRPr lang="pt-PT" sz="2000" b="1" u="sng" dirty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pt-PT" sz="2000" dirty="0">
                <a:latin typeface="+mn-lt"/>
              </a:rPr>
              <a:t>	</a:t>
            </a:r>
            <a:r>
              <a:rPr lang="pt-PT" dirty="0">
                <a:latin typeface="+mn-lt"/>
              </a:rPr>
              <a:t>Enviar regularmente a bola por cima da rede, de forma a tocar no meio campo contrário.</a:t>
            </a:r>
          </a:p>
          <a:p>
            <a:pPr>
              <a:spcBef>
                <a:spcPct val="50000"/>
              </a:spcBef>
            </a:pPr>
            <a:endParaRPr lang="pt-PT" dirty="0">
              <a:latin typeface="+mn-lt"/>
            </a:endParaRPr>
          </a:p>
          <a:p>
            <a:pPr>
              <a:spcBef>
                <a:spcPct val="50000"/>
              </a:spcBef>
              <a:buFontTx/>
              <a:buAutoNum type="arabicPeriod" startAt="2"/>
            </a:pPr>
            <a:r>
              <a:rPr lang="pt-PT" sz="2000" b="1" u="sng" dirty="0">
                <a:latin typeface="+mn-lt"/>
              </a:rPr>
              <a:t>Número de jogadores</a:t>
            </a:r>
          </a:p>
          <a:p>
            <a:pPr>
              <a:spcBef>
                <a:spcPct val="50000"/>
              </a:spcBef>
            </a:pPr>
            <a:r>
              <a:rPr lang="pt-PT" sz="2000" dirty="0">
                <a:latin typeface="+mn-lt"/>
              </a:rPr>
              <a:t>	</a:t>
            </a:r>
            <a:r>
              <a:rPr lang="pt-PT" dirty="0">
                <a:latin typeface="+mn-lt"/>
              </a:rPr>
              <a:t>12 jogadores por </a:t>
            </a:r>
            <a:r>
              <a:rPr lang="pt-PT" dirty="0" smtClean="0">
                <a:latin typeface="+mn-lt"/>
              </a:rPr>
              <a:t>equipa, incluindo o(s) Libero(s).</a:t>
            </a:r>
            <a:endParaRPr lang="pt-PT" dirty="0">
              <a:latin typeface="+mn-lt"/>
            </a:endParaRPr>
          </a:p>
          <a:p>
            <a:pPr>
              <a:spcBef>
                <a:spcPct val="50000"/>
              </a:spcBef>
            </a:pPr>
            <a:endParaRPr lang="pt-PT" dirty="0">
              <a:latin typeface="+mn-lt"/>
            </a:endParaRPr>
          </a:p>
          <a:p>
            <a:pPr>
              <a:spcBef>
                <a:spcPct val="50000"/>
              </a:spcBef>
              <a:buFontTx/>
              <a:buAutoNum type="arabicPeriod" startAt="3"/>
            </a:pPr>
            <a:r>
              <a:rPr lang="pt-PT" sz="2000" b="1" u="sng" dirty="0">
                <a:latin typeface="+mn-lt"/>
              </a:rPr>
              <a:t>Duração do jogo</a:t>
            </a:r>
          </a:p>
          <a:p>
            <a:pPr>
              <a:spcBef>
                <a:spcPct val="50000"/>
              </a:spcBef>
            </a:pPr>
            <a:r>
              <a:rPr lang="pt-PT" sz="2000" dirty="0">
                <a:latin typeface="+mn-lt"/>
              </a:rPr>
              <a:t>	</a:t>
            </a:r>
            <a:r>
              <a:rPr lang="pt-PT" dirty="0">
                <a:latin typeface="+mn-lt"/>
              </a:rPr>
              <a:t>O jogo é ganho pela equipa que vencer três sets.</a:t>
            </a:r>
          </a:p>
          <a:p>
            <a:pPr>
              <a:spcBef>
                <a:spcPct val="50000"/>
              </a:spcBef>
            </a:pPr>
            <a:endParaRPr lang="pt-PT" dirty="0">
              <a:latin typeface="+mn-lt"/>
            </a:endParaRPr>
          </a:p>
          <a:p>
            <a:pPr>
              <a:spcBef>
                <a:spcPct val="50000"/>
              </a:spcBef>
              <a:buFontTx/>
              <a:buAutoNum type="arabicPeriod" startAt="4"/>
            </a:pPr>
            <a:r>
              <a:rPr lang="pt-PT" sz="2000" b="1" u="sng" dirty="0">
                <a:latin typeface="+mn-lt"/>
              </a:rPr>
              <a:t>Número de árbitros</a:t>
            </a:r>
          </a:p>
          <a:p>
            <a:pPr>
              <a:spcBef>
                <a:spcPct val="50000"/>
              </a:spcBef>
            </a:pPr>
            <a:r>
              <a:rPr lang="pt-PT" sz="2000" dirty="0">
                <a:latin typeface="+mn-lt"/>
              </a:rPr>
              <a:t>	</a:t>
            </a:r>
            <a:r>
              <a:rPr lang="pt-PT" dirty="0">
                <a:latin typeface="+mn-lt"/>
              </a:rPr>
              <a:t>Primeiro-árbitro, segundo-árbitro, marcador, 4 juízes-de-linha.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8600" y="285690"/>
            <a:ext cx="952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20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PRINCIPAIS REGRAS </a:t>
            </a:r>
            <a:r>
              <a:rPr kumimoji="0" lang="pt-PT" sz="20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DO VOLEIBOL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936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volei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17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1676400" y="1196975"/>
            <a:ext cx="746760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Bef>
                <a:spcPct val="50000"/>
              </a:spcBef>
            </a:pPr>
            <a:r>
              <a:rPr lang="pt-PT" b="1" dirty="0" smtClean="0">
                <a:latin typeface="+mn-lt"/>
              </a:rPr>
              <a:t>5. CARACTERÍSTICAS </a:t>
            </a:r>
            <a:r>
              <a:rPr lang="pt-PT" b="1" dirty="0">
                <a:latin typeface="+mn-lt"/>
              </a:rPr>
              <a:t>DO TOQUE DE BOLA</a:t>
            </a:r>
          </a:p>
          <a:p>
            <a:endParaRPr lang="pt-PT" dirty="0">
              <a:latin typeface="+mn-lt"/>
            </a:endParaRPr>
          </a:p>
          <a:p>
            <a:r>
              <a:rPr lang="pt-PT" dirty="0" smtClean="0">
                <a:latin typeface="+mn-lt"/>
              </a:rPr>
              <a:t>5.1. A </a:t>
            </a:r>
            <a:r>
              <a:rPr lang="pt-PT" dirty="0">
                <a:latin typeface="+mn-lt"/>
              </a:rPr>
              <a:t>bola pode ser tocada com qualquer parte do corpo</a:t>
            </a:r>
            <a:r>
              <a:rPr lang="pt-PT" dirty="0" smtClean="0">
                <a:latin typeface="+mn-lt"/>
              </a:rPr>
              <a:t>.</a:t>
            </a:r>
          </a:p>
          <a:p>
            <a:endParaRPr lang="pt-PT" dirty="0">
              <a:latin typeface="+mn-lt"/>
            </a:endParaRPr>
          </a:p>
          <a:p>
            <a:r>
              <a:rPr lang="pt-PT" dirty="0" smtClean="0">
                <a:latin typeface="+mn-lt"/>
              </a:rPr>
              <a:t>5.2 </a:t>
            </a:r>
            <a:r>
              <a:rPr lang="pt-PT" dirty="0">
                <a:latin typeface="+mn-lt"/>
              </a:rPr>
              <a:t>A bola não pode ser agarrada e/ou lançada. Pode ressaltar em qualquer direcção. </a:t>
            </a:r>
            <a:endParaRPr lang="pt-PT" dirty="0" smtClean="0">
              <a:latin typeface="+mn-lt"/>
            </a:endParaRPr>
          </a:p>
          <a:p>
            <a:endParaRPr lang="pt-PT" dirty="0" smtClean="0">
              <a:latin typeface="+mn-lt"/>
            </a:endParaRPr>
          </a:p>
          <a:p>
            <a:r>
              <a:rPr lang="pt-PT" dirty="0" smtClean="0">
                <a:latin typeface="+mn-lt"/>
              </a:rPr>
              <a:t>5.3 </a:t>
            </a:r>
            <a:r>
              <a:rPr lang="pt-PT" dirty="0">
                <a:latin typeface="+mn-lt"/>
              </a:rPr>
              <a:t>A bola pode tocar várias partes do corpo, desde que esses toques sejam simultâneos</a:t>
            </a:r>
            <a:r>
              <a:rPr lang="pt-PT" dirty="0" smtClean="0">
                <a:latin typeface="+mn-lt"/>
              </a:rPr>
              <a:t>.</a:t>
            </a:r>
          </a:p>
          <a:p>
            <a:endParaRPr lang="pt-PT" dirty="0">
              <a:latin typeface="+mn-lt"/>
            </a:endParaRPr>
          </a:p>
          <a:p>
            <a:r>
              <a:rPr lang="pt-PT" u="sng" dirty="0">
                <a:latin typeface="+mn-lt"/>
              </a:rPr>
              <a:t>Excepções:</a:t>
            </a:r>
          </a:p>
          <a:p>
            <a:r>
              <a:rPr lang="pt-PT" dirty="0">
                <a:latin typeface="+mn-lt"/>
              </a:rPr>
              <a:t>5</a:t>
            </a:r>
            <a:r>
              <a:rPr lang="pt-PT" dirty="0" smtClean="0">
                <a:latin typeface="+mn-lt"/>
              </a:rPr>
              <a:t>.3.1 </a:t>
            </a:r>
            <a:r>
              <a:rPr lang="pt-PT" dirty="0">
                <a:latin typeface="+mn-lt"/>
              </a:rPr>
              <a:t>N</a:t>
            </a:r>
            <a:r>
              <a:rPr lang="pt-PT" dirty="0" smtClean="0">
                <a:latin typeface="+mn-lt"/>
              </a:rPr>
              <a:t>o </a:t>
            </a:r>
            <a:r>
              <a:rPr lang="pt-PT" dirty="0">
                <a:latin typeface="+mn-lt"/>
              </a:rPr>
              <a:t>bloco, podem ser realizados toques consecutivos por um ou vários </a:t>
            </a:r>
            <a:r>
              <a:rPr lang="pt-PT" dirty="0" err="1">
                <a:latin typeface="+mn-lt"/>
              </a:rPr>
              <a:t>blocadores</a:t>
            </a:r>
            <a:r>
              <a:rPr lang="pt-PT" dirty="0">
                <a:latin typeface="+mn-lt"/>
              </a:rPr>
              <a:t>, desde que </a:t>
            </a:r>
            <a:r>
              <a:rPr lang="pt-PT" dirty="0" smtClean="0">
                <a:latin typeface="+mn-lt"/>
              </a:rPr>
              <a:t>esses toques </a:t>
            </a:r>
            <a:r>
              <a:rPr lang="pt-PT" dirty="0">
                <a:latin typeface="+mn-lt"/>
              </a:rPr>
              <a:t>ocorram durante a mesma acção</a:t>
            </a:r>
            <a:r>
              <a:rPr lang="pt-PT" dirty="0" smtClean="0">
                <a:latin typeface="+mn-lt"/>
              </a:rPr>
              <a:t>;</a:t>
            </a:r>
          </a:p>
          <a:p>
            <a:endParaRPr lang="pt-PT" dirty="0">
              <a:latin typeface="+mn-lt"/>
            </a:endParaRPr>
          </a:p>
          <a:p>
            <a:r>
              <a:rPr lang="pt-PT" dirty="0" smtClean="0">
                <a:latin typeface="+mn-lt"/>
              </a:rPr>
              <a:t>5.3.2 </a:t>
            </a:r>
            <a:r>
              <a:rPr lang="pt-PT" dirty="0">
                <a:latin typeface="+mn-lt"/>
              </a:rPr>
              <a:t>no primeiro toque da equipa a bola pode </a:t>
            </a:r>
            <a:r>
              <a:rPr lang="pt-PT" dirty="0" smtClean="0">
                <a:latin typeface="+mn-lt"/>
              </a:rPr>
              <a:t>contactar consecutivamente </a:t>
            </a:r>
            <a:r>
              <a:rPr lang="pt-PT" dirty="0">
                <a:latin typeface="+mn-lt"/>
              </a:rPr>
              <a:t>várias partes do corpo, </a:t>
            </a:r>
            <a:r>
              <a:rPr lang="pt-PT" dirty="0" smtClean="0">
                <a:latin typeface="+mn-lt"/>
              </a:rPr>
              <a:t>desde que </a:t>
            </a:r>
            <a:r>
              <a:rPr lang="pt-PT" dirty="0">
                <a:latin typeface="+mn-lt"/>
              </a:rPr>
              <a:t>esses toques ocorram durante a mesma acção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8600" y="285690"/>
            <a:ext cx="952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20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REGRAS DO VOLEIBOL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597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volei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17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1676400" y="533400"/>
            <a:ext cx="7467600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Bef>
                <a:spcPct val="50000"/>
              </a:spcBef>
            </a:pPr>
            <a:r>
              <a:rPr lang="pt-PT" b="1" dirty="0">
                <a:latin typeface="+mn-lt"/>
              </a:rPr>
              <a:t>6</a:t>
            </a:r>
            <a:r>
              <a:rPr lang="pt-PT" b="1" dirty="0" smtClean="0">
                <a:latin typeface="+mn-lt"/>
              </a:rPr>
              <a:t>. FALTAS  NO </a:t>
            </a:r>
            <a:r>
              <a:rPr lang="pt-PT" b="1" dirty="0">
                <a:latin typeface="+mn-lt"/>
              </a:rPr>
              <a:t>TOQUE DE </a:t>
            </a:r>
            <a:r>
              <a:rPr lang="pt-PT" b="1" dirty="0" smtClean="0">
                <a:latin typeface="+mn-lt"/>
              </a:rPr>
              <a:t>BOLA</a:t>
            </a:r>
            <a:endParaRPr lang="pt-PT" dirty="0">
              <a:latin typeface="+mn-lt"/>
            </a:endParaRPr>
          </a:p>
          <a:p>
            <a:r>
              <a:rPr lang="pt-PT" dirty="0" smtClean="0">
                <a:latin typeface="+mn-lt"/>
              </a:rPr>
              <a:t>6.1 -QUATRO </a:t>
            </a:r>
            <a:r>
              <a:rPr lang="pt-PT" dirty="0">
                <a:latin typeface="+mn-lt"/>
              </a:rPr>
              <a:t>TOQUES: uma equipa toca a bola quatro vezes antes de a reenviar. </a:t>
            </a:r>
            <a:endParaRPr lang="pt-PT" dirty="0" smtClean="0">
              <a:latin typeface="+mn-lt"/>
            </a:endParaRPr>
          </a:p>
          <a:p>
            <a:endParaRPr lang="pt-PT" dirty="0" smtClean="0">
              <a:latin typeface="+mn-lt"/>
            </a:endParaRPr>
          </a:p>
          <a:p>
            <a:endParaRPr lang="pt-PT" dirty="0" smtClean="0">
              <a:latin typeface="+mn-lt"/>
            </a:endParaRPr>
          </a:p>
          <a:p>
            <a:endParaRPr lang="pt-PT" dirty="0">
              <a:latin typeface="+mn-lt"/>
            </a:endParaRPr>
          </a:p>
          <a:p>
            <a:endParaRPr lang="pt-PT" dirty="0">
              <a:latin typeface="+mn-lt"/>
            </a:endParaRPr>
          </a:p>
          <a:p>
            <a:r>
              <a:rPr lang="pt-PT" dirty="0" smtClean="0">
                <a:latin typeface="+mn-lt"/>
              </a:rPr>
              <a:t>6.2- </a:t>
            </a:r>
            <a:r>
              <a:rPr lang="pt-PT" dirty="0">
                <a:latin typeface="+mn-lt"/>
              </a:rPr>
              <a:t>TOQUE ASSISTIDO: um jogador, dentro da área de jogo, apoia-se num colega ou </a:t>
            </a:r>
            <a:r>
              <a:rPr lang="pt-PT" dirty="0" smtClean="0">
                <a:latin typeface="+mn-lt"/>
              </a:rPr>
              <a:t>numa estrutura/objecto </a:t>
            </a:r>
            <a:r>
              <a:rPr lang="pt-PT" dirty="0">
                <a:latin typeface="+mn-lt"/>
              </a:rPr>
              <a:t>para contactar a bola</a:t>
            </a:r>
            <a:r>
              <a:rPr lang="pt-PT" dirty="0" smtClean="0">
                <a:latin typeface="+mn-lt"/>
              </a:rPr>
              <a:t>.</a:t>
            </a:r>
          </a:p>
          <a:p>
            <a:endParaRPr lang="pt-PT" dirty="0">
              <a:latin typeface="+mn-lt"/>
            </a:endParaRPr>
          </a:p>
          <a:p>
            <a:endParaRPr lang="pt-PT" dirty="0">
              <a:latin typeface="+mn-lt"/>
            </a:endParaRPr>
          </a:p>
          <a:p>
            <a:r>
              <a:rPr lang="pt-PT" dirty="0" smtClean="0">
                <a:latin typeface="+mn-lt"/>
              </a:rPr>
              <a:t>6.3-BOLA </a:t>
            </a:r>
            <a:r>
              <a:rPr lang="pt-PT" dirty="0">
                <a:latin typeface="+mn-lt"/>
              </a:rPr>
              <a:t>RETIDA: a bola é agarrada e/ou lançada; não ressalta no </a:t>
            </a:r>
            <a:r>
              <a:rPr lang="pt-PT" dirty="0" smtClean="0">
                <a:latin typeface="+mn-lt"/>
              </a:rPr>
              <a:t>contacto.</a:t>
            </a:r>
          </a:p>
          <a:p>
            <a:endParaRPr lang="pt-PT" dirty="0" smtClean="0">
              <a:latin typeface="+mn-lt"/>
            </a:endParaRPr>
          </a:p>
          <a:p>
            <a:endParaRPr lang="pt-PT" dirty="0" smtClean="0">
              <a:latin typeface="+mn-lt"/>
            </a:endParaRPr>
          </a:p>
          <a:p>
            <a:endParaRPr lang="pt-PT" dirty="0">
              <a:latin typeface="+mn-lt"/>
            </a:endParaRPr>
          </a:p>
          <a:p>
            <a:endParaRPr lang="pt-PT" dirty="0">
              <a:latin typeface="+mn-lt"/>
            </a:endParaRPr>
          </a:p>
          <a:p>
            <a:r>
              <a:rPr lang="pt-PT" dirty="0" smtClean="0">
                <a:latin typeface="+mn-lt"/>
              </a:rPr>
              <a:t>6.4- </a:t>
            </a:r>
            <a:r>
              <a:rPr lang="pt-PT" dirty="0">
                <a:latin typeface="+mn-lt"/>
              </a:rPr>
              <a:t>DOIS TOQUES: um jogador toca na bola duas vezes consecutivas, ou a bola toca </a:t>
            </a:r>
            <a:r>
              <a:rPr lang="pt-PT" dirty="0" smtClean="0">
                <a:latin typeface="+mn-lt"/>
              </a:rPr>
              <a:t>sucessivamente várias </a:t>
            </a:r>
            <a:r>
              <a:rPr lang="pt-PT" dirty="0">
                <a:latin typeface="+mn-lt"/>
              </a:rPr>
              <a:t>partes do seu corpo.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8600" y="76200"/>
            <a:ext cx="952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20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REGRAS DO VOLEIBOL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886200"/>
            <a:ext cx="762000" cy="1294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562600"/>
            <a:ext cx="762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219200"/>
            <a:ext cx="914400" cy="126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648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olei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17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xfrm>
            <a:off x="1763713" y="274638"/>
            <a:ext cx="6923087" cy="850900"/>
          </a:xfrm>
        </p:spPr>
        <p:txBody>
          <a:bodyPr/>
          <a:lstStyle/>
          <a:p>
            <a:r>
              <a:rPr lang="pt-PT" sz="2400" dirty="0" smtClean="0">
                <a:latin typeface="+mn-lt"/>
              </a:rPr>
              <a:t>Os árbitros e oficiais de jogo</a:t>
            </a:r>
            <a:endParaRPr lang="pt-PT" sz="2400" dirty="0">
              <a:latin typeface="+mn-lt"/>
            </a:endParaRPr>
          </a:p>
        </p:txBody>
      </p:sp>
      <p:pic>
        <p:nvPicPr>
          <p:cNvPr id="5125" name="Picture 5" descr="Portugal_Eslovaquia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619250" y="1700213"/>
            <a:ext cx="7273925" cy="48656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30" name="AutoShape 10"/>
          <p:cNvSpPr>
            <a:spLocks noChangeArrowheads="1"/>
          </p:cNvSpPr>
          <p:nvPr/>
        </p:nvSpPr>
        <p:spPr bwMode="auto">
          <a:xfrm rot="5400000">
            <a:off x="4717257" y="2996406"/>
            <a:ext cx="719138" cy="288925"/>
          </a:xfrm>
          <a:prstGeom prst="rightArrow">
            <a:avLst>
              <a:gd name="adj1" fmla="val 50000"/>
              <a:gd name="adj2" fmla="val 6222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5131" name="AutoShape 11"/>
          <p:cNvSpPr>
            <a:spLocks noChangeArrowheads="1"/>
          </p:cNvSpPr>
          <p:nvPr/>
        </p:nvSpPr>
        <p:spPr bwMode="auto">
          <a:xfrm rot="10800000">
            <a:off x="4932363" y="5084763"/>
            <a:ext cx="719137" cy="288925"/>
          </a:xfrm>
          <a:prstGeom prst="rightArrow">
            <a:avLst>
              <a:gd name="adj1" fmla="val 50000"/>
              <a:gd name="adj2" fmla="val 6222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5132" name="AutoShape 12"/>
          <p:cNvSpPr>
            <a:spLocks noChangeArrowheads="1"/>
          </p:cNvSpPr>
          <p:nvPr/>
        </p:nvSpPr>
        <p:spPr bwMode="auto">
          <a:xfrm rot="5400000">
            <a:off x="3925094" y="5156994"/>
            <a:ext cx="719137" cy="288925"/>
          </a:xfrm>
          <a:prstGeom prst="rightArrow">
            <a:avLst>
              <a:gd name="adj1" fmla="val 50000"/>
              <a:gd name="adj2" fmla="val 6222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5133" name="AutoShape 13"/>
          <p:cNvSpPr>
            <a:spLocks noChangeArrowheads="1"/>
          </p:cNvSpPr>
          <p:nvPr/>
        </p:nvSpPr>
        <p:spPr bwMode="auto">
          <a:xfrm rot="4433799">
            <a:off x="2393559" y="3289068"/>
            <a:ext cx="719138" cy="288925"/>
          </a:xfrm>
          <a:prstGeom prst="rightArrow">
            <a:avLst>
              <a:gd name="adj1" fmla="val 50000"/>
              <a:gd name="adj2" fmla="val 6222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5134" name="AutoShape 14"/>
          <p:cNvSpPr>
            <a:spLocks noChangeArrowheads="1"/>
          </p:cNvSpPr>
          <p:nvPr/>
        </p:nvSpPr>
        <p:spPr bwMode="auto">
          <a:xfrm rot="4163877">
            <a:off x="7812882" y="4004469"/>
            <a:ext cx="719137" cy="288925"/>
          </a:xfrm>
          <a:prstGeom prst="rightArrow">
            <a:avLst>
              <a:gd name="adj1" fmla="val 50000"/>
              <a:gd name="adj2" fmla="val 6222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18" name="CaixaDeTexto 17"/>
          <p:cNvSpPr txBox="1"/>
          <p:nvPr/>
        </p:nvSpPr>
        <p:spPr>
          <a:xfrm>
            <a:off x="4419600" y="2281535"/>
            <a:ext cx="1460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dirty="0" smtClean="0">
                <a:solidFill>
                  <a:srgbClr val="FF0000"/>
                </a:solidFill>
              </a:rPr>
              <a:t>1º Árbitro</a:t>
            </a:r>
            <a:endParaRPr lang="pt-PT" sz="2400" dirty="0">
              <a:solidFill>
                <a:srgbClr val="FF0000"/>
              </a:solidFill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4876800" y="5329535"/>
            <a:ext cx="1460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dirty="0" smtClean="0">
                <a:solidFill>
                  <a:srgbClr val="FF0000"/>
                </a:solidFill>
              </a:rPr>
              <a:t>2º Árbitro</a:t>
            </a:r>
            <a:endParaRPr lang="pt-PT" sz="2400" dirty="0">
              <a:solidFill>
                <a:srgbClr val="FF0000"/>
              </a:solidFill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3657600" y="4491335"/>
            <a:ext cx="1486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dirty="0" smtClean="0">
                <a:solidFill>
                  <a:srgbClr val="FF0000"/>
                </a:solidFill>
              </a:rPr>
              <a:t>Marcador</a:t>
            </a:r>
            <a:endParaRPr lang="pt-PT" sz="2400" dirty="0">
              <a:solidFill>
                <a:srgbClr val="FF0000"/>
              </a:solidFill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7451308" y="2590800"/>
            <a:ext cx="11592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dirty="0" smtClean="0">
                <a:solidFill>
                  <a:srgbClr val="FF0000"/>
                </a:solidFill>
              </a:rPr>
              <a:t>Juízes </a:t>
            </a:r>
          </a:p>
          <a:p>
            <a:pPr algn="ctr"/>
            <a:r>
              <a:rPr lang="pt-PT" sz="2400" dirty="0" smtClean="0">
                <a:solidFill>
                  <a:srgbClr val="FF0000"/>
                </a:solidFill>
              </a:rPr>
              <a:t>de </a:t>
            </a:r>
          </a:p>
          <a:p>
            <a:pPr algn="ctr"/>
            <a:r>
              <a:rPr lang="pt-PT" sz="2400" dirty="0" smtClean="0">
                <a:solidFill>
                  <a:srgbClr val="FF0000"/>
                </a:solidFill>
              </a:rPr>
              <a:t>linha</a:t>
            </a:r>
            <a:endParaRPr lang="pt-PT" sz="2400" dirty="0">
              <a:solidFill>
                <a:srgbClr val="FF0000"/>
              </a:solidFill>
            </a:endParaRPr>
          </a:p>
        </p:txBody>
      </p:sp>
      <p:sp>
        <p:nvSpPr>
          <p:cNvPr id="22" name="AutoShape 14"/>
          <p:cNvSpPr>
            <a:spLocks noChangeArrowheads="1"/>
          </p:cNvSpPr>
          <p:nvPr/>
        </p:nvSpPr>
        <p:spPr bwMode="auto">
          <a:xfrm rot="7974023">
            <a:off x="6849023" y="3417675"/>
            <a:ext cx="719137" cy="288925"/>
          </a:xfrm>
          <a:prstGeom prst="rightArrow">
            <a:avLst>
              <a:gd name="adj1" fmla="val 50000"/>
              <a:gd name="adj2" fmla="val 6222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23" name="CaixaDeTexto 22"/>
          <p:cNvSpPr txBox="1"/>
          <p:nvPr/>
        </p:nvSpPr>
        <p:spPr>
          <a:xfrm>
            <a:off x="1660108" y="2304871"/>
            <a:ext cx="11592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dirty="0" smtClean="0">
                <a:solidFill>
                  <a:srgbClr val="FF0000"/>
                </a:solidFill>
              </a:rPr>
              <a:t>Juízes </a:t>
            </a:r>
          </a:p>
          <a:p>
            <a:pPr algn="ctr"/>
            <a:r>
              <a:rPr lang="pt-PT" sz="2400" dirty="0" smtClean="0">
                <a:solidFill>
                  <a:srgbClr val="FF0000"/>
                </a:solidFill>
              </a:rPr>
              <a:t>de </a:t>
            </a:r>
          </a:p>
          <a:p>
            <a:pPr algn="ctr"/>
            <a:r>
              <a:rPr lang="pt-PT" sz="2400" dirty="0" smtClean="0">
                <a:solidFill>
                  <a:srgbClr val="FF0000"/>
                </a:solidFill>
              </a:rPr>
              <a:t>linha</a:t>
            </a:r>
            <a:endParaRPr lang="pt-PT" sz="2400" dirty="0">
              <a:solidFill>
                <a:srgbClr val="FF0000"/>
              </a:solidFill>
            </a:endParaRPr>
          </a:p>
        </p:txBody>
      </p:sp>
      <p:sp>
        <p:nvSpPr>
          <p:cNvPr id="24" name="AutoShape 13"/>
          <p:cNvSpPr>
            <a:spLocks noChangeArrowheads="1"/>
          </p:cNvSpPr>
          <p:nvPr/>
        </p:nvSpPr>
        <p:spPr bwMode="auto">
          <a:xfrm rot="7134533">
            <a:off x="1422483" y="3860191"/>
            <a:ext cx="931677" cy="204418"/>
          </a:xfrm>
          <a:prstGeom prst="rightArrow">
            <a:avLst>
              <a:gd name="adj1" fmla="val 50000"/>
              <a:gd name="adj2" fmla="val 6222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17" name="CaixaDeTexto 16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50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" grpId="0" animBg="1"/>
      <p:bldP spid="5131" grpId="0" animBg="1"/>
      <p:bldP spid="5132" grpId="0" animBg="1"/>
      <p:bldP spid="5133" grpId="0" animBg="1"/>
      <p:bldP spid="5134" grpId="0" animBg="1"/>
      <p:bldP spid="18" grpId="0"/>
      <p:bldP spid="19" grpId="0"/>
      <p:bldP spid="20" grpId="0"/>
      <p:bldP spid="21" grpId="0"/>
      <p:bldP spid="22" grpId="0" animBg="1"/>
      <p:bldP spid="23" grpId="0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olei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17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xfrm>
            <a:off x="1763713" y="274638"/>
            <a:ext cx="6923087" cy="850900"/>
          </a:xfrm>
        </p:spPr>
        <p:txBody>
          <a:bodyPr/>
          <a:lstStyle/>
          <a:p>
            <a:r>
              <a:rPr lang="pt-PT" sz="2400" dirty="0">
                <a:latin typeface="+mn-lt"/>
              </a:rPr>
              <a:t>Terreno de </a:t>
            </a:r>
            <a:r>
              <a:rPr lang="pt-PT" sz="2400" dirty="0" smtClean="0">
                <a:latin typeface="+mn-lt"/>
              </a:rPr>
              <a:t>jogo (Linhas e zonas do campo)</a:t>
            </a:r>
            <a:endParaRPr lang="pt-PT" sz="2400" dirty="0">
              <a:latin typeface="+mn-lt"/>
            </a:endParaRPr>
          </a:p>
        </p:txBody>
      </p:sp>
      <p:pic>
        <p:nvPicPr>
          <p:cNvPr id="5125" name="Picture 5" descr="Portugal_Eslovaquia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619250" y="1700213"/>
            <a:ext cx="7273925" cy="48656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8" name="AutoShape 8"/>
          <p:cNvSpPr>
            <a:spLocks noChangeArrowheads="1"/>
          </p:cNvSpPr>
          <p:nvPr/>
        </p:nvSpPr>
        <p:spPr bwMode="auto">
          <a:xfrm rot="3405482">
            <a:off x="3564732" y="4075906"/>
            <a:ext cx="719138" cy="288925"/>
          </a:xfrm>
          <a:prstGeom prst="rightArrow">
            <a:avLst>
              <a:gd name="adj1" fmla="val 50000"/>
              <a:gd name="adj2" fmla="val 6222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5129" name="AutoShape 9"/>
          <p:cNvSpPr>
            <a:spLocks noChangeArrowheads="1"/>
          </p:cNvSpPr>
          <p:nvPr/>
        </p:nvSpPr>
        <p:spPr bwMode="auto">
          <a:xfrm rot="5400000">
            <a:off x="4479131" y="3750469"/>
            <a:ext cx="871537" cy="228600"/>
          </a:xfrm>
          <a:prstGeom prst="rightArrow">
            <a:avLst>
              <a:gd name="adj1" fmla="val 50000"/>
              <a:gd name="adj2" fmla="val 6222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5139" name="Oval 19"/>
          <p:cNvSpPr>
            <a:spLocks noChangeArrowheads="1"/>
          </p:cNvSpPr>
          <p:nvPr/>
        </p:nvSpPr>
        <p:spPr bwMode="auto">
          <a:xfrm rot="3723075">
            <a:off x="2951163" y="3609975"/>
            <a:ext cx="939800" cy="18732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5140" name="Oval 20"/>
          <p:cNvSpPr>
            <a:spLocks noChangeArrowheads="1"/>
          </p:cNvSpPr>
          <p:nvPr/>
        </p:nvSpPr>
        <p:spPr bwMode="auto">
          <a:xfrm>
            <a:off x="5003800" y="4076700"/>
            <a:ext cx="649288" cy="9366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5141" name="Line 21"/>
          <p:cNvSpPr>
            <a:spLocks noChangeShapeType="1"/>
          </p:cNvSpPr>
          <p:nvPr/>
        </p:nvSpPr>
        <p:spPr bwMode="auto">
          <a:xfrm>
            <a:off x="1979613" y="5013325"/>
            <a:ext cx="5832475" cy="14446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5142" name="Line 22"/>
          <p:cNvSpPr>
            <a:spLocks noChangeShapeType="1"/>
          </p:cNvSpPr>
          <p:nvPr/>
        </p:nvSpPr>
        <p:spPr bwMode="auto">
          <a:xfrm>
            <a:off x="6948488" y="4221163"/>
            <a:ext cx="1008062" cy="7921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25" name="CaixaDeTexto 24"/>
          <p:cNvSpPr txBox="1"/>
          <p:nvPr/>
        </p:nvSpPr>
        <p:spPr>
          <a:xfrm>
            <a:off x="2819400" y="2667000"/>
            <a:ext cx="1382110" cy="120032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pt-PT" sz="2400" dirty="0" smtClean="0">
                <a:solidFill>
                  <a:srgbClr val="FF0000"/>
                </a:solidFill>
              </a:rPr>
              <a:t>Linha </a:t>
            </a:r>
          </a:p>
          <a:p>
            <a:pPr algn="ctr"/>
            <a:r>
              <a:rPr lang="pt-PT" sz="2400" dirty="0" smtClean="0">
                <a:solidFill>
                  <a:srgbClr val="FF0000"/>
                </a:solidFill>
              </a:rPr>
              <a:t>de</a:t>
            </a:r>
          </a:p>
          <a:p>
            <a:pPr algn="ctr"/>
            <a:r>
              <a:rPr lang="pt-PT" sz="2400" dirty="0" smtClean="0">
                <a:solidFill>
                  <a:srgbClr val="FF0000"/>
                </a:solidFill>
              </a:rPr>
              <a:t>3 metros</a:t>
            </a:r>
            <a:endParaRPr lang="pt-PT" sz="2400" dirty="0">
              <a:solidFill>
                <a:srgbClr val="FF0000"/>
              </a:solidFill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4343400" y="1905000"/>
            <a:ext cx="1219200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rgbClr val="FF0000"/>
                </a:solidFill>
              </a:rPr>
              <a:t>Linha </a:t>
            </a:r>
          </a:p>
          <a:p>
            <a:pPr algn="ctr"/>
            <a:r>
              <a:rPr lang="pt-PT" sz="2400" dirty="0" smtClean="0">
                <a:solidFill>
                  <a:srgbClr val="FF0000"/>
                </a:solidFill>
              </a:rPr>
              <a:t>de</a:t>
            </a:r>
          </a:p>
          <a:p>
            <a:pPr algn="ctr"/>
            <a:r>
              <a:rPr lang="pt-PT" sz="2400" dirty="0" smtClean="0">
                <a:solidFill>
                  <a:srgbClr val="FF0000"/>
                </a:solidFill>
              </a:rPr>
              <a:t>meio campo</a:t>
            </a:r>
            <a:endParaRPr lang="pt-PT" sz="2400" dirty="0">
              <a:solidFill>
                <a:srgbClr val="FF0000"/>
              </a:solidFill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1828800" y="5100935"/>
            <a:ext cx="2324675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pt-PT" sz="2400" dirty="0" smtClean="0">
                <a:solidFill>
                  <a:srgbClr val="FF0000"/>
                </a:solidFill>
              </a:rPr>
              <a:t>Zona de defesa</a:t>
            </a:r>
            <a:endParaRPr lang="pt-PT" sz="2400" dirty="0">
              <a:solidFill>
                <a:srgbClr val="FF0000"/>
              </a:solidFill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5049091" y="3505200"/>
            <a:ext cx="2342309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pt-PT" sz="2400" dirty="0" smtClean="0">
                <a:solidFill>
                  <a:srgbClr val="FF0000"/>
                </a:solidFill>
              </a:rPr>
              <a:t>Zona de ataque</a:t>
            </a:r>
            <a:endParaRPr lang="pt-PT" sz="2400" dirty="0">
              <a:solidFill>
                <a:srgbClr val="FF0000"/>
              </a:solidFill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4800600" y="5177135"/>
            <a:ext cx="3523722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pt-PT" sz="2400" dirty="0" smtClean="0">
                <a:solidFill>
                  <a:srgbClr val="FF0000"/>
                </a:solidFill>
              </a:rPr>
              <a:t>Linha lateral (18 metros)</a:t>
            </a:r>
            <a:endParaRPr lang="pt-PT" sz="2400" dirty="0">
              <a:solidFill>
                <a:srgbClr val="FF0000"/>
              </a:solidFill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7239001" y="3893403"/>
            <a:ext cx="167640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rgbClr val="FF0000"/>
                </a:solidFill>
              </a:rPr>
              <a:t>Linha final</a:t>
            </a:r>
          </a:p>
          <a:p>
            <a:pPr algn="ctr"/>
            <a:r>
              <a:rPr lang="pt-PT" sz="2400" dirty="0" smtClean="0">
                <a:solidFill>
                  <a:srgbClr val="FF0000"/>
                </a:solidFill>
              </a:rPr>
              <a:t> (9 metros)</a:t>
            </a:r>
            <a:endParaRPr lang="pt-PT" sz="2400" dirty="0">
              <a:solidFill>
                <a:srgbClr val="FF0000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50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8" grpId="0" animBg="1"/>
      <p:bldP spid="5129" grpId="0" animBg="1"/>
      <p:bldP spid="5139" grpId="0" animBg="1"/>
      <p:bldP spid="5140" grpId="0" animBg="1"/>
      <p:bldP spid="5141" grpId="0" animBg="1"/>
      <p:bldP spid="5142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09239" y="-1185440"/>
            <a:ext cx="6849320" cy="922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530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olei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17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1763713" y="274638"/>
            <a:ext cx="6923087" cy="561975"/>
          </a:xfrm>
        </p:spPr>
        <p:txBody>
          <a:bodyPr/>
          <a:lstStyle/>
          <a:p>
            <a:r>
              <a:rPr lang="pt-PT" sz="2400" dirty="0">
                <a:latin typeface="+mn-lt"/>
              </a:rPr>
              <a:t>Regulamento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763713" y="1052513"/>
            <a:ext cx="7200900" cy="5545137"/>
          </a:xfrm>
        </p:spPr>
        <p:txBody>
          <a:bodyPr/>
          <a:lstStyle/>
          <a:p>
            <a:pPr>
              <a:buFontTx/>
              <a:buNone/>
            </a:pPr>
            <a:r>
              <a:rPr lang="pt-PT" sz="2000" b="1" dirty="0"/>
              <a:t>Para marcar um ponto:</a:t>
            </a:r>
          </a:p>
          <a:p>
            <a:r>
              <a:rPr lang="pt-PT" sz="1800" dirty="0"/>
              <a:t>Colocar a bola no chão do terreno de jogo adversário;</a:t>
            </a:r>
          </a:p>
          <a:p>
            <a:r>
              <a:rPr lang="pt-PT" sz="1800" dirty="0"/>
              <a:t>Quando a equipa adversária comete uma falta;</a:t>
            </a:r>
          </a:p>
          <a:p>
            <a:r>
              <a:rPr lang="pt-PT" sz="1800" dirty="0"/>
              <a:t>Quando </a:t>
            </a:r>
            <a:r>
              <a:rPr lang="pt-PT" sz="1800" dirty="0" smtClean="0"/>
              <a:t>um jogador da </a:t>
            </a:r>
            <a:r>
              <a:rPr lang="pt-PT" sz="1800" dirty="0"/>
              <a:t>equipa adversária recebe uma </a:t>
            </a:r>
            <a:r>
              <a:rPr lang="pt-PT" sz="1800" dirty="0" smtClean="0"/>
              <a:t>penalização (vermelho)</a:t>
            </a:r>
            <a:endParaRPr lang="pt-PT" sz="1800" dirty="0"/>
          </a:p>
          <a:p>
            <a:pPr>
              <a:buFontTx/>
              <a:buNone/>
            </a:pPr>
            <a:endParaRPr lang="pt-PT" sz="1800" dirty="0"/>
          </a:p>
          <a:p>
            <a:pPr>
              <a:buFontTx/>
              <a:buNone/>
            </a:pPr>
            <a:r>
              <a:rPr lang="pt-PT" sz="2000" b="1" dirty="0"/>
              <a:t>Consequências de ganhar uma jogada:</a:t>
            </a:r>
          </a:p>
          <a:p>
            <a:r>
              <a:rPr lang="pt-PT" sz="1800" dirty="0"/>
              <a:t>Se a equipa que serviu ganha a jogada, marca um ponto e continua a servir;</a:t>
            </a:r>
          </a:p>
          <a:p>
            <a:r>
              <a:rPr lang="pt-PT" sz="1800" dirty="0"/>
              <a:t>Se a equipa que recebeu ganha a jogada, marca um ponto e ganha o direito a servir de seguida.</a:t>
            </a:r>
          </a:p>
          <a:p>
            <a:endParaRPr lang="pt-PT" sz="1800" dirty="0"/>
          </a:p>
          <a:p>
            <a:pPr>
              <a:buFontTx/>
              <a:buNone/>
            </a:pPr>
            <a:r>
              <a:rPr lang="pt-PT" sz="2000" b="1" dirty="0"/>
              <a:t>Para ganhar um set:</a:t>
            </a:r>
          </a:p>
          <a:p>
            <a:r>
              <a:rPr lang="pt-PT" sz="1800" dirty="0"/>
              <a:t>Fazer 25 pontos (excepto no 5º set), com diferença mínima de 2 pontos;</a:t>
            </a:r>
          </a:p>
          <a:p>
            <a:r>
              <a:rPr lang="pt-PT" sz="1800" dirty="0"/>
              <a:t>Fazer 15 pontos, com diferença mínima de 2 pontos, no 5º </a:t>
            </a:r>
            <a:r>
              <a:rPr lang="pt-PT" sz="1800" dirty="0" err="1"/>
              <a:t>set.</a:t>
            </a:r>
            <a:endParaRPr lang="pt-PT" sz="18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668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volei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17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>
          <a:xfrm>
            <a:off x="1763713" y="274638"/>
            <a:ext cx="7095553" cy="561975"/>
          </a:xfrm>
        </p:spPr>
        <p:txBody>
          <a:bodyPr/>
          <a:lstStyle/>
          <a:p>
            <a:r>
              <a:rPr lang="pt-PT" sz="2400">
                <a:latin typeface="+mn-lt"/>
              </a:rPr>
              <a:t>Regulamento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763712" y="1052513"/>
            <a:ext cx="7380287" cy="5545137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pt-PT" sz="2000" b="1" dirty="0"/>
              <a:t>Para ganhar um jogo:</a:t>
            </a:r>
          </a:p>
          <a:p>
            <a:r>
              <a:rPr lang="pt-PT" sz="1800" dirty="0"/>
              <a:t>Vencer 3 sets;</a:t>
            </a:r>
          </a:p>
          <a:p>
            <a:r>
              <a:rPr lang="pt-PT" sz="1800" dirty="0"/>
              <a:t>Caso se verifique empate em sets (2-2), joga-se o set decisivo (5º). </a:t>
            </a:r>
          </a:p>
          <a:p>
            <a:pPr>
              <a:buFontTx/>
              <a:buNone/>
            </a:pPr>
            <a:endParaRPr lang="pt-PT" sz="1800" dirty="0"/>
          </a:p>
          <a:p>
            <a:pPr>
              <a:buFontTx/>
              <a:buNone/>
            </a:pPr>
            <a:endParaRPr lang="pt-PT" sz="2000" b="1" dirty="0"/>
          </a:p>
          <a:p>
            <a:pPr>
              <a:buFontTx/>
              <a:buNone/>
            </a:pPr>
            <a:r>
              <a:rPr lang="pt-PT" sz="2000" b="1" dirty="0"/>
              <a:t>Rotação:</a:t>
            </a:r>
          </a:p>
          <a:p>
            <a:r>
              <a:rPr lang="pt-PT" sz="1800" dirty="0"/>
              <a:t>Cada equipa deve ter sempre 6 jogadores em jogo;</a:t>
            </a:r>
          </a:p>
          <a:p>
            <a:r>
              <a:rPr lang="pt-PT" sz="1800" dirty="0"/>
              <a:t>A ordem de rotação é determinada pela ordem de serviço;</a:t>
            </a:r>
          </a:p>
          <a:p>
            <a:r>
              <a:rPr lang="pt-PT" sz="1800" dirty="0"/>
              <a:t>A rotação </a:t>
            </a:r>
            <a:r>
              <a:rPr lang="pt-PT" sz="1800" dirty="0" smtClean="0"/>
              <a:t>efetua-se </a:t>
            </a:r>
            <a:r>
              <a:rPr lang="pt-PT" sz="1800" dirty="0"/>
              <a:t>sempre que a equipa ganha direito ao serviço;</a:t>
            </a:r>
          </a:p>
          <a:p>
            <a:r>
              <a:rPr lang="pt-PT" sz="1800" dirty="0"/>
              <a:t>A rotação </a:t>
            </a:r>
            <a:r>
              <a:rPr lang="pt-PT" sz="1800" dirty="0" smtClean="0"/>
              <a:t>efetua-se </a:t>
            </a:r>
            <a:r>
              <a:rPr lang="pt-PT" sz="1800" dirty="0"/>
              <a:t>no sentido dos ponteiros do relógio.</a:t>
            </a:r>
          </a:p>
          <a:p>
            <a:endParaRPr lang="pt-PT" sz="1800" dirty="0"/>
          </a:p>
          <a:p>
            <a:pPr>
              <a:buFontTx/>
              <a:buNone/>
            </a:pPr>
            <a:endParaRPr lang="pt-PT" sz="2000" b="1" dirty="0"/>
          </a:p>
          <a:p>
            <a:pPr>
              <a:buFontTx/>
              <a:buNone/>
            </a:pPr>
            <a:r>
              <a:rPr lang="pt-PT" sz="2000" b="1" dirty="0"/>
              <a:t>Substituições:</a:t>
            </a:r>
          </a:p>
          <a:p>
            <a:r>
              <a:rPr lang="pt-PT" sz="1800" dirty="0"/>
              <a:t>São autorizadas, no máximo, 6 substituições por equipa e por set;</a:t>
            </a:r>
          </a:p>
          <a:p>
            <a:r>
              <a:rPr lang="pt-PT" sz="1800" dirty="0"/>
              <a:t>Um jogador expulso ou desqualificado deve ser substituído.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855920" y="6477000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503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volei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17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1763713" y="274638"/>
            <a:ext cx="6923087" cy="561975"/>
          </a:xfrm>
        </p:spPr>
        <p:txBody>
          <a:bodyPr/>
          <a:lstStyle/>
          <a:p>
            <a:r>
              <a:rPr lang="pt-PT" sz="2400">
                <a:latin typeface="+mn-lt"/>
              </a:rPr>
              <a:t>Regulamento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763713" y="1052513"/>
            <a:ext cx="7200900" cy="5545137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pt-PT" sz="2000" b="1"/>
              <a:t>Bola fora:</a:t>
            </a:r>
          </a:p>
          <a:p>
            <a:pPr>
              <a:lnSpc>
                <a:spcPct val="90000"/>
              </a:lnSpc>
            </a:pPr>
            <a:r>
              <a:rPr lang="pt-PT" sz="1800"/>
              <a:t>Quando toca o solo completamente fora das linhas-limite do terreno de jogo;</a:t>
            </a:r>
          </a:p>
          <a:p>
            <a:pPr>
              <a:lnSpc>
                <a:spcPct val="90000"/>
              </a:lnSpc>
            </a:pPr>
            <a:r>
              <a:rPr lang="pt-PT" sz="1800"/>
              <a:t>Quando toca um objecto fora do terreno de jogo, o tecto ou alguém exterior ao jogo;</a:t>
            </a:r>
          </a:p>
          <a:p>
            <a:pPr>
              <a:lnSpc>
                <a:spcPct val="90000"/>
              </a:lnSpc>
            </a:pPr>
            <a:r>
              <a:rPr lang="pt-PT" sz="1800"/>
              <a:t>Quando toca as varetas, cabos ou rede fora das varetas e postes;</a:t>
            </a:r>
          </a:p>
          <a:p>
            <a:pPr>
              <a:lnSpc>
                <a:spcPct val="90000"/>
              </a:lnSpc>
            </a:pPr>
            <a:r>
              <a:rPr lang="pt-PT" sz="1800"/>
              <a:t>Quando atravessa o plano vertical da rede, total ou parcialmente pelo exterior do espaço de passagem.</a:t>
            </a:r>
          </a:p>
          <a:p>
            <a:pPr>
              <a:lnSpc>
                <a:spcPct val="90000"/>
              </a:lnSpc>
              <a:buFontTx/>
              <a:buNone/>
            </a:pPr>
            <a:endParaRPr lang="pt-PT" sz="1800" b="1"/>
          </a:p>
          <a:p>
            <a:pPr>
              <a:lnSpc>
                <a:spcPct val="90000"/>
              </a:lnSpc>
              <a:buFontTx/>
              <a:buNone/>
            </a:pPr>
            <a:r>
              <a:rPr lang="pt-PT" sz="2000" b="1"/>
              <a:t>Jogar a bola:</a:t>
            </a:r>
          </a:p>
          <a:p>
            <a:pPr>
              <a:lnSpc>
                <a:spcPct val="90000"/>
              </a:lnSpc>
            </a:pPr>
            <a:r>
              <a:rPr lang="pt-PT" sz="1800"/>
              <a:t>Cada equipa pode jogar a bola dentro do seu espaço de jogo, incluindo a recuperação da bola mesmo fora da zona livre;</a:t>
            </a:r>
          </a:p>
          <a:p>
            <a:pPr>
              <a:lnSpc>
                <a:spcPct val="90000"/>
              </a:lnSpc>
            </a:pPr>
            <a:r>
              <a:rPr lang="pt-PT" sz="1800"/>
              <a:t>Cada equipa tem direito a 3 toques no máximo, excepção feita no bloco;</a:t>
            </a:r>
          </a:p>
          <a:p>
            <a:pPr>
              <a:lnSpc>
                <a:spcPct val="90000"/>
              </a:lnSpc>
            </a:pPr>
            <a:r>
              <a:rPr lang="pt-PT" sz="1800"/>
              <a:t>Um jogador não pode tocar 2 vezes consecutivas na bola, excepção feita no bloco;</a:t>
            </a:r>
          </a:p>
          <a:p>
            <a:pPr>
              <a:lnSpc>
                <a:spcPct val="90000"/>
              </a:lnSpc>
            </a:pPr>
            <a:r>
              <a:rPr lang="pt-PT" sz="1800"/>
              <a:t>A bola pode ser tocada com qualquer parte do corpo, deve ser batida sem ser agarrada e/ou lançada.</a:t>
            </a:r>
            <a:endParaRPr lang="pt-PT" sz="1800" b="1"/>
          </a:p>
        </p:txBody>
      </p:sp>
      <p:sp>
        <p:nvSpPr>
          <p:cNvPr id="5" name="CaixaDeTexto 4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556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52400" y="-30163"/>
            <a:ext cx="8763000" cy="5635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t-PT" sz="2000" b="1" dirty="0" smtClean="0"/>
              <a:t>1. Origem, evolução e tendências de desenvolvimento da modalidade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337602"/>
            <a:ext cx="9144000" cy="606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20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HISTÓRIA DO VOLEIBOL EM PORTUGAL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/>
            <a:r>
              <a:rPr lang="pt-PT" sz="1600" dirty="0" smtClean="0"/>
              <a:t>O Voleibol, nos primeiros anos do Século XX, é introduzido nos programas de educação física das forças armadas americanas e estas trazem-no para a Europa, durante a 1ª Guerra Mundial.</a:t>
            </a:r>
          </a:p>
          <a:p>
            <a:pPr algn="just"/>
            <a:endParaRPr lang="pt-PT" sz="1600" dirty="0" smtClean="0"/>
          </a:p>
          <a:p>
            <a:pPr algn="just"/>
            <a:r>
              <a:rPr lang="pt-PT" sz="1600" dirty="0" smtClean="0"/>
              <a:t>Admite-se ter sido </a:t>
            </a:r>
            <a:r>
              <a:rPr lang="pt-PT" sz="1600" b="1" u="sng" dirty="0" smtClean="0"/>
              <a:t>nos Açores </a:t>
            </a:r>
            <a:r>
              <a:rPr lang="pt-PT" sz="1600" dirty="0" smtClean="0"/>
              <a:t>o primeiro local onde se praticou a modalidade em Portugal, sabendo-se serem um ponto de passagem obrigatório para a Europa</a:t>
            </a:r>
            <a:r>
              <a:rPr lang="pt-PT" sz="1600" b="1" u="sng" dirty="0" smtClean="0"/>
              <a:t>, em 1914</a:t>
            </a:r>
            <a:r>
              <a:rPr lang="pt-PT" sz="1600" dirty="0" smtClean="0"/>
              <a:t>.</a:t>
            </a:r>
          </a:p>
          <a:p>
            <a:pPr algn="just"/>
            <a:endParaRPr lang="pt-PT" sz="1600" dirty="0" smtClean="0"/>
          </a:p>
          <a:p>
            <a:pPr algn="just"/>
            <a:r>
              <a:rPr lang="pt-PT" sz="1600" dirty="0" smtClean="0"/>
              <a:t>Seria um micaelense, </a:t>
            </a:r>
            <a:r>
              <a:rPr lang="pt-PT" sz="1600" b="1" dirty="0" smtClean="0"/>
              <a:t>o </a:t>
            </a:r>
            <a:r>
              <a:rPr lang="pt-PT" sz="1600" b="1" u="sng" dirty="0" smtClean="0"/>
              <a:t>Eng.º Augusto Cavaco</a:t>
            </a:r>
            <a:r>
              <a:rPr lang="pt-PT" sz="1600" dirty="0" smtClean="0"/>
              <a:t>, grande apaixonado do voleibol, que ao ir estudar para o Continente leva todo o entusiasmo pela modalidade, sendo, mais tarde intitulado como “ o pai do voleibol português”.</a:t>
            </a:r>
          </a:p>
          <a:p>
            <a:pPr algn="just"/>
            <a:endParaRPr lang="pt-PT" sz="1600" dirty="0" smtClean="0"/>
          </a:p>
          <a:p>
            <a:pPr algn="just"/>
            <a:r>
              <a:rPr lang="pt-PT" sz="1600" dirty="0" smtClean="0"/>
              <a:t>Em São Miguel a modalidade expande-se consideravelmente após a 2ª Guerra Mundial, com realce para </a:t>
            </a:r>
            <a:r>
              <a:rPr lang="pt-PT" sz="1600" b="1" u="sng" dirty="0" smtClean="0"/>
              <a:t>Ponta Delgada, Povoação, Vila Franca e Maia.</a:t>
            </a:r>
            <a:r>
              <a:rPr lang="pt-PT" sz="1600" dirty="0" smtClean="0"/>
              <a:t> Os jogos muitas vezes disputados junto aos adros das Igrejas e após a missa contavam com considerável número de entusiastas e aderência maciça das populações das localidades. Com o surgimento do futebol nestas mesmas localidades, a paixão pelo voleibol foi esmorecendo.</a:t>
            </a:r>
          </a:p>
          <a:p>
            <a:pPr algn="just"/>
            <a:endParaRPr lang="pt-PT" sz="1600" dirty="0" smtClean="0"/>
          </a:p>
          <a:p>
            <a:pPr algn="just"/>
            <a:r>
              <a:rPr lang="pt-PT" sz="1600" b="1" u="sng" dirty="0" smtClean="0"/>
              <a:t>A Associação de Voleibol de São Miguel é fundada a 9 de maio de 1984 </a:t>
            </a:r>
          </a:p>
          <a:p>
            <a:pPr algn="just"/>
            <a:endParaRPr kumimoji="0" lang="pt-PT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PT" sz="1600" dirty="0" smtClean="0"/>
              <a:t>Os Sócios fundadores da AVSM são Associação dos Antigos Alunos; </a:t>
            </a:r>
            <a:r>
              <a:rPr lang="pt-PT" sz="1600" b="1" u="sng" dirty="0" smtClean="0"/>
              <a:t>Associação Desportiva da Vila</a:t>
            </a:r>
            <a:r>
              <a:rPr lang="pt-PT" sz="1600" dirty="0" smtClean="0"/>
              <a:t>; Associação Académica da Universidade dos Açores; Associação Cultural e Desportiva da Pontilha da Ribeira Grande; Casa do Povo da Relva; Grupo Desportivo da Fajã de Baixo; Escola Secundária Antero de Quental; e Polícia de Segurança Pública de Ponta Delgada.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volei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17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1763713" y="76200"/>
            <a:ext cx="6923087" cy="561975"/>
          </a:xfrm>
        </p:spPr>
        <p:txBody>
          <a:bodyPr/>
          <a:lstStyle/>
          <a:p>
            <a:r>
              <a:rPr lang="pt-PT" sz="2400" dirty="0">
                <a:latin typeface="+mn-lt"/>
              </a:rPr>
              <a:t>Regulamento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676400" y="76200"/>
            <a:ext cx="7200900" cy="5545137"/>
          </a:xfrm>
        </p:spPr>
        <p:txBody>
          <a:bodyPr/>
          <a:lstStyle/>
          <a:p>
            <a:pPr>
              <a:buFontTx/>
              <a:buNone/>
            </a:pPr>
            <a:endParaRPr lang="pt-PT" sz="2400" b="1" dirty="0"/>
          </a:p>
          <a:p>
            <a:pPr>
              <a:buFontTx/>
              <a:buNone/>
            </a:pPr>
            <a:r>
              <a:rPr lang="pt-PT" sz="2400" b="1" dirty="0"/>
              <a:t>Bola na rede</a:t>
            </a:r>
            <a:r>
              <a:rPr lang="pt-PT" sz="2400" b="1" dirty="0" smtClean="0"/>
              <a:t>:</a:t>
            </a:r>
            <a:endParaRPr lang="pt-PT" sz="2000" dirty="0"/>
          </a:p>
          <a:p>
            <a:r>
              <a:rPr lang="pt-PT" sz="2000" dirty="0" smtClean="0"/>
              <a:t>A bola enviada para o campo adversário deve passar por cima da rede pelo espaço de passagem.</a:t>
            </a:r>
            <a:endParaRPr lang="pt-PT" sz="2000" dirty="0"/>
          </a:p>
          <a:p>
            <a:pPr>
              <a:buFontTx/>
              <a:buNone/>
            </a:pPr>
            <a:endParaRPr lang="pt-PT" sz="20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600200"/>
            <a:ext cx="6705600" cy="523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658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volei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17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1763713" y="76200"/>
            <a:ext cx="6923087" cy="561975"/>
          </a:xfrm>
        </p:spPr>
        <p:txBody>
          <a:bodyPr/>
          <a:lstStyle/>
          <a:p>
            <a:r>
              <a:rPr lang="pt-PT" sz="2400" dirty="0">
                <a:latin typeface="+mn-lt"/>
              </a:rPr>
              <a:t>Regulamento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676400" y="685800"/>
            <a:ext cx="7200900" cy="67056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endParaRPr lang="pt-PT" sz="2400" b="1" dirty="0"/>
          </a:p>
          <a:p>
            <a:pPr>
              <a:buFontTx/>
              <a:buNone/>
            </a:pPr>
            <a:r>
              <a:rPr lang="pt-PT" sz="2400" b="1" dirty="0"/>
              <a:t>Bola na rede</a:t>
            </a:r>
            <a:r>
              <a:rPr lang="pt-PT" sz="2400" b="1" dirty="0" smtClean="0"/>
              <a:t>:</a:t>
            </a:r>
            <a:endParaRPr lang="pt-PT" sz="2000" dirty="0"/>
          </a:p>
          <a:p>
            <a:r>
              <a:rPr lang="pt-PT" sz="2000" dirty="0" smtClean="0"/>
              <a:t>A bola ao passar a rede pode tocar nela.</a:t>
            </a:r>
          </a:p>
          <a:p>
            <a:endParaRPr lang="pt-PT" sz="2000" dirty="0" smtClean="0"/>
          </a:p>
          <a:p>
            <a:r>
              <a:rPr lang="pt-PT" sz="2000" b="1" dirty="0" smtClean="0"/>
              <a:t>PASSAGEM DAS MÃOS POR CIMA DA REDE</a:t>
            </a:r>
          </a:p>
          <a:p>
            <a:pPr>
              <a:buNone/>
            </a:pPr>
            <a:endParaRPr lang="pt-PT" sz="2000" b="1" dirty="0" smtClean="0"/>
          </a:p>
          <a:p>
            <a:pPr lvl="1" algn="just"/>
            <a:r>
              <a:rPr lang="pt-PT" sz="2200" dirty="0" smtClean="0"/>
              <a:t>No bloco um jogador pode tocar a bola do outro lado da rede, desde que não interfira na jogada do adversário antes ou durante o seu último toque de ataque.</a:t>
            </a:r>
          </a:p>
          <a:p>
            <a:pPr lvl="1" algn="just">
              <a:buNone/>
            </a:pPr>
            <a:endParaRPr lang="pt-PT" sz="2200" dirty="0" smtClean="0"/>
          </a:p>
          <a:p>
            <a:pPr lvl="1" algn="just"/>
            <a:r>
              <a:rPr lang="pt-PT" sz="2200" dirty="0" smtClean="0"/>
              <a:t>Não pode haver bloco ao serviço (é falta).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658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volei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17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1763713" y="76200"/>
            <a:ext cx="6923087" cy="561975"/>
          </a:xfrm>
        </p:spPr>
        <p:txBody>
          <a:bodyPr/>
          <a:lstStyle/>
          <a:p>
            <a:r>
              <a:rPr lang="pt-PT" sz="2400" dirty="0">
                <a:latin typeface="+mn-lt"/>
              </a:rPr>
              <a:t>Regulamento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676400" y="228600"/>
            <a:ext cx="7200900" cy="6705600"/>
          </a:xfrm>
        </p:spPr>
        <p:txBody>
          <a:bodyPr>
            <a:normAutofit fontScale="92500"/>
          </a:bodyPr>
          <a:lstStyle/>
          <a:p>
            <a:pPr>
              <a:buFontTx/>
              <a:buNone/>
            </a:pPr>
            <a:endParaRPr lang="pt-PT" sz="2400" b="1" dirty="0"/>
          </a:p>
          <a:p>
            <a:pPr>
              <a:buFontTx/>
              <a:buNone/>
            </a:pPr>
            <a:r>
              <a:rPr lang="pt-PT" sz="2400" b="1" dirty="0"/>
              <a:t>Bola na rede</a:t>
            </a:r>
            <a:r>
              <a:rPr lang="pt-PT" sz="2400" b="1" dirty="0" smtClean="0"/>
              <a:t>:</a:t>
            </a:r>
            <a:endParaRPr lang="pt-PT" sz="2000" dirty="0"/>
          </a:p>
          <a:p>
            <a:endParaRPr lang="pt-PT" sz="2000" dirty="0" smtClean="0"/>
          </a:p>
          <a:p>
            <a:r>
              <a:rPr lang="pt-PT" sz="2000" b="1" dirty="0" smtClean="0"/>
              <a:t>PENETRAÇÃO POR BAIXO DA REDE</a:t>
            </a:r>
          </a:p>
          <a:p>
            <a:pPr lvl="1" algn="just"/>
            <a:r>
              <a:rPr lang="pt-PT" sz="2200" dirty="0" smtClean="0"/>
              <a:t>É permitido tocar o campo adversário com o(s) pé(s) desde que alguma parte desse(s) pé(s)esteja(m) em contacto ou sobre a linha central, desde que não interfiram na jogada adversária;</a:t>
            </a:r>
          </a:p>
          <a:p>
            <a:pPr lvl="1"/>
            <a:r>
              <a:rPr lang="pt-PT" sz="2200" dirty="0" smtClean="0"/>
              <a:t>Os jogadores podem penetrar na zona livre do campo adversário desde que não interfiram na jogada adversária.</a:t>
            </a:r>
          </a:p>
          <a:p>
            <a:pPr lvl="1">
              <a:buNone/>
            </a:pPr>
            <a:endParaRPr lang="pt-PT" sz="1600" b="1" dirty="0" smtClean="0"/>
          </a:p>
          <a:p>
            <a:r>
              <a:rPr lang="pt-PT" sz="2000" b="1" dirty="0" smtClean="0"/>
              <a:t>FALTAS DO JOGADOR À REDE</a:t>
            </a:r>
          </a:p>
          <a:p>
            <a:pPr lvl="1"/>
            <a:r>
              <a:rPr lang="pt-PT" sz="2200" dirty="0" smtClean="0"/>
              <a:t>Um jogador toca a bola ou um adversário no espaço adversário, antes ou durante o ataque deste;</a:t>
            </a:r>
          </a:p>
          <a:p>
            <a:pPr lvl="1"/>
            <a:r>
              <a:rPr lang="pt-PT" sz="2200" dirty="0" smtClean="0"/>
              <a:t>Contacta o bordo superior da rede</a:t>
            </a:r>
          </a:p>
          <a:p>
            <a:pPr lvl="1"/>
            <a:r>
              <a:rPr lang="pt-PT" sz="2200" dirty="0" smtClean="0"/>
              <a:t>Apoia-se na rede ao mesmo tempo que joga a bola</a:t>
            </a:r>
          </a:p>
          <a:p>
            <a:pPr lvl="1"/>
            <a:r>
              <a:rPr lang="pt-PT" sz="2200" dirty="0" smtClean="0"/>
              <a:t>Cria uma vantagem sobre o adversário ao tocar na rede</a:t>
            </a:r>
          </a:p>
          <a:p>
            <a:endParaRPr lang="pt-PT" sz="2000" dirty="0" smtClean="0"/>
          </a:p>
        </p:txBody>
      </p:sp>
      <p:sp>
        <p:nvSpPr>
          <p:cNvPr id="5" name="CaixaDeTexto 4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658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volei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17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1763713" y="76200"/>
            <a:ext cx="6923087" cy="561975"/>
          </a:xfrm>
        </p:spPr>
        <p:txBody>
          <a:bodyPr>
            <a:normAutofit fontScale="90000"/>
          </a:bodyPr>
          <a:lstStyle/>
          <a:p>
            <a:r>
              <a:rPr lang="pt-PT" sz="2400" dirty="0" smtClean="0">
                <a:latin typeface="+mn-lt"/>
              </a:rPr>
              <a:t>Regulamento</a:t>
            </a:r>
            <a:br>
              <a:rPr lang="pt-PT" sz="2400" dirty="0" smtClean="0">
                <a:latin typeface="+mn-lt"/>
              </a:rPr>
            </a:br>
            <a:r>
              <a:rPr lang="pt-PT" sz="2400" dirty="0" smtClean="0">
                <a:latin typeface="+mn-lt"/>
              </a:rPr>
              <a:t>			</a:t>
            </a:r>
            <a:r>
              <a:rPr lang="pt-PT" sz="2400" b="1" dirty="0" smtClean="0">
                <a:latin typeface="+mn-lt"/>
              </a:rPr>
              <a:t>A Rede</a:t>
            </a:r>
            <a:endParaRPr lang="pt-PT" sz="2400" b="1" dirty="0">
              <a:latin typeface="+mn-lt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t="5225" r="1980" b="9384"/>
          <a:stretch/>
        </p:blipFill>
        <p:spPr bwMode="auto">
          <a:xfrm>
            <a:off x="1601788" y="1941615"/>
            <a:ext cx="7543800" cy="491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84420"/>
            <a:ext cx="7543800" cy="1296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924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volei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17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1763713" y="76200"/>
            <a:ext cx="6923087" cy="561975"/>
          </a:xfrm>
        </p:spPr>
        <p:txBody>
          <a:bodyPr/>
          <a:lstStyle/>
          <a:p>
            <a:r>
              <a:rPr lang="pt-PT" sz="2400" dirty="0">
                <a:latin typeface="+mn-lt"/>
              </a:rPr>
              <a:t>Regulamento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676400" y="228600"/>
            <a:ext cx="7200900" cy="6705600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endParaRPr lang="pt-PT" sz="2400" b="1" dirty="0"/>
          </a:p>
          <a:p>
            <a:pPr>
              <a:buNone/>
            </a:pPr>
            <a:r>
              <a:rPr lang="pt-PT" sz="2400" b="1" dirty="0" smtClean="0"/>
              <a:t>O jogador LIBERO:</a:t>
            </a:r>
          </a:p>
          <a:p>
            <a:r>
              <a:rPr lang="pt-PT" sz="2400" dirty="0" smtClean="0"/>
              <a:t>Pode trocar com qualquer jogador da linha defensiva, porém a troca só pode ser feita pelo mesmo jogador</a:t>
            </a:r>
          </a:p>
          <a:p>
            <a:r>
              <a:rPr lang="pt-PT" sz="2400" dirty="0" smtClean="0"/>
              <a:t>Não pode enviar a bola para o campo adversário, se esta estiver acima do bordo superior da rede.</a:t>
            </a:r>
          </a:p>
          <a:p>
            <a:r>
              <a:rPr lang="pt-PT" sz="2400" dirty="0" smtClean="0"/>
              <a:t>Não pode servir, blocar ou tentar blocar.</a:t>
            </a:r>
          </a:p>
          <a:p>
            <a:r>
              <a:rPr lang="pt-PT" sz="2400" dirty="0" smtClean="0"/>
              <a:t>Um jogador não pode atacar uma bola acima do bordo superior da rede, após passe do Libero na sua zona de ataque.</a:t>
            </a:r>
          </a:p>
          <a:p>
            <a:pPr>
              <a:buNone/>
            </a:pPr>
            <a:endParaRPr lang="pt-PT" sz="2400" b="1" dirty="0" smtClean="0"/>
          </a:p>
          <a:p>
            <a:pPr>
              <a:buNone/>
            </a:pPr>
            <a:r>
              <a:rPr lang="pt-PT" sz="2400" b="1" dirty="0" smtClean="0"/>
              <a:t>Só pode haver ataque acima da rede se:</a:t>
            </a:r>
          </a:p>
          <a:p>
            <a:pPr marL="493776" indent="-457200">
              <a:buAutoNum type="alphaLcParenR"/>
            </a:pPr>
            <a:r>
              <a:rPr lang="pt-PT" sz="2400" b="1" dirty="0" smtClean="0"/>
              <a:t>O Libero passar a bola na zona de defesa</a:t>
            </a:r>
          </a:p>
          <a:p>
            <a:pPr marL="493776" indent="-457200">
              <a:buAutoNum type="alphaLcParenR"/>
            </a:pPr>
            <a:r>
              <a:rPr lang="pt-PT" sz="2400" b="1" dirty="0" smtClean="0"/>
              <a:t>O Libero colocar a bola em manchete na zona de ataque</a:t>
            </a:r>
          </a:p>
          <a:p>
            <a:pPr>
              <a:buNone/>
            </a:pPr>
            <a:endParaRPr lang="pt-PT" sz="2400" b="1" dirty="0" smtClean="0"/>
          </a:p>
          <a:p>
            <a:endParaRPr lang="pt-PT" sz="2000" dirty="0" smtClean="0"/>
          </a:p>
        </p:txBody>
      </p:sp>
      <p:sp>
        <p:nvSpPr>
          <p:cNvPr id="5" name="CaixaDeTexto 4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658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volei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17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1763713" y="76200"/>
            <a:ext cx="6923087" cy="561975"/>
          </a:xfrm>
        </p:spPr>
        <p:txBody>
          <a:bodyPr/>
          <a:lstStyle/>
          <a:p>
            <a:r>
              <a:rPr lang="pt-PT" sz="2400" dirty="0">
                <a:latin typeface="+mn-lt"/>
              </a:rPr>
              <a:t>Regulamento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676400" y="304800"/>
            <a:ext cx="7200900" cy="67056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endParaRPr lang="pt-PT" sz="2400" b="1" dirty="0"/>
          </a:p>
          <a:p>
            <a:pPr>
              <a:buNone/>
            </a:pPr>
            <a:r>
              <a:rPr lang="pt-PT" sz="2400" b="1" dirty="0" smtClean="0"/>
              <a:t>INTERRUPÇÕES DE JOGO REGULAMENTARES</a:t>
            </a:r>
          </a:p>
          <a:p>
            <a:pPr>
              <a:buNone/>
            </a:pPr>
            <a:endParaRPr lang="pt-PT" sz="2400" b="1" dirty="0" smtClean="0"/>
          </a:p>
          <a:p>
            <a:r>
              <a:rPr lang="pt-PT" sz="2400" dirty="0" smtClean="0"/>
              <a:t>Cada equipa tem direito a dois “Tempos” por set, com a duração de 30 segundos cada.</a:t>
            </a:r>
          </a:p>
          <a:p>
            <a:pPr>
              <a:buNone/>
            </a:pPr>
            <a:endParaRPr lang="pt-PT" sz="2400" dirty="0" smtClean="0"/>
          </a:p>
          <a:p>
            <a:r>
              <a:rPr lang="pt-PT" sz="2400" dirty="0" smtClean="0"/>
              <a:t>Nas competições internacionais existem ainda os “Tempos Técnicos”, que são dados aos 8 e 16 pontos, no 1º,2º, 3º e 4º set. </a:t>
            </a:r>
          </a:p>
          <a:p>
            <a:endParaRPr lang="pt-PT" sz="2000" dirty="0" smtClean="0"/>
          </a:p>
        </p:txBody>
      </p:sp>
      <p:sp>
        <p:nvSpPr>
          <p:cNvPr id="5" name="CaixaDeTexto 4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658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volei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17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1763713" y="76200"/>
            <a:ext cx="6923087" cy="561975"/>
          </a:xfrm>
        </p:spPr>
        <p:txBody>
          <a:bodyPr/>
          <a:lstStyle/>
          <a:p>
            <a:r>
              <a:rPr lang="pt-PT" sz="2400" dirty="0">
                <a:latin typeface="+mn-lt"/>
              </a:rPr>
              <a:t>Regulamento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0" y="381000"/>
            <a:ext cx="7696200" cy="67056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endParaRPr lang="pt-PT" sz="2400" b="1" dirty="0"/>
          </a:p>
          <a:p>
            <a:r>
              <a:rPr lang="pt-PT" sz="1800" b="1" dirty="0" smtClean="0"/>
              <a:t>COMPORTAMENTOS INCORRETOS E CARTÕES UTILIZADOS</a:t>
            </a:r>
          </a:p>
          <a:p>
            <a:pPr>
              <a:buNone/>
            </a:pPr>
            <a:endParaRPr lang="pt-PT" sz="2400" dirty="0" smtClean="0"/>
          </a:p>
          <a:p>
            <a:pPr>
              <a:buNone/>
            </a:pPr>
            <a:r>
              <a:rPr lang="pt-PT" sz="2400" dirty="0" smtClean="0"/>
              <a:t>Advertência: sem sanção – 1º nível: advertência verbal</a:t>
            </a:r>
          </a:p>
          <a:p>
            <a:pPr marL="493776" indent="-457200">
              <a:buNone/>
            </a:pPr>
            <a:r>
              <a:rPr lang="pt-PT" sz="2400" dirty="0" smtClean="0"/>
              <a:t>Advertência: com sanção – 2º nível: cartão amarelo</a:t>
            </a:r>
          </a:p>
          <a:p>
            <a:pPr>
              <a:buNone/>
            </a:pPr>
            <a:endParaRPr lang="pt-PT" sz="2400" dirty="0" smtClean="0"/>
          </a:p>
          <a:p>
            <a:pPr>
              <a:buNone/>
            </a:pPr>
            <a:r>
              <a:rPr lang="pt-PT" sz="2400" dirty="0" smtClean="0"/>
              <a:t>Penalização: sanção – cartão vermelho</a:t>
            </a:r>
          </a:p>
          <a:p>
            <a:pPr>
              <a:buNone/>
            </a:pPr>
            <a:endParaRPr lang="pt-PT" sz="2400" dirty="0" smtClean="0"/>
          </a:p>
          <a:p>
            <a:pPr>
              <a:buNone/>
            </a:pPr>
            <a:r>
              <a:rPr lang="pt-PT" sz="2400" dirty="0" smtClean="0"/>
              <a:t>Expulsão: sanção – cartões vermelho e amarelo juntos</a:t>
            </a:r>
          </a:p>
          <a:p>
            <a:pPr>
              <a:buNone/>
            </a:pPr>
            <a:endParaRPr lang="pt-PT" sz="2400" dirty="0" smtClean="0"/>
          </a:p>
          <a:p>
            <a:pPr>
              <a:buNone/>
            </a:pPr>
            <a:r>
              <a:rPr lang="pt-PT" sz="2400" dirty="0" smtClean="0"/>
              <a:t>Desqualificação: sanção – cartões vermelho e amarelo separados</a:t>
            </a:r>
            <a:r>
              <a:rPr lang="pt-PT" sz="2400" b="1" dirty="0" smtClean="0"/>
              <a:t>.</a:t>
            </a:r>
            <a:endParaRPr lang="pt-PT" sz="2000" dirty="0" smtClean="0"/>
          </a:p>
        </p:txBody>
      </p:sp>
    </p:spTree>
    <p:extLst>
      <p:ext uri="{BB962C8B-B14F-4D97-AF65-F5344CB8AC3E}">
        <p14:creationId xmlns:p14="http://schemas.microsoft.com/office/powerpoint/2010/main" xmlns="" val="92658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volei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17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1763713" y="76200"/>
            <a:ext cx="6923087" cy="561975"/>
          </a:xfrm>
        </p:spPr>
        <p:txBody>
          <a:bodyPr/>
          <a:lstStyle/>
          <a:p>
            <a:r>
              <a:rPr lang="pt-PT" sz="2400" dirty="0">
                <a:latin typeface="+mn-lt"/>
              </a:rPr>
              <a:t>Regulamento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0" y="457200"/>
            <a:ext cx="7696200" cy="67056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endParaRPr lang="pt-PT" sz="2400" b="1" dirty="0"/>
          </a:p>
          <a:p>
            <a:r>
              <a:rPr lang="pt-PT" sz="1800" b="1" dirty="0" smtClean="0"/>
              <a:t>COMPORTAMENTOS INCORRETOS E CARTÕES UTILIZADOS</a:t>
            </a:r>
          </a:p>
          <a:p>
            <a:endParaRPr lang="pt-PT" sz="2000" b="1" dirty="0" smtClean="0"/>
          </a:p>
          <a:p>
            <a:pPr algn="just">
              <a:buNone/>
            </a:pPr>
            <a:r>
              <a:rPr lang="pt-PT" sz="2400" dirty="0" smtClean="0"/>
              <a:t>	</a:t>
            </a:r>
            <a:r>
              <a:rPr lang="pt-PT" sz="2400" u="sng" dirty="0" smtClean="0"/>
              <a:t>Comportamento grosseiro</a:t>
            </a:r>
            <a:r>
              <a:rPr lang="pt-PT" sz="2400" dirty="0" smtClean="0"/>
              <a:t>: Ação contrária às boas maneiras ou aos princípios da moral.</a:t>
            </a:r>
          </a:p>
          <a:p>
            <a:pPr algn="just"/>
            <a:endParaRPr lang="pt-PT" sz="2400" dirty="0" smtClean="0"/>
          </a:p>
          <a:p>
            <a:pPr algn="just">
              <a:buNone/>
            </a:pPr>
            <a:r>
              <a:rPr lang="pt-PT" sz="2400" dirty="0" smtClean="0"/>
              <a:t>	</a:t>
            </a:r>
            <a:r>
              <a:rPr lang="pt-PT" sz="2400" u="sng" dirty="0" smtClean="0"/>
              <a:t>Comportamento ofensivo</a:t>
            </a:r>
            <a:r>
              <a:rPr lang="pt-PT" sz="2400" dirty="0" smtClean="0"/>
              <a:t>: palavras ou gestos difamatórios ou insultuosos ou qualquer ação expressando desprezo.</a:t>
            </a:r>
          </a:p>
          <a:p>
            <a:pPr algn="just"/>
            <a:endParaRPr lang="pt-PT" sz="2400" dirty="0" smtClean="0"/>
          </a:p>
          <a:p>
            <a:pPr algn="just">
              <a:buNone/>
            </a:pPr>
            <a:r>
              <a:rPr lang="pt-PT" sz="2400" dirty="0" smtClean="0"/>
              <a:t>	</a:t>
            </a:r>
            <a:r>
              <a:rPr lang="pt-PT" sz="2400" u="sng" dirty="0" smtClean="0"/>
              <a:t>Agressão</a:t>
            </a:r>
            <a:r>
              <a:rPr lang="pt-PT" sz="2400" dirty="0" smtClean="0"/>
              <a:t>: ataque físico real ou comportamento agressivo ou ameaçador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658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volei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17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-104775"/>
            <a:ext cx="6923087" cy="561975"/>
          </a:xfrm>
        </p:spPr>
        <p:txBody>
          <a:bodyPr/>
          <a:lstStyle/>
          <a:p>
            <a:r>
              <a:rPr lang="pt-PT" sz="2400" dirty="0" smtClean="0">
                <a:latin typeface="+mn-lt"/>
              </a:rPr>
              <a:t>Regulamento (Sinalética da arbitragem)</a:t>
            </a:r>
            <a:endParaRPr lang="pt-PT" sz="2400" dirty="0">
              <a:latin typeface="+mn-lt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344895"/>
            <a:ext cx="5410200" cy="6513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658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volei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17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-104775"/>
            <a:ext cx="6923087" cy="561975"/>
          </a:xfrm>
        </p:spPr>
        <p:txBody>
          <a:bodyPr/>
          <a:lstStyle/>
          <a:p>
            <a:r>
              <a:rPr lang="pt-PT" sz="2400" dirty="0" smtClean="0">
                <a:latin typeface="+mn-lt"/>
              </a:rPr>
              <a:t>Regulamento (Sinalética da arbitragem)</a:t>
            </a:r>
            <a:endParaRPr lang="pt-PT" sz="2400" dirty="0">
              <a:latin typeface="+mn-lt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 l="6588" r="3375" b="3750"/>
          <a:stretch>
            <a:fillRect/>
          </a:stretch>
        </p:blipFill>
        <p:spPr bwMode="auto">
          <a:xfrm>
            <a:off x="2362200" y="533400"/>
            <a:ext cx="62484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658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52400" y="-30163"/>
            <a:ext cx="8763000" cy="5635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t-PT" sz="2000" b="1" dirty="0" smtClean="0"/>
              <a:t>1. Origem, evolução e tendências de desenvolvimento da modalidade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5334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20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HISTÓRIA DO VOLEIBOL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20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(DATAS DE REFERÊNCIA)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1676400"/>
            <a:ext cx="9144000" cy="4038600"/>
          </a:xfrm>
          <a:prstGeom prst="rect">
            <a:avLst/>
          </a:prstGeom>
        </p:spPr>
        <p:txBody>
          <a:bodyPr vert="horz">
            <a:normAutofit fontScale="40000" lnSpcReduction="20000"/>
          </a:bodyPr>
          <a:lstStyle/>
          <a:p>
            <a:pPr marL="420624" marR="0" lvl="0" indent="-384048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en-GB" sz="5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1948 – 1</a:t>
            </a:r>
            <a:r>
              <a:rPr kumimoji="0" lang="en-GB" sz="5000" b="0" i="0" u="none" strike="noStrike" kern="120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º</a:t>
            </a:r>
            <a:r>
              <a:rPr kumimoji="0" lang="en-GB" sz="5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5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Campeonato</a:t>
            </a:r>
            <a:r>
              <a:rPr kumimoji="0" lang="en-GB" sz="5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5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da</a:t>
            </a:r>
            <a:r>
              <a:rPr kumimoji="0" lang="en-GB" sz="5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5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Europa</a:t>
            </a:r>
            <a:r>
              <a:rPr kumimoji="0" lang="en-GB" sz="5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en-GB" sz="5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vencido</a:t>
            </a:r>
            <a:r>
              <a:rPr kumimoji="0" lang="en-GB" sz="5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5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pela</a:t>
            </a:r>
            <a:r>
              <a:rPr kumimoji="0" lang="en-GB" sz="5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5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Checoslováquia</a:t>
            </a:r>
            <a:r>
              <a:rPr kumimoji="0" lang="en-GB" sz="5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420624" marR="0" lvl="0" indent="-384048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en-GB" sz="5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indent="-384048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</a:pPr>
            <a:r>
              <a:rPr lang="en-GB" sz="5000" dirty="0" smtClean="0"/>
              <a:t>1949 – 1</a:t>
            </a:r>
            <a:r>
              <a:rPr lang="en-GB" sz="5000" baseline="30000" dirty="0" smtClean="0"/>
              <a:t>º</a:t>
            </a:r>
            <a:r>
              <a:rPr lang="en-GB" sz="5000" dirty="0" smtClean="0"/>
              <a:t> </a:t>
            </a:r>
            <a:r>
              <a:rPr lang="en-GB" sz="5000" dirty="0" err="1" smtClean="0"/>
              <a:t>Campeonato</a:t>
            </a:r>
            <a:r>
              <a:rPr lang="en-GB" sz="5000" dirty="0" smtClean="0"/>
              <a:t> do </a:t>
            </a:r>
            <a:r>
              <a:rPr lang="en-GB" sz="5000" dirty="0" err="1" smtClean="0"/>
              <a:t>Mundo</a:t>
            </a:r>
            <a:r>
              <a:rPr lang="en-GB" sz="5000" dirty="0" smtClean="0"/>
              <a:t> (</a:t>
            </a:r>
            <a:r>
              <a:rPr lang="en-GB" sz="5000" dirty="0" err="1" smtClean="0"/>
              <a:t>vencido</a:t>
            </a:r>
            <a:r>
              <a:rPr lang="en-GB" sz="5000" dirty="0" smtClean="0"/>
              <a:t> </a:t>
            </a:r>
            <a:r>
              <a:rPr lang="en-GB" sz="5000" dirty="0" err="1" smtClean="0"/>
              <a:t>pela</a:t>
            </a:r>
            <a:r>
              <a:rPr lang="en-GB" sz="5000" dirty="0" smtClean="0"/>
              <a:t> </a:t>
            </a:r>
            <a:r>
              <a:rPr lang="en-GB" sz="5000" dirty="0" err="1" smtClean="0"/>
              <a:t>União</a:t>
            </a:r>
            <a:r>
              <a:rPr lang="en-GB" sz="5000" dirty="0" smtClean="0"/>
              <a:t> </a:t>
            </a:r>
            <a:r>
              <a:rPr lang="en-GB" sz="5000" dirty="0" err="1" smtClean="0"/>
              <a:t>Soviética</a:t>
            </a:r>
            <a:r>
              <a:rPr lang="en-GB" sz="5000" dirty="0" smtClean="0"/>
              <a:t>)</a:t>
            </a:r>
          </a:p>
          <a:p>
            <a:pPr marL="420624" indent="-384048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</a:pPr>
            <a:endParaRPr lang="en-GB" sz="5000" dirty="0" smtClean="0"/>
          </a:p>
          <a:p>
            <a:pPr marL="420624" indent="-384048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</a:pPr>
            <a:r>
              <a:rPr lang="en-GB" sz="5000" dirty="0" smtClean="0"/>
              <a:t>1949 – 1</a:t>
            </a:r>
            <a:r>
              <a:rPr lang="en-GB" sz="5000" baseline="30000" dirty="0" smtClean="0"/>
              <a:t>º</a:t>
            </a:r>
            <a:r>
              <a:rPr lang="en-GB" sz="5000" dirty="0" smtClean="0"/>
              <a:t> </a:t>
            </a:r>
            <a:r>
              <a:rPr lang="en-GB" sz="5000" dirty="0" err="1" smtClean="0"/>
              <a:t>Campeonato</a:t>
            </a:r>
            <a:r>
              <a:rPr lang="en-GB" sz="5000" dirty="0" smtClean="0"/>
              <a:t> </a:t>
            </a:r>
            <a:r>
              <a:rPr lang="en-GB" sz="5000" dirty="0" err="1" smtClean="0"/>
              <a:t>da</a:t>
            </a:r>
            <a:r>
              <a:rPr lang="en-GB" sz="5000" dirty="0" smtClean="0"/>
              <a:t> </a:t>
            </a:r>
            <a:r>
              <a:rPr lang="en-GB" sz="5000" dirty="0" err="1" smtClean="0"/>
              <a:t>Europa</a:t>
            </a:r>
            <a:r>
              <a:rPr lang="en-GB" sz="5000" dirty="0" smtClean="0"/>
              <a:t> </a:t>
            </a:r>
            <a:r>
              <a:rPr lang="en-GB" sz="5000" dirty="0" err="1" smtClean="0"/>
              <a:t>em</a:t>
            </a:r>
            <a:r>
              <a:rPr lang="en-GB" sz="5000" dirty="0" smtClean="0"/>
              <a:t> </a:t>
            </a:r>
            <a:r>
              <a:rPr lang="en-GB" sz="5000" dirty="0" err="1" smtClean="0"/>
              <a:t>feminino</a:t>
            </a:r>
            <a:r>
              <a:rPr lang="en-GB" sz="5000" dirty="0" smtClean="0"/>
              <a:t> (</a:t>
            </a:r>
            <a:r>
              <a:rPr lang="en-GB" sz="5000" dirty="0" err="1" smtClean="0"/>
              <a:t>vencido</a:t>
            </a:r>
            <a:r>
              <a:rPr lang="en-GB" sz="5000" dirty="0" smtClean="0"/>
              <a:t> </a:t>
            </a:r>
            <a:r>
              <a:rPr lang="en-GB" sz="5000" dirty="0" err="1" smtClean="0"/>
              <a:t>pela</a:t>
            </a:r>
            <a:r>
              <a:rPr lang="en-GB" sz="5000" dirty="0" smtClean="0"/>
              <a:t> </a:t>
            </a:r>
            <a:r>
              <a:rPr lang="en-GB" sz="5000" dirty="0" err="1" smtClean="0"/>
              <a:t>União</a:t>
            </a:r>
            <a:r>
              <a:rPr lang="en-GB" sz="5000" dirty="0" smtClean="0"/>
              <a:t> </a:t>
            </a:r>
            <a:r>
              <a:rPr lang="en-GB" sz="5000" dirty="0" err="1" smtClean="0"/>
              <a:t>Soviética</a:t>
            </a:r>
            <a:r>
              <a:rPr lang="en-GB" sz="5000" dirty="0" smtClean="0"/>
              <a:t>)</a:t>
            </a:r>
          </a:p>
          <a:p>
            <a:pPr marL="420624" indent="-384048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</a:pPr>
            <a:endParaRPr lang="en-GB" sz="5000" dirty="0" smtClean="0"/>
          </a:p>
          <a:p>
            <a:pPr marL="420624" indent="-384048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</a:pPr>
            <a:r>
              <a:rPr lang="pt-PT" sz="5100" dirty="0" smtClean="0"/>
              <a:t>1964 -  Voleibol participa pela primeira vez nos Jogos Olímpicos de Tóquio.</a:t>
            </a:r>
          </a:p>
          <a:p>
            <a:pPr marL="420624" indent="-384048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GB" sz="5100" dirty="0" smtClean="0"/>
          </a:p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</a:pPr>
            <a:r>
              <a:rPr lang="en-GB" sz="5000" dirty="0" smtClean="0"/>
              <a:t>1998 – </a:t>
            </a:r>
            <a:r>
              <a:rPr lang="en-GB" sz="5000" dirty="0" err="1" smtClean="0"/>
              <a:t>Introdução</a:t>
            </a:r>
            <a:r>
              <a:rPr lang="en-GB" sz="5000" dirty="0" smtClean="0"/>
              <a:t> do </a:t>
            </a:r>
            <a:r>
              <a:rPr lang="en-GB" sz="5000" i="1" dirty="0" smtClean="0"/>
              <a:t>Rally Point System (RPS)</a:t>
            </a:r>
            <a:r>
              <a:rPr lang="en-GB" sz="5000" dirty="0" smtClean="0"/>
              <a:t> e do </a:t>
            </a:r>
            <a:r>
              <a:rPr lang="en-GB" sz="5000" i="1" dirty="0" err="1" smtClean="0"/>
              <a:t>libero</a:t>
            </a:r>
            <a:endParaRPr lang="en-GB" sz="5000" i="1" dirty="0" smtClean="0"/>
          </a:p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</a:pPr>
            <a:endParaRPr lang="en-GB" sz="5000" i="1" dirty="0" smtClean="0"/>
          </a:p>
          <a:p>
            <a:pPr marL="420624" indent="-384048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</a:pPr>
            <a:r>
              <a:rPr lang="en-GB" sz="5000" dirty="0" smtClean="0"/>
              <a:t>2002 – 1º </a:t>
            </a:r>
            <a:r>
              <a:rPr lang="en-GB" sz="5000" dirty="0" err="1" smtClean="0"/>
              <a:t>Campeonato</a:t>
            </a:r>
            <a:r>
              <a:rPr lang="en-GB" sz="5000" dirty="0" smtClean="0"/>
              <a:t> do </a:t>
            </a:r>
            <a:r>
              <a:rPr lang="en-GB" sz="5000" dirty="0" err="1" smtClean="0"/>
              <a:t>Mundo</a:t>
            </a:r>
            <a:r>
              <a:rPr lang="en-GB" sz="5000" dirty="0" smtClean="0"/>
              <a:t> com </a:t>
            </a:r>
            <a:r>
              <a:rPr lang="en-GB" sz="5000" dirty="0" err="1" smtClean="0"/>
              <a:t>limite</a:t>
            </a:r>
            <a:r>
              <a:rPr lang="en-GB" sz="5000" dirty="0" smtClean="0"/>
              <a:t> de </a:t>
            </a:r>
            <a:r>
              <a:rPr lang="en-GB" sz="5000" dirty="0" err="1" smtClean="0"/>
              <a:t>altura</a:t>
            </a:r>
            <a:r>
              <a:rPr lang="en-GB" sz="5000" dirty="0" smtClean="0"/>
              <a:t> (185cm </a:t>
            </a:r>
            <a:r>
              <a:rPr lang="en-GB" sz="5000" dirty="0" err="1" smtClean="0"/>
              <a:t>para</a:t>
            </a:r>
            <a:r>
              <a:rPr lang="en-GB" sz="5000" dirty="0" smtClean="0"/>
              <a:t> </a:t>
            </a:r>
            <a:r>
              <a:rPr lang="en-GB" sz="5000" dirty="0" err="1" smtClean="0"/>
              <a:t>homens</a:t>
            </a:r>
            <a:r>
              <a:rPr lang="en-GB" sz="5000" dirty="0" smtClean="0"/>
              <a:t>, 175cm </a:t>
            </a:r>
            <a:r>
              <a:rPr lang="en-GB" sz="5000" dirty="0" err="1" smtClean="0"/>
              <a:t>para</a:t>
            </a:r>
            <a:r>
              <a:rPr lang="en-GB" sz="5000" dirty="0" smtClean="0"/>
              <a:t> </a:t>
            </a:r>
            <a:r>
              <a:rPr lang="en-GB" sz="5000" dirty="0" err="1" smtClean="0"/>
              <a:t>mulheres</a:t>
            </a:r>
            <a:r>
              <a:rPr lang="en-GB" sz="5000" dirty="0" smtClean="0"/>
              <a:t>)</a:t>
            </a:r>
            <a:endParaRPr lang="en-GB" sz="2800" dirty="0" smtClean="0">
              <a:solidFill>
                <a:srgbClr val="0D0D0D"/>
              </a:solidFill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volei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17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-104775"/>
            <a:ext cx="6923087" cy="561975"/>
          </a:xfrm>
        </p:spPr>
        <p:txBody>
          <a:bodyPr/>
          <a:lstStyle/>
          <a:p>
            <a:r>
              <a:rPr lang="pt-PT" sz="2400" dirty="0" smtClean="0">
                <a:latin typeface="+mn-lt"/>
              </a:rPr>
              <a:t>Regulamento (Sinalética da arbitragem)</a:t>
            </a:r>
            <a:endParaRPr lang="pt-PT" sz="2400" dirty="0">
              <a:latin typeface="+mn-lt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7246" b="3557"/>
          <a:stretch>
            <a:fillRect/>
          </a:stretch>
        </p:blipFill>
        <p:spPr bwMode="auto">
          <a:xfrm>
            <a:off x="2743200" y="431800"/>
            <a:ext cx="4876800" cy="619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658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volei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17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-104775"/>
            <a:ext cx="6923087" cy="561975"/>
          </a:xfrm>
        </p:spPr>
        <p:txBody>
          <a:bodyPr/>
          <a:lstStyle/>
          <a:p>
            <a:r>
              <a:rPr lang="pt-PT" sz="2400" dirty="0" smtClean="0">
                <a:latin typeface="+mn-lt"/>
              </a:rPr>
              <a:t>Regulamento (Sinalética da arbitragem)</a:t>
            </a:r>
            <a:endParaRPr lang="pt-PT" sz="2400" dirty="0">
              <a:latin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7143" r="4286" b="3516"/>
          <a:stretch>
            <a:fillRect/>
          </a:stretch>
        </p:blipFill>
        <p:spPr bwMode="auto">
          <a:xfrm>
            <a:off x="2819400" y="432865"/>
            <a:ext cx="4724400" cy="6272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658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volei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17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-104775"/>
            <a:ext cx="6923087" cy="561975"/>
          </a:xfrm>
        </p:spPr>
        <p:txBody>
          <a:bodyPr/>
          <a:lstStyle/>
          <a:p>
            <a:r>
              <a:rPr lang="pt-PT" sz="2400" dirty="0" smtClean="0">
                <a:latin typeface="+mn-lt"/>
              </a:rPr>
              <a:t>Regulamento (Sinalética da arbitragem)</a:t>
            </a:r>
            <a:endParaRPr lang="pt-PT" sz="2400" dirty="0">
              <a:latin typeface="+mn-l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b="24398"/>
          <a:stretch>
            <a:fillRect/>
          </a:stretch>
        </p:blipFill>
        <p:spPr bwMode="auto">
          <a:xfrm>
            <a:off x="2362200" y="462620"/>
            <a:ext cx="6019800" cy="6395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658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volei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17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-104775"/>
            <a:ext cx="6923087" cy="561975"/>
          </a:xfrm>
        </p:spPr>
        <p:txBody>
          <a:bodyPr/>
          <a:lstStyle/>
          <a:p>
            <a:r>
              <a:rPr lang="pt-PT" sz="2400" dirty="0" smtClean="0">
                <a:latin typeface="+mn-lt"/>
              </a:rPr>
              <a:t>Regulamento (Sinalética da arbitragem)</a:t>
            </a:r>
            <a:endParaRPr lang="pt-PT" sz="2400" dirty="0">
              <a:latin typeface="+mn-lt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7368" t="3371" b="12347"/>
          <a:stretch>
            <a:fillRect/>
          </a:stretch>
        </p:blipFill>
        <p:spPr bwMode="auto">
          <a:xfrm>
            <a:off x="2057400" y="533400"/>
            <a:ext cx="6705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 l="7171" r="2677" b="11103"/>
          <a:stretch>
            <a:fillRect/>
          </a:stretch>
        </p:blipFill>
        <p:spPr bwMode="auto">
          <a:xfrm>
            <a:off x="2057400" y="2438400"/>
            <a:ext cx="6705600" cy="1830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 t="78055" r="2231" b="2100"/>
          <a:stretch>
            <a:fillRect/>
          </a:stretch>
        </p:blipFill>
        <p:spPr bwMode="auto">
          <a:xfrm>
            <a:off x="2057400" y="4267200"/>
            <a:ext cx="6705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658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volei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17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-104775"/>
            <a:ext cx="6923087" cy="561975"/>
          </a:xfrm>
        </p:spPr>
        <p:txBody>
          <a:bodyPr/>
          <a:lstStyle/>
          <a:p>
            <a:r>
              <a:rPr lang="pt-PT" sz="2400" dirty="0" smtClean="0">
                <a:latin typeface="+mn-lt"/>
              </a:rPr>
              <a:t>Regulamento (Sinalética dos juízes de linha)</a:t>
            </a:r>
            <a:endParaRPr lang="pt-PT" sz="2400" dirty="0">
              <a:latin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457200"/>
            <a:ext cx="5514333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658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volei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17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-104775"/>
            <a:ext cx="6923087" cy="561975"/>
          </a:xfrm>
        </p:spPr>
        <p:txBody>
          <a:bodyPr/>
          <a:lstStyle/>
          <a:p>
            <a:r>
              <a:rPr lang="pt-PT" sz="2400" dirty="0" smtClean="0">
                <a:latin typeface="+mn-lt"/>
              </a:rPr>
              <a:t>Regulamento (Sinalética dos juízes de linha)</a:t>
            </a:r>
            <a:endParaRPr lang="pt-PT" sz="2400" dirty="0">
              <a:latin typeface="+mn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933450"/>
            <a:ext cx="6543675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658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ção de Conteúdo 2"/>
          <p:cNvSpPr txBox="1">
            <a:spLocks/>
          </p:cNvSpPr>
          <p:nvPr/>
        </p:nvSpPr>
        <p:spPr>
          <a:xfrm>
            <a:off x="152400" y="76200"/>
            <a:ext cx="8763000" cy="762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r>
              <a:rPr lang="pt-PT" b="1" dirty="0" smtClean="0"/>
              <a:t>4. Materiais e equipamentos específicos da modalidade</a:t>
            </a: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-76200" y="304800"/>
            <a:ext cx="9525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000" b="1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O TERRENO DE JOGO</a:t>
            </a:r>
            <a:endParaRPr kumimoji="0" lang="pt-PT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628775" y="-871719"/>
            <a:ext cx="5857875" cy="896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129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ção de Conteúdo 2"/>
          <p:cNvSpPr txBox="1">
            <a:spLocks/>
          </p:cNvSpPr>
          <p:nvPr/>
        </p:nvSpPr>
        <p:spPr>
          <a:xfrm>
            <a:off x="152400" y="76200"/>
            <a:ext cx="8763000" cy="762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r>
              <a:rPr lang="pt-PT" b="1" dirty="0" smtClean="0"/>
              <a:t>4. Materiais e equipamentos específicos da modalidade</a:t>
            </a: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-76200" y="304800"/>
            <a:ext cx="9525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000" b="1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O TERRENO DE JOGO</a:t>
            </a:r>
            <a:endParaRPr kumimoji="0" lang="pt-PT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r="2836"/>
          <a:stretch>
            <a:fillRect/>
          </a:stretch>
        </p:blipFill>
        <p:spPr bwMode="auto">
          <a:xfrm rot="5400000">
            <a:off x="1695449" y="-819151"/>
            <a:ext cx="5791201" cy="880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129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ção de Conteúdo 2"/>
          <p:cNvSpPr txBox="1">
            <a:spLocks/>
          </p:cNvSpPr>
          <p:nvPr/>
        </p:nvSpPr>
        <p:spPr>
          <a:xfrm>
            <a:off x="152400" y="76200"/>
            <a:ext cx="8763000" cy="762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r>
              <a:rPr lang="pt-PT" b="1" dirty="0" smtClean="0"/>
              <a:t>4. Materiais e equipamentos específicos da modalidade</a:t>
            </a: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-76200" y="304800"/>
            <a:ext cx="9525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000" b="1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POSTES, REDE E VARETAS</a:t>
            </a:r>
            <a:endParaRPr kumimoji="0" lang="pt-PT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85800"/>
            <a:ext cx="7696200" cy="5757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129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ângulo 5"/>
          <p:cNvSpPr/>
          <p:nvPr/>
        </p:nvSpPr>
        <p:spPr>
          <a:xfrm>
            <a:off x="152400" y="102275"/>
            <a:ext cx="8991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/>
              <a:t>5. Sistemas de observação e de análise da prestação desportiva</a:t>
            </a:r>
          </a:p>
          <a:p>
            <a:pPr lvl="1"/>
            <a:endParaRPr lang="pt-PT" dirty="0" smtClean="0"/>
          </a:p>
          <a:p>
            <a:pPr lvl="1"/>
            <a:r>
              <a:rPr lang="pt-PT" dirty="0" smtClean="0"/>
              <a:t>5.1. Principais indicadores de observação da modalidade</a:t>
            </a:r>
          </a:p>
          <a:p>
            <a:pPr lvl="1"/>
            <a:endParaRPr lang="pt-PT" dirty="0" smtClean="0"/>
          </a:p>
          <a:p>
            <a:pPr lvl="1"/>
            <a:r>
              <a:rPr lang="pt-PT" sz="2400" dirty="0" smtClean="0"/>
              <a:t>A eficácia no voleibol depende essencialmente da eficácia das ações táticas e técnicas dos atletas, nomeadamente:</a:t>
            </a:r>
          </a:p>
          <a:p>
            <a:pPr lvl="1"/>
            <a:endParaRPr lang="pt-PT" sz="2400" dirty="0" smtClean="0"/>
          </a:p>
          <a:p>
            <a:pPr lvl="1" algn="ctr">
              <a:buFontTx/>
              <a:buChar char="-"/>
            </a:pPr>
            <a:r>
              <a:rPr lang="pt-PT" sz="3600" dirty="0" smtClean="0"/>
              <a:t> Serviço</a:t>
            </a:r>
          </a:p>
          <a:p>
            <a:pPr lvl="1" algn="ctr">
              <a:buFontTx/>
              <a:buChar char="-"/>
            </a:pPr>
            <a:r>
              <a:rPr lang="pt-PT" sz="3600" dirty="0" smtClean="0"/>
              <a:t> Receção</a:t>
            </a:r>
          </a:p>
          <a:p>
            <a:pPr lvl="1" algn="ctr">
              <a:buFontTx/>
              <a:buChar char="-"/>
            </a:pPr>
            <a:r>
              <a:rPr lang="pt-PT" sz="3600" dirty="0" smtClean="0"/>
              <a:t> Passe </a:t>
            </a:r>
          </a:p>
          <a:p>
            <a:pPr lvl="1" algn="ctr">
              <a:buFontTx/>
              <a:buChar char="-"/>
            </a:pPr>
            <a:r>
              <a:rPr lang="pt-PT" sz="3600" dirty="0" smtClean="0"/>
              <a:t> Ataque</a:t>
            </a:r>
          </a:p>
          <a:p>
            <a:pPr lvl="1" algn="ctr">
              <a:buFontTx/>
              <a:buChar char="-"/>
            </a:pPr>
            <a:r>
              <a:rPr lang="pt-PT" sz="3600" dirty="0" smtClean="0"/>
              <a:t> Bloco</a:t>
            </a:r>
          </a:p>
          <a:p>
            <a:pPr lvl="1" algn="ctr">
              <a:buFontTx/>
              <a:buChar char="-"/>
            </a:pPr>
            <a:r>
              <a:rPr lang="pt-PT" sz="3600" dirty="0" smtClean="0"/>
              <a:t> Defesa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129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52400" y="-30163"/>
            <a:ext cx="8763000" cy="5635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t-PT" sz="2000" b="1" dirty="0" smtClean="0"/>
              <a:t>1. Origem, evolução e tendências de desenvolvimento da modalidade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66800" y="277624"/>
            <a:ext cx="70866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20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ENTIDADES</a:t>
            </a:r>
            <a:r>
              <a:rPr kumimoji="0" lang="pt-PT" sz="2000" b="1" i="0" u="none" strike="noStrike" cap="none" normalizeH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INTERNACIONAIS E NACIONAIS</a:t>
            </a:r>
            <a:endParaRPr kumimoji="0" lang="pt-PT" sz="20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7172" name="Picture 4" descr="http://www.ocasia.org/Images-OCA/Logo-Asian-Volleyball-Confederation_18124610011943.jpg"/>
          <p:cNvPicPr>
            <a:picLocks noChangeAspect="1" noChangeArrowheads="1"/>
          </p:cNvPicPr>
          <p:nvPr/>
        </p:nvPicPr>
        <p:blipFill>
          <a:blip r:embed="rId2" cstate="print"/>
          <a:srcRect l="5333" t="29333" r="4000" b="30667"/>
          <a:stretch>
            <a:fillRect/>
          </a:stretch>
        </p:blipFill>
        <p:spPr bwMode="auto">
          <a:xfrm>
            <a:off x="7021418" y="1143000"/>
            <a:ext cx="1899920" cy="838200"/>
          </a:xfrm>
          <a:prstGeom prst="rect">
            <a:avLst/>
          </a:prstGeom>
          <a:noFill/>
        </p:spPr>
      </p:pic>
      <p:pic>
        <p:nvPicPr>
          <p:cNvPr id="7174" name="Picture 6" descr="http://www.crwflags.com/fotw/images/i/int@cavb.gif"/>
          <p:cNvPicPr>
            <a:picLocks noChangeAspect="1" noChangeArrowheads="1"/>
          </p:cNvPicPr>
          <p:nvPr/>
        </p:nvPicPr>
        <p:blipFill>
          <a:blip r:embed="rId3" cstate="print"/>
          <a:srcRect l="24691" t="14815" r="25926" b="14815"/>
          <a:stretch>
            <a:fillRect/>
          </a:stretch>
        </p:blipFill>
        <p:spPr bwMode="auto">
          <a:xfrm>
            <a:off x="7010400" y="3124200"/>
            <a:ext cx="1524000" cy="1447800"/>
          </a:xfrm>
          <a:prstGeom prst="rect">
            <a:avLst/>
          </a:prstGeom>
          <a:noFill/>
        </p:spPr>
      </p:pic>
      <p:pic>
        <p:nvPicPr>
          <p:cNvPr id="7176" name="Picture 8" descr="http://www.crwflags.com/fotw/images/i/int@cev08.gif"/>
          <p:cNvPicPr>
            <a:picLocks noChangeAspect="1" noChangeArrowheads="1"/>
          </p:cNvPicPr>
          <p:nvPr/>
        </p:nvPicPr>
        <p:blipFill>
          <a:blip r:embed="rId4" cstate="print"/>
          <a:srcRect l="32099" t="14815" r="33333" b="14815"/>
          <a:stretch>
            <a:fillRect/>
          </a:stretch>
        </p:blipFill>
        <p:spPr bwMode="auto">
          <a:xfrm>
            <a:off x="4114800" y="2667000"/>
            <a:ext cx="1066800" cy="1447800"/>
          </a:xfrm>
          <a:prstGeom prst="rect">
            <a:avLst/>
          </a:prstGeom>
          <a:noFill/>
        </p:spPr>
      </p:pic>
      <p:pic>
        <p:nvPicPr>
          <p:cNvPr id="7178" name="Picture 10" descr="http://www.norceca.net/Conf/csv_20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3163669"/>
            <a:ext cx="762000" cy="1409700"/>
          </a:xfrm>
          <a:prstGeom prst="rect">
            <a:avLst/>
          </a:prstGeom>
          <a:noFill/>
        </p:spPr>
      </p:pic>
      <p:pic>
        <p:nvPicPr>
          <p:cNvPr id="7180" name="Picture 12" descr="http://www.crwflags.com/fotw/images/i/int@norceca.gif"/>
          <p:cNvPicPr>
            <a:picLocks noChangeAspect="1" noChangeArrowheads="1"/>
          </p:cNvPicPr>
          <p:nvPr/>
        </p:nvPicPr>
        <p:blipFill>
          <a:blip r:embed="rId6" cstate="print"/>
          <a:srcRect b="16393"/>
          <a:stretch>
            <a:fillRect/>
          </a:stretch>
        </p:blipFill>
        <p:spPr bwMode="auto">
          <a:xfrm>
            <a:off x="304800" y="953869"/>
            <a:ext cx="2324100" cy="1295400"/>
          </a:xfrm>
          <a:prstGeom prst="rect">
            <a:avLst/>
          </a:prstGeom>
          <a:noFill/>
        </p:spPr>
      </p:pic>
      <p:sp>
        <p:nvSpPr>
          <p:cNvPr id="16" name="CaixaDeTexto 15"/>
          <p:cNvSpPr txBox="1"/>
          <p:nvPr/>
        </p:nvSpPr>
        <p:spPr>
          <a:xfrm>
            <a:off x="-23559" y="2209800"/>
            <a:ext cx="3223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North, Central American</a:t>
            </a:r>
          </a:p>
          <a:p>
            <a:pPr algn="ctr"/>
            <a:r>
              <a:rPr lang="en-US" dirty="0" smtClean="0"/>
              <a:t>and </a:t>
            </a:r>
            <a:r>
              <a:rPr lang="en-US" dirty="0" err="1" smtClean="0"/>
              <a:t>Carribean</a:t>
            </a:r>
            <a:r>
              <a:rPr lang="en-US" dirty="0" smtClean="0"/>
              <a:t> Confederation</a:t>
            </a:r>
            <a:endParaRPr lang="pt-PT" dirty="0"/>
          </a:p>
        </p:txBody>
      </p:sp>
      <p:sp>
        <p:nvSpPr>
          <p:cNvPr id="17" name="Rectângulo 16"/>
          <p:cNvSpPr/>
          <p:nvPr/>
        </p:nvSpPr>
        <p:spPr>
          <a:xfrm>
            <a:off x="484698" y="4611469"/>
            <a:ext cx="18775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err="1" smtClean="0"/>
              <a:t>South</a:t>
            </a:r>
            <a:r>
              <a:rPr lang="pt-PT" dirty="0" smtClean="0"/>
              <a:t> </a:t>
            </a:r>
            <a:r>
              <a:rPr lang="pt-PT" dirty="0" err="1" smtClean="0"/>
              <a:t>American</a:t>
            </a:r>
            <a:r>
              <a:rPr lang="pt-PT" dirty="0" smtClean="0"/>
              <a:t> </a:t>
            </a:r>
          </a:p>
          <a:p>
            <a:pPr algn="ctr"/>
            <a:r>
              <a:rPr lang="pt-PT" dirty="0" err="1" smtClean="0"/>
              <a:t>Confederation</a:t>
            </a:r>
            <a:endParaRPr lang="pt-PT" dirty="0"/>
          </a:p>
        </p:txBody>
      </p:sp>
      <p:sp>
        <p:nvSpPr>
          <p:cNvPr id="18" name="Rectângulo 17"/>
          <p:cNvSpPr/>
          <p:nvPr/>
        </p:nvSpPr>
        <p:spPr>
          <a:xfrm>
            <a:off x="6869018" y="1981200"/>
            <a:ext cx="2274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err="1" smtClean="0"/>
              <a:t>Asian</a:t>
            </a:r>
            <a:r>
              <a:rPr lang="pt-PT" dirty="0" smtClean="0"/>
              <a:t> </a:t>
            </a:r>
            <a:r>
              <a:rPr lang="pt-PT" dirty="0" err="1" smtClean="0"/>
              <a:t>Confederation</a:t>
            </a:r>
            <a:endParaRPr lang="pt-PT" dirty="0"/>
          </a:p>
        </p:txBody>
      </p:sp>
      <p:sp>
        <p:nvSpPr>
          <p:cNvPr id="19" name="Rectângulo 18"/>
          <p:cNvSpPr/>
          <p:nvPr/>
        </p:nvSpPr>
        <p:spPr>
          <a:xfrm>
            <a:off x="6629400" y="4583668"/>
            <a:ext cx="2416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err="1" smtClean="0"/>
              <a:t>African</a:t>
            </a:r>
            <a:r>
              <a:rPr lang="pt-PT" dirty="0" smtClean="0"/>
              <a:t> </a:t>
            </a:r>
            <a:r>
              <a:rPr lang="pt-PT" dirty="0" err="1" smtClean="0"/>
              <a:t>Confederation</a:t>
            </a:r>
            <a:endParaRPr lang="pt-PT" dirty="0"/>
          </a:p>
        </p:txBody>
      </p:sp>
      <p:sp>
        <p:nvSpPr>
          <p:cNvPr id="20" name="Rectângulo 19"/>
          <p:cNvSpPr/>
          <p:nvPr/>
        </p:nvSpPr>
        <p:spPr>
          <a:xfrm>
            <a:off x="3352800" y="4114800"/>
            <a:ext cx="2698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err="1" smtClean="0"/>
              <a:t>European</a:t>
            </a:r>
            <a:r>
              <a:rPr lang="pt-PT" dirty="0" smtClean="0"/>
              <a:t> </a:t>
            </a:r>
            <a:r>
              <a:rPr lang="pt-PT" dirty="0" err="1" smtClean="0"/>
              <a:t>Confederation</a:t>
            </a:r>
            <a:endParaRPr lang="pt-PT" dirty="0"/>
          </a:p>
        </p:txBody>
      </p:sp>
      <p:pic>
        <p:nvPicPr>
          <p:cNvPr id="7182" name="Picture 14" descr="http://www.fpvoleibol.pt/inscricoes_2011/fp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14800" y="4953000"/>
            <a:ext cx="1219200" cy="1125728"/>
          </a:xfrm>
          <a:prstGeom prst="rect">
            <a:avLst/>
          </a:prstGeom>
          <a:noFill/>
        </p:spPr>
      </p:pic>
      <p:sp>
        <p:nvSpPr>
          <p:cNvPr id="22" name="Rectângulo 21"/>
          <p:cNvSpPr/>
          <p:nvPr/>
        </p:nvSpPr>
        <p:spPr>
          <a:xfrm>
            <a:off x="2981439" y="6096000"/>
            <a:ext cx="3724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/>
              <a:t>Federação Portuguesa de Voleibol</a:t>
            </a:r>
            <a:endParaRPr lang="pt-PT" dirty="0"/>
          </a:p>
        </p:txBody>
      </p:sp>
      <p:cxnSp>
        <p:nvCxnSpPr>
          <p:cNvPr id="30" name="Conexão em ângulos rectos 29"/>
          <p:cNvCxnSpPr/>
          <p:nvPr/>
        </p:nvCxnSpPr>
        <p:spPr>
          <a:xfrm>
            <a:off x="5105400" y="1905000"/>
            <a:ext cx="1752600" cy="1676400"/>
          </a:xfrm>
          <a:prstGeom prst="bentConnector3">
            <a:avLst>
              <a:gd name="adj1" fmla="val 66563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xão recta unidireccional 33"/>
          <p:cNvCxnSpPr/>
          <p:nvPr/>
        </p:nvCxnSpPr>
        <p:spPr>
          <a:xfrm>
            <a:off x="5791200" y="1600200"/>
            <a:ext cx="1066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xão recta unidireccional 37"/>
          <p:cNvCxnSpPr/>
          <p:nvPr/>
        </p:nvCxnSpPr>
        <p:spPr>
          <a:xfrm flipH="1">
            <a:off x="2667000" y="1600200"/>
            <a:ext cx="838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xão em ângulos rectos 43"/>
          <p:cNvCxnSpPr/>
          <p:nvPr/>
        </p:nvCxnSpPr>
        <p:spPr>
          <a:xfrm rot="10800000" flipV="1">
            <a:off x="2209801" y="1905000"/>
            <a:ext cx="1905000" cy="18288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http://www.teamusa.org/~/media/USA_Volleyball/Logo/Education/FIVB_Formal_blue_plain_RGB.jpg"/>
          <p:cNvPicPr>
            <a:picLocks noChangeAspect="1" noChangeArrowheads="1"/>
          </p:cNvPicPr>
          <p:nvPr/>
        </p:nvPicPr>
        <p:blipFill>
          <a:blip r:embed="rId8" cstate="print"/>
          <a:srcRect l="3125" t="10049" r="3125" b="14583"/>
          <a:stretch>
            <a:fillRect/>
          </a:stretch>
        </p:blipFill>
        <p:spPr bwMode="auto">
          <a:xfrm>
            <a:off x="3505200" y="990600"/>
            <a:ext cx="2286000" cy="1143000"/>
          </a:xfrm>
          <a:prstGeom prst="rect">
            <a:avLst/>
          </a:prstGeom>
          <a:noFill/>
        </p:spPr>
      </p:pic>
      <p:cxnSp>
        <p:nvCxnSpPr>
          <p:cNvPr id="46" name="Conexão recta unidireccional 45"/>
          <p:cNvCxnSpPr/>
          <p:nvPr/>
        </p:nvCxnSpPr>
        <p:spPr>
          <a:xfrm>
            <a:off x="4648200" y="2133600"/>
            <a:ext cx="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xão recta unidireccional 47"/>
          <p:cNvCxnSpPr/>
          <p:nvPr/>
        </p:nvCxnSpPr>
        <p:spPr>
          <a:xfrm>
            <a:off x="4648200" y="4495800"/>
            <a:ext cx="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ângulo 5"/>
          <p:cNvSpPr/>
          <p:nvPr/>
        </p:nvSpPr>
        <p:spPr>
          <a:xfrm>
            <a:off x="152400" y="102275"/>
            <a:ext cx="899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/>
              <a:t>5. Sistemas de observação e de análise da prestação desportiva</a:t>
            </a:r>
          </a:p>
          <a:p>
            <a:pPr lvl="1"/>
            <a:endParaRPr lang="pt-PT" dirty="0" smtClean="0"/>
          </a:p>
          <a:p>
            <a:pPr lvl="1"/>
            <a:r>
              <a:rPr lang="pt-PT" dirty="0" smtClean="0"/>
              <a:t>5.2. Métodos de recolha, tratamento e análise de dados, tecnologias associadas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52400" y="1219200"/>
            <a:ext cx="8927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dirty="0" smtClean="0"/>
              <a:t>. Um dos métodos mais comuns de análise estatística é a </a:t>
            </a:r>
            <a:r>
              <a:rPr lang="pt-PT" b="1" u="sng" dirty="0" smtClean="0"/>
              <a:t>observação e </a:t>
            </a:r>
            <a:r>
              <a:rPr lang="pt-PT" b="1" u="sng" dirty="0" smtClean="0"/>
              <a:t>registo</a:t>
            </a:r>
            <a:endParaRPr lang="pt-PT" dirty="0"/>
          </a:p>
        </p:txBody>
      </p:sp>
      <p:sp>
        <p:nvSpPr>
          <p:cNvPr id="2" name="Rectângulo 1"/>
          <p:cNvSpPr/>
          <p:nvPr/>
        </p:nvSpPr>
        <p:spPr>
          <a:xfrm>
            <a:off x="304800" y="2743200"/>
            <a:ext cx="883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/>
              <a:t>. </a:t>
            </a:r>
            <a:r>
              <a:rPr lang="pt-PT" dirty="0" smtClean="0"/>
              <a:t>Outro dos métodos que pode ser usado para análise estatística é a </a:t>
            </a:r>
            <a:r>
              <a:rPr lang="pt-PT" b="1" u="sng" dirty="0" smtClean="0"/>
              <a:t>observação em </a:t>
            </a:r>
            <a:r>
              <a:rPr lang="pt-PT" b="1" u="sng" dirty="0" smtClean="0"/>
              <a:t>vídeo</a:t>
            </a:r>
            <a:endParaRPr lang="pt-PT" b="1" u="sng" dirty="0" smtClean="0"/>
          </a:p>
        </p:txBody>
      </p:sp>
      <p:pic>
        <p:nvPicPr>
          <p:cNvPr id="1028" name="Picture 4" descr="http://0901.static.prezi.com/preview/oh25zkbonqfa7yq7ynummwby3madw6rhlm5vs2oll757hbaoaxlq_0_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3775" y="4267200"/>
            <a:ext cx="2562225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129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0" y="76201"/>
            <a:ext cx="8763000" cy="38099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t-PT" sz="1400" b="1" dirty="0" smtClean="0"/>
              <a:t>6. Tipos de capacidades físicas e psicológicas mais utilizadas em cada função da modalidade</a:t>
            </a:r>
          </a:p>
          <a:p>
            <a:endParaRPr lang="pt-PT" sz="1200" b="1" dirty="0" smtClean="0"/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457200" y="1447800"/>
            <a:ext cx="8001000" cy="4419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420624" marR="0" lvl="0" indent="-384048" algn="just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pt-PT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Altura é fator decisivo no alto nível</a:t>
            </a:r>
          </a:p>
          <a:p>
            <a:pPr marL="722376" marR="0" lvl="1" indent="-274320" algn="just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 2"/>
              <a:buChar char=""/>
              <a:tabLst/>
              <a:defRPr/>
            </a:pPr>
            <a:r>
              <a:rPr kumimoji="0" lang="pt-PT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Mais relevante para centrais e opostos</a:t>
            </a:r>
          </a:p>
          <a:p>
            <a:pPr marL="722376" marR="0" lvl="1" indent="-274320" algn="just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 2"/>
              <a:buChar char=""/>
              <a:tabLst/>
              <a:defRPr/>
            </a:pPr>
            <a:r>
              <a:rPr kumimoji="0" lang="pt-PT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Um pouco menos relevante para pontas</a:t>
            </a:r>
          </a:p>
          <a:p>
            <a:pPr marL="722376" marR="0" lvl="1" indent="-274320" algn="just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 2"/>
              <a:buChar char=""/>
              <a:tabLst/>
              <a:defRPr/>
            </a:pPr>
            <a:r>
              <a:rPr kumimoji="0" lang="pt-PT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Menor relevância para distribuidores e </a:t>
            </a:r>
            <a:r>
              <a:rPr kumimoji="0" lang="pt-PT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liberos</a:t>
            </a:r>
            <a:endParaRPr kumimoji="0" lang="pt-PT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2376" marR="0" lvl="1" indent="-274320" algn="just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 2"/>
              <a:buChar char=""/>
              <a:tabLst/>
              <a:defRPr/>
            </a:pPr>
            <a:endParaRPr kumimoji="0" lang="pt-PT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just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pt-PT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Impulsão vertical é parâmetro nuclear</a:t>
            </a:r>
          </a:p>
        </p:txBody>
      </p:sp>
      <p:sp>
        <p:nvSpPr>
          <p:cNvPr id="5" name="Rectângulo 4"/>
          <p:cNvSpPr/>
          <p:nvPr/>
        </p:nvSpPr>
        <p:spPr>
          <a:xfrm>
            <a:off x="152400" y="457200"/>
            <a:ext cx="8791189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800" b="1" dirty="0" smtClean="0">
                <a:solidFill>
                  <a:srgbClr val="FFC000"/>
                </a:solidFill>
              </a:rPr>
              <a:t>Características e capacidades físicas</a:t>
            </a:r>
          </a:p>
          <a:p>
            <a:pPr algn="ctr"/>
            <a:r>
              <a:rPr lang="pt-PT" sz="3800" b="1" dirty="0" smtClean="0">
                <a:solidFill>
                  <a:srgbClr val="FFC000"/>
                </a:solidFill>
              </a:rPr>
              <a:t>no voleibol</a:t>
            </a:r>
            <a:endParaRPr lang="pt-PT" sz="3800" dirty="0">
              <a:solidFill>
                <a:srgbClr val="FFC0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819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0" y="76201"/>
            <a:ext cx="8763000" cy="38099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t-PT" sz="1400" b="1" dirty="0" smtClean="0"/>
              <a:t>6. Tipos de capacidades físicas e psicológicas mais utilizadas em cada função da modalidade</a:t>
            </a:r>
          </a:p>
          <a:p>
            <a:endParaRPr lang="pt-PT" sz="1200" b="1" dirty="0" smtClean="0"/>
          </a:p>
        </p:txBody>
      </p:sp>
      <p:sp>
        <p:nvSpPr>
          <p:cNvPr id="5" name="Rectângulo 4"/>
          <p:cNvSpPr/>
          <p:nvPr/>
        </p:nvSpPr>
        <p:spPr>
          <a:xfrm>
            <a:off x="152400" y="457200"/>
            <a:ext cx="8791189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800" b="1" dirty="0" smtClean="0">
                <a:solidFill>
                  <a:srgbClr val="FFC000"/>
                </a:solidFill>
              </a:rPr>
              <a:t>Características e capacidades físicas</a:t>
            </a:r>
          </a:p>
          <a:p>
            <a:pPr algn="ctr"/>
            <a:r>
              <a:rPr lang="pt-PT" sz="3800" b="1" dirty="0" smtClean="0">
                <a:solidFill>
                  <a:srgbClr val="FFC000"/>
                </a:solidFill>
              </a:rPr>
              <a:t>no voleibol</a:t>
            </a:r>
            <a:endParaRPr lang="pt-PT" sz="3800" dirty="0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457200" y="1524000"/>
            <a:ext cx="8001000" cy="480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420624" marR="0" lvl="0" indent="-384048" algn="just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pt-PT" sz="28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O voleibol é um desporto intermitente de potência - solicita principalmente o sistema anaeróbio </a:t>
            </a:r>
            <a:r>
              <a:rPr kumimoji="0" lang="pt-PT" sz="24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(Emma, 2003; Eira &amp; Janeira, 2003; Hasegawa et al., 2004; Vescovi &amp; Dunning, 2004; Gabbett et al., 2006)</a:t>
            </a:r>
            <a:endParaRPr kumimoji="0" lang="pt-PT" sz="2800" b="1" i="0" u="none" strike="noStrike" kern="1200" cap="none" spc="0" normalizeH="0" baseline="0" noProof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just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pt-PT" sz="2800" b="1" i="0" u="none" strike="noStrike" kern="1200" cap="none" spc="0" normalizeH="0" baseline="0" noProof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just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pt-PT" sz="28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No voleibol, a resistência deve ser treinada com recurso aos exercícios táctico-técnicos e seu somatório </a:t>
            </a:r>
            <a:r>
              <a:rPr kumimoji="0" lang="pt-PT" sz="24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(Leenders, 1999)</a:t>
            </a:r>
            <a:endParaRPr kumimoji="0" lang="pt-PT" sz="2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819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549275" y="274638"/>
            <a:ext cx="7272338" cy="490537"/>
          </a:xfrm>
        </p:spPr>
        <p:txBody>
          <a:bodyPr/>
          <a:lstStyle/>
          <a:p>
            <a:pPr eaLnBrk="1" hangingPunct="1"/>
            <a:r>
              <a:rPr lang="pt-PT" sz="2400" dirty="0" smtClean="0">
                <a:latin typeface="+mn-lt"/>
              </a:rPr>
              <a:t>Ações Técnico-Táticas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20713" y="836613"/>
            <a:ext cx="7200900" cy="2949575"/>
          </a:xfrm>
        </p:spPr>
        <p:txBody>
          <a:bodyPr/>
          <a:lstStyle/>
          <a:p>
            <a:pPr eaLnBrk="1" hangingPunct="1"/>
            <a:r>
              <a:rPr lang="pt-PT" sz="2000" b="1" dirty="0" smtClean="0"/>
              <a:t>Posição Base</a:t>
            </a:r>
          </a:p>
          <a:p>
            <a:pPr lvl="1" eaLnBrk="1" hangingPunct="1">
              <a:buFontTx/>
              <a:buChar char="o"/>
            </a:pPr>
            <a:r>
              <a:rPr lang="pt-PT" sz="1800" dirty="0" smtClean="0"/>
              <a:t>Apoios ligeiramente afastados (largura dos ombros) e ligeiramente fletidos;</a:t>
            </a:r>
          </a:p>
          <a:p>
            <a:pPr lvl="1" eaLnBrk="1" hangingPunct="1">
              <a:buFontTx/>
              <a:buChar char="o"/>
            </a:pPr>
            <a:r>
              <a:rPr lang="pt-PT" sz="1800" dirty="0" smtClean="0"/>
              <a:t>Fletir ligeiramente os braços;</a:t>
            </a:r>
          </a:p>
          <a:p>
            <a:pPr lvl="1" eaLnBrk="1" hangingPunct="1">
              <a:buFontTx/>
              <a:buChar char="o"/>
            </a:pPr>
            <a:r>
              <a:rPr lang="pt-PT" sz="1800" dirty="0" smtClean="0"/>
              <a:t>Inclinar o tronco à frente;</a:t>
            </a:r>
          </a:p>
          <a:p>
            <a:pPr lvl="1" eaLnBrk="1" hangingPunct="1">
              <a:buFontTx/>
              <a:buChar char="o"/>
            </a:pPr>
            <a:r>
              <a:rPr lang="pt-PT" sz="1800" dirty="0" smtClean="0"/>
              <a:t>Dirigir o olhar para a frente.</a:t>
            </a:r>
          </a:p>
          <a:p>
            <a:pPr lvl="1" eaLnBrk="1" hangingPunct="1"/>
            <a:endParaRPr lang="pt-PT" sz="2000" b="1" dirty="0" smtClean="0"/>
          </a:p>
        </p:txBody>
      </p:sp>
      <p:pic>
        <p:nvPicPr>
          <p:cNvPr id="7174" name="Picture 6" descr="our%20volleyball%20sta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43213" y="3068638"/>
            <a:ext cx="5256212" cy="3503612"/>
          </a:xfrm>
          <a:noFill/>
        </p:spPr>
      </p:pic>
      <p:sp>
        <p:nvSpPr>
          <p:cNvPr id="6" name="Marcador de Posição de Conteúdo 2"/>
          <p:cNvSpPr txBox="1">
            <a:spLocks/>
          </p:cNvSpPr>
          <p:nvPr/>
        </p:nvSpPr>
        <p:spPr>
          <a:xfrm>
            <a:off x="304800" y="0"/>
            <a:ext cx="7848600" cy="3048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 Fundamentos técnicos e táticos predominantes na modalidade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>
          <a:xfrm>
            <a:off x="777875" y="374650"/>
            <a:ext cx="7272338" cy="490537"/>
          </a:xfrm>
        </p:spPr>
        <p:txBody>
          <a:bodyPr/>
          <a:lstStyle/>
          <a:p>
            <a:pPr eaLnBrk="1" hangingPunct="1"/>
            <a:r>
              <a:rPr lang="pt-PT" sz="2400" dirty="0" smtClean="0">
                <a:latin typeface="+mn-lt"/>
              </a:rPr>
              <a:t>Ações Técnico-Táticas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849313" y="936625"/>
            <a:ext cx="7200900" cy="2949575"/>
          </a:xfrm>
        </p:spPr>
        <p:txBody>
          <a:bodyPr/>
          <a:lstStyle/>
          <a:p>
            <a:pPr eaLnBrk="1" hangingPunct="1"/>
            <a:endParaRPr lang="pt-PT" sz="2000" b="1" smtClean="0"/>
          </a:p>
          <a:p>
            <a:pPr eaLnBrk="1" hangingPunct="1"/>
            <a:r>
              <a:rPr lang="pt-PT" sz="2000" b="1" smtClean="0"/>
              <a:t>Deslocamentos</a:t>
            </a:r>
          </a:p>
          <a:p>
            <a:pPr lvl="1" eaLnBrk="1" hangingPunct="1">
              <a:buFontTx/>
              <a:buChar char="o"/>
            </a:pPr>
            <a:endParaRPr lang="pt-PT" sz="1800" smtClean="0"/>
          </a:p>
          <a:p>
            <a:pPr lvl="1" eaLnBrk="1" hangingPunct="1">
              <a:buFontTx/>
              <a:buChar char="o"/>
            </a:pPr>
            <a:r>
              <a:rPr lang="pt-PT" sz="1800" smtClean="0"/>
              <a:t>Partir da posição base;</a:t>
            </a:r>
          </a:p>
          <a:p>
            <a:pPr lvl="1" eaLnBrk="1" hangingPunct="1">
              <a:buFontTx/>
              <a:buChar char="o"/>
            </a:pPr>
            <a:endParaRPr lang="pt-PT" sz="1800" smtClean="0"/>
          </a:p>
          <a:p>
            <a:pPr lvl="1" eaLnBrk="1" hangingPunct="1">
              <a:buFontTx/>
              <a:buChar char="o"/>
            </a:pPr>
            <a:r>
              <a:rPr lang="pt-PT" sz="1800" smtClean="0"/>
              <a:t>“Passo caçado” (nunca cruzar os apoios);</a:t>
            </a:r>
          </a:p>
          <a:p>
            <a:pPr lvl="1" eaLnBrk="1" hangingPunct="1">
              <a:buFontTx/>
              <a:buChar char="o"/>
            </a:pPr>
            <a:endParaRPr lang="pt-PT" sz="1800" smtClean="0"/>
          </a:p>
          <a:p>
            <a:pPr lvl="1" eaLnBrk="1" hangingPunct="1">
              <a:buFontTx/>
              <a:buChar char="o"/>
            </a:pPr>
            <a:r>
              <a:rPr lang="pt-PT" sz="1800" smtClean="0"/>
              <a:t>Colocar o corpo atrás da bola.</a:t>
            </a:r>
          </a:p>
          <a:p>
            <a:pPr lvl="1" eaLnBrk="1" hangingPunct="1"/>
            <a:endParaRPr lang="pt-PT" sz="2000" b="1" smtClean="0"/>
          </a:p>
        </p:txBody>
      </p:sp>
      <p:sp>
        <p:nvSpPr>
          <p:cNvPr id="5" name="Marcador de Posição de Conteúdo 2"/>
          <p:cNvSpPr txBox="1">
            <a:spLocks/>
          </p:cNvSpPr>
          <p:nvPr/>
        </p:nvSpPr>
        <p:spPr>
          <a:xfrm>
            <a:off x="533400" y="100012"/>
            <a:ext cx="7848600" cy="3048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pt-PT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 Fundamentos técnicos e táticos predominantes na modalidade</a:t>
            </a:r>
            <a:endParaRPr kumimoji="0" lang="pt-PT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4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4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1082675" y="274638"/>
            <a:ext cx="7272338" cy="490537"/>
          </a:xfrm>
        </p:spPr>
        <p:txBody>
          <a:bodyPr/>
          <a:lstStyle/>
          <a:p>
            <a:pPr eaLnBrk="1" hangingPunct="1"/>
            <a:r>
              <a:rPr lang="pt-PT" sz="2400" dirty="0" smtClean="0">
                <a:latin typeface="+mn-lt"/>
              </a:rPr>
              <a:t>Ações Técnico-Táticas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154113" y="836613"/>
            <a:ext cx="7200900" cy="3313112"/>
          </a:xfrm>
        </p:spPr>
        <p:txBody>
          <a:bodyPr>
            <a:normAutofit/>
          </a:bodyPr>
          <a:lstStyle/>
          <a:p>
            <a:pPr eaLnBrk="1" hangingPunct="1"/>
            <a:r>
              <a:rPr lang="pt-PT" sz="2000" b="1" dirty="0" smtClean="0"/>
              <a:t>Manchete</a:t>
            </a:r>
          </a:p>
          <a:p>
            <a:pPr lvl="1">
              <a:buFontTx/>
              <a:buChar char="o"/>
            </a:pPr>
            <a:r>
              <a:rPr lang="en-GB" sz="1800" dirty="0" err="1" smtClean="0"/>
              <a:t>Gesto</a:t>
            </a:r>
            <a:r>
              <a:rPr lang="en-GB" sz="1800" dirty="0" smtClean="0"/>
              <a:t> </a:t>
            </a:r>
            <a:r>
              <a:rPr lang="en-GB" sz="1800" dirty="0" err="1" smtClean="0"/>
              <a:t>técnico</a:t>
            </a:r>
            <a:r>
              <a:rPr lang="en-GB" sz="1800" dirty="0" smtClean="0"/>
              <a:t> </a:t>
            </a:r>
            <a:r>
              <a:rPr lang="en-GB" sz="1800" dirty="0" err="1" smtClean="0"/>
              <a:t>mais</a:t>
            </a:r>
            <a:r>
              <a:rPr lang="en-GB" sz="1800" dirty="0" smtClean="0"/>
              <a:t> </a:t>
            </a:r>
            <a:r>
              <a:rPr lang="en-GB" sz="1800" dirty="0" err="1" smtClean="0"/>
              <a:t>comum</a:t>
            </a:r>
            <a:r>
              <a:rPr lang="en-GB" sz="1800" dirty="0" smtClean="0"/>
              <a:t> no 1º toque</a:t>
            </a:r>
          </a:p>
          <a:p>
            <a:pPr lvl="1" eaLnBrk="1" hangingPunct="1">
              <a:buFontTx/>
              <a:buChar char="o"/>
            </a:pPr>
            <a:r>
              <a:rPr lang="pt-PT" sz="1800" dirty="0" smtClean="0"/>
              <a:t>Posição base;</a:t>
            </a:r>
          </a:p>
          <a:p>
            <a:pPr lvl="1" eaLnBrk="1" hangingPunct="1">
              <a:buFontTx/>
              <a:buChar char="o"/>
            </a:pPr>
            <a:r>
              <a:rPr lang="pt-PT" sz="1800" dirty="0" smtClean="0"/>
              <a:t>Mãos colocadas uma sobre a outra, com polegares unidos;</a:t>
            </a:r>
          </a:p>
          <a:p>
            <a:pPr lvl="1" eaLnBrk="1" hangingPunct="1">
              <a:buFontTx/>
              <a:buChar char="o"/>
            </a:pPr>
            <a:r>
              <a:rPr lang="pt-PT" sz="1800" dirty="0" smtClean="0"/>
              <a:t>Braços totalmente estendidos;</a:t>
            </a:r>
          </a:p>
          <a:p>
            <a:pPr lvl="1" eaLnBrk="1" hangingPunct="1">
              <a:buFontTx/>
              <a:buChar char="o"/>
            </a:pPr>
            <a:r>
              <a:rPr lang="pt-PT" sz="1800" dirty="0" smtClean="0"/>
              <a:t>Contactar a bola na zona dos antebraços;</a:t>
            </a:r>
          </a:p>
          <a:p>
            <a:pPr lvl="1" eaLnBrk="1" hangingPunct="1">
              <a:buFontTx/>
              <a:buChar char="o"/>
            </a:pPr>
            <a:r>
              <a:rPr lang="pt-PT" sz="1800" dirty="0" smtClean="0"/>
              <a:t>Orientar os pés e os antebraços para o local de envio;</a:t>
            </a:r>
          </a:p>
          <a:p>
            <a:pPr lvl="1" eaLnBrk="1" hangingPunct="1">
              <a:buFontTx/>
              <a:buChar char="o"/>
            </a:pPr>
            <a:r>
              <a:rPr lang="pt-PT" sz="1800" dirty="0" smtClean="0"/>
              <a:t>Estender as pernas para enviares a bola;</a:t>
            </a:r>
          </a:p>
          <a:p>
            <a:pPr lvl="1" eaLnBrk="1" hangingPunct="1">
              <a:buFontTx/>
              <a:buChar char="o"/>
            </a:pPr>
            <a:r>
              <a:rPr lang="pt-PT" sz="1800" dirty="0" smtClean="0"/>
              <a:t>Manter as mãos unidas durante o contacto.</a:t>
            </a:r>
          </a:p>
          <a:p>
            <a:pPr lvl="1" eaLnBrk="1" hangingPunct="1">
              <a:buFontTx/>
              <a:buChar char="o"/>
            </a:pPr>
            <a:endParaRPr lang="pt-PT" sz="2000" b="1" dirty="0" smtClean="0"/>
          </a:p>
        </p:txBody>
      </p:sp>
      <p:pic>
        <p:nvPicPr>
          <p:cNvPr id="18438" name="Picture 6" descr="lisd01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33613" y="3789363"/>
            <a:ext cx="1784350" cy="2835275"/>
          </a:xfrm>
          <a:noFill/>
        </p:spPr>
      </p:pic>
      <p:pic>
        <p:nvPicPr>
          <p:cNvPr id="18439" name="Picture 7" descr="evans_lindsey-2005-pa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789363"/>
            <a:ext cx="2006600" cy="280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Marcador de Posição de Conteúdo 2"/>
          <p:cNvSpPr txBox="1">
            <a:spLocks/>
          </p:cNvSpPr>
          <p:nvPr/>
        </p:nvSpPr>
        <p:spPr>
          <a:xfrm>
            <a:off x="838200" y="0"/>
            <a:ext cx="7848600" cy="3048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pt-PT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 Fundamentos técnicos e táticos predominantes na modalidade</a:t>
            </a:r>
            <a:endParaRPr kumimoji="0" lang="pt-PT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086600" y="2895600"/>
            <a:ext cx="7498080" cy="142701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84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84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  <p:bldP spid="8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930275" y="274638"/>
            <a:ext cx="7272338" cy="490537"/>
          </a:xfrm>
        </p:spPr>
        <p:txBody>
          <a:bodyPr/>
          <a:lstStyle/>
          <a:p>
            <a:pPr eaLnBrk="1" hangingPunct="1"/>
            <a:r>
              <a:rPr lang="pt-PT" sz="2400" dirty="0" smtClean="0">
                <a:latin typeface="+mn-lt"/>
              </a:rPr>
              <a:t>Ações Técnico-Táticas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001713" y="836613"/>
            <a:ext cx="7200900" cy="3313112"/>
          </a:xfrm>
        </p:spPr>
        <p:txBody>
          <a:bodyPr/>
          <a:lstStyle/>
          <a:p>
            <a:pPr eaLnBrk="1" hangingPunct="1"/>
            <a:r>
              <a:rPr lang="pt-PT" sz="2000" b="1" dirty="0" smtClean="0"/>
              <a:t>Passe</a:t>
            </a:r>
          </a:p>
          <a:p>
            <a:pPr lvl="1">
              <a:buFontTx/>
              <a:buChar char="o"/>
            </a:pPr>
            <a:r>
              <a:rPr lang="en-GB" sz="1800" dirty="0" err="1" smtClean="0"/>
              <a:t>Gesto</a:t>
            </a:r>
            <a:r>
              <a:rPr lang="en-GB" sz="1800" dirty="0" smtClean="0"/>
              <a:t> </a:t>
            </a:r>
            <a:r>
              <a:rPr lang="en-GB" sz="1800" dirty="0" err="1" smtClean="0"/>
              <a:t>técnico</a:t>
            </a:r>
            <a:r>
              <a:rPr lang="en-GB" sz="1800" dirty="0" smtClean="0"/>
              <a:t> </a:t>
            </a:r>
            <a:r>
              <a:rPr lang="en-GB" sz="1800" dirty="0" err="1" smtClean="0"/>
              <a:t>mais</a:t>
            </a:r>
            <a:r>
              <a:rPr lang="en-GB" sz="1800" dirty="0" smtClean="0"/>
              <a:t> </a:t>
            </a:r>
            <a:r>
              <a:rPr lang="en-GB" sz="1800" dirty="0" err="1" smtClean="0"/>
              <a:t>comum</a:t>
            </a:r>
            <a:r>
              <a:rPr lang="en-GB" sz="1800" dirty="0" smtClean="0"/>
              <a:t> no 2º toque;</a:t>
            </a:r>
          </a:p>
          <a:p>
            <a:pPr lvl="1" eaLnBrk="1" hangingPunct="1">
              <a:buFontTx/>
              <a:buChar char="o"/>
            </a:pPr>
            <a:r>
              <a:rPr lang="pt-PT" sz="1800" dirty="0" smtClean="0"/>
              <a:t>Contatar a bola à frente e acima da cabeça;</a:t>
            </a:r>
          </a:p>
          <a:p>
            <a:pPr lvl="1" eaLnBrk="1" hangingPunct="1">
              <a:buFontTx/>
              <a:buChar char="o"/>
            </a:pPr>
            <a:r>
              <a:rPr lang="pt-PT" sz="1800" dirty="0" smtClean="0"/>
              <a:t>Contatar a bola com os dedos afastados, formando um triângulo;</a:t>
            </a:r>
          </a:p>
          <a:p>
            <a:pPr lvl="1" eaLnBrk="1" hangingPunct="1">
              <a:buFontTx/>
              <a:buChar char="o"/>
            </a:pPr>
            <a:r>
              <a:rPr lang="pt-PT" sz="1800" dirty="0" smtClean="0"/>
              <a:t>Orientar os cotovelos para a frente;</a:t>
            </a:r>
          </a:p>
          <a:p>
            <a:pPr lvl="1" eaLnBrk="1" hangingPunct="1">
              <a:buFontTx/>
              <a:buChar char="o"/>
            </a:pPr>
            <a:r>
              <a:rPr lang="pt-PT" sz="1800" dirty="0" smtClean="0"/>
              <a:t>Fletir os braços e as pernas para contactar a bola;</a:t>
            </a:r>
          </a:p>
          <a:p>
            <a:pPr lvl="1" eaLnBrk="1" hangingPunct="1">
              <a:buFontTx/>
              <a:buChar char="o"/>
            </a:pPr>
            <a:r>
              <a:rPr lang="pt-PT" sz="1800" dirty="0" smtClean="0"/>
              <a:t>Estender os braços e as pernas para enviares a bola;</a:t>
            </a:r>
          </a:p>
          <a:p>
            <a:pPr lvl="1" eaLnBrk="1" hangingPunct="1">
              <a:buFontTx/>
              <a:buChar char="o"/>
            </a:pPr>
            <a:r>
              <a:rPr lang="pt-PT" sz="1800" dirty="0" smtClean="0"/>
              <a:t>Realizado muitas vezes em suspensão no alto nível</a:t>
            </a:r>
          </a:p>
          <a:p>
            <a:pPr lvl="1" eaLnBrk="1" hangingPunct="1">
              <a:buFontTx/>
              <a:buChar char="o"/>
            </a:pPr>
            <a:endParaRPr lang="pt-PT" sz="2000" b="1" dirty="0" smtClean="0"/>
          </a:p>
        </p:txBody>
      </p:sp>
      <p:pic>
        <p:nvPicPr>
          <p:cNvPr id="17414" name="Picture 6" descr="boomsU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22439" y="4032807"/>
            <a:ext cx="2316162" cy="2680731"/>
          </a:xfrm>
          <a:noFill/>
        </p:spPr>
      </p:pic>
      <p:pic>
        <p:nvPicPr>
          <p:cNvPr id="17415" name="Picture 7" descr="volleyball%20bw%20-%20d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9500" y="4038599"/>
            <a:ext cx="2234094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Marcador de Posição de Conteúdo 2"/>
          <p:cNvSpPr txBox="1">
            <a:spLocks/>
          </p:cNvSpPr>
          <p:nvPr/>
        </p:nvSpPr>
        <p:spPr>
          <a:xfrm>
            <a:off x="685800" y="0"/>
            <a:ext cx="7848600" cy="3048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 Fundamentos técnicos e táticos predominantes na modalidade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4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4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930275" y="274638"/>
            <a:ext cx="7272338" cy="490537"/>
          </a:xfrm>
        </p:spPr>
        <p:txBody>
          <a:bodyPr/>
          <a:lstStyle/>
          <a:p>
            <a:pPr eaLnBrk="1" hangingPunct="1"/>
            <a:r>
              <a:rPr lang="pt-PT" sz="2400" dirty="0" smtClean="0">
                <a:latin typeface="+mn-lt"/>
              </a:rPr>
              <a:t>Ações Técnico-Táticas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836612"/>
            <a:ext cx="7200900" cy="5411788"/>
          </a:xfrm>
        </p:spPr>
        <p:txBody>
          <a:bodyPr>
            <a:normAutofit/>
          </a:bodyPr>
          <a:lstStyle/>
          <a:p>
            <a:pPr eaLnBrk="1" hangingPunct="1"/>
            <a:r>
              <a:rPr lang="pt-PT" sz="2000" b="1" dirty="0" smtClean="0"/>
              <a:t>Serviço por Baixo:</a:t>
            </a:r>
          </a:p>
          <a:p>
            <a:pPr lvl="1" eaLnBrk="1" hangingPunct="1">
              <a:buFontTx/>
              <a:buChar char="o"/>
            </a:pPr>
            <a:r>
              <a:rPr lang="pt-PT" sz="1600" dirty="0" smtClean="0"/>
              <a:t>Colocar os apoios orientados para o local de envio da bola;</a:t>
            </a:r>
          </a:p>
          <a:p>
            <a:pPr lvl="1" eaLnBrk="1" hangingPunct="1">
              <a:buFontTx/>
              <a:buChar char="o"/>
            </a:pPr>
            <a:r>
              <a:rPr lang="pt-PT" sz="1600" dirty="0" smtClean="0"/>
              <a:t>Avançar o pé contrário à mão que serve;</a:t>
            </a:r>
          </a:p>
          <a:p>
            <a:pPr lvl="1" eaLnBrk="1" hangingPunct="1">
              <a:buFontTx/>
              <a:buChar char="o"/>
            </a:pPr>
            <a:r>
              <a:rPr lang="pt-PT" sz="1600" dirty="0" smtClean="0"/>
              <a:t>Inclinar ligeiramente o tronco à frente;</a:t>
            </a:r>
          </a:p>
          <a:p>
            <a:pPr lvl="1" eaLnBrk="1" hangingPunct="1">
              <a:buFontTx/>
              <a:buChar char="o"/>
            </a:pPr>
            <a:r>
              <a:rPr lang="pt-PT" sz="1600" dirty="0" smtClean="0"/>
              <a:t>Colocar a bola sobre a mão livre e na direção da mão que vai servir;</a:t>
            </a:r>
          </a:p>
          <a:p>
            <a:pPr lvl="1" eaLnBrk="1" hangingPunct="1">
              <a:buFontTx/>
              <a:buChar char="o"/>
            </a:pPr>
            <a:r>
              <a:rPr lang="pt-PT" sz="1600" dirty="0" smtClean="0"/>
              <a:t>Lançar a bola ao ar e estender à retaguarda o braço que vai bater na bola;</a:t>
            </a:r>
          </a:p>
          <a:p>
            <a:pPr lvl="1" eaLnBrk="1" hangingPunct="1">
              <a:buFontTx/>
              <a:buChar char="o"/>
            </a:pPr>
            <a:r>
              <a:rPr lang="pt-PT" sz="1600" dirty="0" smtClean="0"/>
              <a:t>O braço batedor executa um movimento à frente;</a:t>
            </a:r>
          </a:p>
          <a:p>
            <a:pPr lvl="1" eaLnBrk="1" hangingPunct="1">
              <a:buFontTx/>
              <a:buChar char="o"/>
            </a:pPr>
            <a:r>
              <a:rPr lang="pt-PT" sz="1600" dirty="0" smtClean="0"/>
              <a:t>Executar o batimento com a mão aberta (ou fechada);</a:t>
            </a:r>
          </a:p>
          <a:p>
            <a:pPr lvl="1" eaLnBrk="1" hangingPunct="1">
              <a:buFontTx/>
              <a:buChar char="o"/>
            </a:pPr>
            <a:r>
              <a:rPr lang="pt-PT" sz="1600" dirty="0" smtClean="0"/>
              <a:t>Contactar a bola ao nível da cintura;</a:t>
            </a:r>
          </a:p>
          <a:p>
            <a:pPr lvl="1" eaLnBrk="1" hangingPunct="1">
              <a:buFontTx/>
              <a:buChar char="o"/>
            </a:pPr>
            <a:r>
              <a:rPr lang="pt-PT" sz="1600" dirty="0" smtClean="0"/>
              <a:t>Avançar a perna mais recuada no momento do batimento;</a:t>
            </a:r>
          </a:p>
          <a:p>
            <a:pPr lvl="1" eaLnBrk="1" hangingPunct="1">
              <a:buFontTx/>
              <a:buChar char="o"/>
            </a:pPr>
            <a:r>
              <a:rPr lang="pt-PT" sz="1600" dirty="0" smtClean="0"/>
              <a:t>Gesto Técnico comum na iniciação, porém deve ser rapidamente substituído por outro gesto de serviço mais eficaz.</a:t>
            </a:r>
          </a:p>
          <a:p>
            <a:pPr lvl="1" eaLnBrk="1" hangingPunct="1">
              <a:buNone/>
            </a:pPr>
            <a:endParaRPr lang="pt-PT" sz="1600" dirty="0" smtClean="0"/>
          </a:p>
        </p:txBody>
      </p:sp>
      <p:pic>
        <p:nvPicPr>
          <p:cNvPr id="19464" name="Picture 8" descr="saque%20abaj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126287" y="4167188"/>
            <a:ext cx="2017713" cy="2690812"/>
          </a:xfrm>
          <a:noFill/>
        </p:spPr>
      </p:pic>
      <p:sp>
        <p:nvSpPr>
          <p:cNvPr id="6" name="Marcador de Posição de Conteúdo 2"/>
          <p:cNvSpPr txBox="1">
            <a:spLocks/>
          </p:cNvSpPr>
          <p:nvPr/>
        </p:nvSpPr>
        <p:spPr>
          <a:xfrm>
            <a:off x="685800" y="0"/>
            <a:ext cx="7848600" cy="3048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pt-PT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 Fundamentos técnicos e táticos predominantes na modalidade</a:t>
            </a:r>
            <a:endParaRPr kumimoji="0" lang="pt-PT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4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4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4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4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94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4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94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-76200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 err="1" smtClean="0"/>
              <a:t>Serviço</a:t>
            </a:r>
            <a:r>
              <a:rPr lang="en-GB" sz="3600" b="1" dirty="0" smtClean="0"/>
              <a:t> </a:t>
            </a:r>
            <a:r>
              <a:rPr lang="en-GB" sz="3600" b="1" dirty="0" err="1" smtClean="0"/>
              <a:t>ténis</a:t>
            </a:r>
            <a:r>
              <a:rPr lang="en-GB" sz="3600" b="1" dirty="0" smtClean="0"/>
              <a:t> </a:t>
            </a:r>
            <a:r>
              <a:rPr lang="en-GB" sz="2400" b="1" dirty="0" smtClean="0"/>
              <a:t>(</a:t>
            </a:r>
            <a:r>
              <a:rPr lang="en-GB" sz="2400" b="1" dirty="0" err="1" smtClean="0"/>
              <a:t>serviço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por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cima</a:t>
            </a:r>
            <a:r>
              <a:rPr lang="en-GB" sz="2400" b="1" dirty="0" smtClean="0"/>
              <a:t>)</a:t>
            </a:r>
            <a:endParaRPr lang="en-GB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838200"/>
            <a:ext cx="7498080" cy="919018"/>
          </a:xfrm>
        </p:spPr>
        <p:txBody>
          <a:bodyPr/>
          <a:lstStyle/>
          <a:p>
            <a:r>
              <a:rPr lang="en-GB" dirty="0" smtClean="0"/>
              <a:t>A </a:t>
            </a:r>
            <a:r>
              <a:rPr lang="en-GB" dirty="0" err="1" smtClean="0"/>
              <a:t>técnica</a:t>
            </a:r>
            <a:r>
              <a:rPr lang="en-GB" dirty="0" smtClean="0"/>
              <a:t> </a:t>
            </a:r>
            <a:r>
              <a:rPr lang="en-GB" dirty="0" err="1" smtClean="0"/>
              <a:t>mais</a:t>
            </a:r>
            <a:r>
              <a:rPr lang="en-GB" dirty="0" smtClean="0"/>
              <a:t> </a:t>
            </a:r>
            <a:r>
              <a:rPr lang="en-GB" dirty="0" err="1" smtClean="0"/>
              <a:t>comum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3010" y="658091"/>
            <a:ext cx="800219" cy="5518722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 algn="ctr"/>
            <a:r>
              <a:rPr lang="en-GB" sz="4000" cap="small" spc="100" dirty="0" err="1" smtClean="0"/>
              <a:t>Serviço</a:t>
            </a:r>
            <a:endParaRPr lang="en-GB" sz="4000" cap="small" spc="1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435608" y="1524000"/>
            <a:ext cx="7498080" cy="16348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lvl="0" indent="-283464" defTabSz="914400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r>
              <a:rPr lang="en-GB" sz="3200" dirty="0" err="1" smtClean="0"/>
              <a:t>Pés</a:t>
            </a:r>
            <a:r>
              <a:rPr lang="en-GB" sz="3200" dirty="0" smtClean="0"/>
              <a:t> </a:t>
            </a:r>
            <a:r>
              <a:rPr lang="en-GB" sz="3200" dirty="0" err="1" smtClean="0"/>
              <a:t>quase</a:t>
            </a:r>
            <a:r>
              <a:rPr lang="en-GB" sz="3200" dirty="0" smtClean="0"/>
              <a:t> </a:t>
            </a:r>
            <a:r>
              <a:rPr lang="en-GB" sz="3200" dirty="0" err="1" smtClean="0"/>
              <a:t>perpendiculares</a:t>
            </a:r>
            <a:r>
              <a:rPr lang="en-GB" sz="3200" dirty="0" smtClean="0"/>
              <a:t> </a:t>
            </a:r>
            <a:r>
              <a:rPr lang="en-GB" sz="3200" dirty="0" err="1" smtClean="0"/>
              <a:t>à</a:t>
            </a:r>
            <a:r>
              <a:rPr lang="en-GB" sz="3200" dirty="0" smtClean="0"/>
              <a:t> </a:t>
            </a:r>
            <a:r>
              <a:rPr lang="en-GB" sz="3200" dirty="0" err="1" smtClean="0"/>
              <a:t>rede</a:t>
            </a:r>
            <a:r>
              <a:rPr lang="en-GB" sz="3200" dirty="0" smtClean="0"/>
              <a:t>, </a:t>
            </a:r>
            <a:r>
              <a:rPr lang="en-GB" sz="3200" dirty="0" err="1" smtClean="0"/>
              <a:t>afastados</a:t>
            </a:r>
            <a:r>
              <a:rPr lang="en-GB" sz="3200" dirty="0" smtClean="0"/>
              <a:t> </a:t>
            </a:r>
            <a:r>
              <a:rPr lang="en-GB" sz="3200" dirty="0" err="1" smtClean="0"/>
              <a:t>à</a:t>
            </a:r>
            <a:r>
              <a:rPr lang="en-GB" sz="3200" dirty="0" smtClean="0"/>
              <a:t> </a:t>
            </a:r>
            <a:r>
              <a:rPr lang="en-GB" sz="3200" dirty="0" err="1" smtClean="0"/>
              <a:t>largura</a:t>
            </a:r>
            <a:r>
              <a:rPr lang="en-GB" sz="3200" dirty="0" smtClean="0"/>
              <a:t> dos </a:t>
            </a:r>
            <a:r>
              <a:rPr lang="en-GB" sz="3200" dirty="0" err="1" smtClean="0"/>
              <a:t>ombros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35608" y="2590800"/>
            <a:ext cx="7498080" cy="13438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indent="-283464" defTabSz="914400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r>
              <a:rPr lang="en-GB" sz="3200" dirty="0" smtClean="0"/>
              <a:t>Bola </a:t>
            </a:r>
            <a:r>
              <a:rPr lang="en-GB" sz="3200" dirty="0" err="1" smtClean="0"/>
              <a:t>à</a:t>
            </a:r>
            <a:r>
              <a:rPr lang="en-GB" sz="3200" dirty="0" smtClean="0"/>
              <a:t> </a:t>
            </a:r>
            <a:r>
              <a:rPr lang="en-GB" sz="3200" dirty="0" err="1" smtClean="0"/>
              <a:t>altura</a:t>
            </a:r>
            <a:r>
              <a:rPr lang="en-GB" sz="3200" dirty="0" smtClean="0"/>
              <a:t> do </a:t>
            </a:r>
            <a:r>
              <a:rPr lang="en-GB" sz="3200" dirty="0" err="1" smtClean="0"/>
              <a:t>peito</a:t>
            </a:r>
            <a:r>
              <a:rPr lang="en-GB" sz="3200" dirty="0" smtClean="0"/>
              <a:t>, </a:t>
            </a:r>
            <a:r>
              <a:rPr lang="en-GB" sz="3200" dirty="0" err="1" smtClean="0"/>
              <a:t>segura</a:t>
            </a:r>
            <a:r>
              <a:rPr lang="en-GB" sz="3200" dirty="0" smtClean="0"/>
              <a:t> </a:t>
            </a:r>
            <a:r>
              <a:rPr lang="en-GB" sz="3200" dirty="0" err="1" smtClean="0"/>
              <a:t>pela</a:t>
            </a:r>
            <a:r>
              <a:rPr lang="en-GB" sz="3200" dirty="0" smtClean="0"/>
              <a:t> </a:t>
            </a:r>
            <a:r>
              <a:rPr lang="en-GB" sz="3200" dirty="0" err="1" smtClean="0"/>
              <a:t>mão</a:t>
            </a:r>
            <a:r>
              <a:rPr lang="en-GB" sz="3200" dirty="0" smtClean="0"/>
              <a:t> contralateral</a:t>
            </a:r>
          </a:p>
        </p:txBody>
      </p:sp>
      <p:pic>
        <p:nvPicPr>
          <p:cNvPr id="4098" name="Picture 2" descr="http://coachrey.com/volleyball-blog/wp-content/uploads/2012/11/volleyball-serv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573170"/>
            <a:ext cx="5943600" cy="3284830"/>
          </a:xfrm>
          <a:prstGeom prst="rect">
            <a:avLst/>
          </a:prstGeom>
          <a:noFill/>
        </p:spPr>
      </p:pic>
      <p:sp>
        <p:nvSpPr>
          <p:cNvPr id="8" name="Marcador de Posição de Conteúdo 2"/>
          <p:cNvSpPr txBox="1">
            <a:spLocks/>
          </p:cNvSpPr>
          <p:nvPr/>
        </p:nvSpPr>
        <p:spPr>
          <a:xfrm>
            <a:off x="685800" y="0"/>
            <a:ext cx="7848600" cy="3048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 Fundamentos técnicos e táticos predominantes na modalidade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7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192708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 err="1" smtClean="0"/>
              <a:t>Serviço</a:t>
            </a:r>
            <a:r>
              <a:rPr lang="en-GB" sz="3600" b="1" dirty="0" smtClean="0"/>
              <a:t> </a:t>
            </a:r>
            <a:r>
              <a:rPr lang="en-GB" sz="3600" b="1" dirty="0" err="1" smtClean="0"/>
              <a:t>ténis</a:t>
            </a:r>
            <a:r>
              <a:rPr lang="en-GB" sz="3600" b="1" dirty="0" smtClean="0"/>
              <a:t> </a:t>
            </a:r>
            <a:r>
              <a:rPr lang="en-GB" sz="2400" b="1" dirty="0" smtClean="0"/>
              <a:t>(</a:t>
            </a:r>
            <a:r>
              <a:rPr lang="en-GB" sz="2400" b="1" dirty="0" err="1" smtClean="0"/>
              <a:t>serviço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por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cima</a:t>
            </a:r>
            <a:r>
              <a:rPr lang="en-GB" sz="2400" b="1" dirty="0" smtClean="0"/>
              <a:t>)</a:t>
            </a:r>
            <a:endParaRPr lang="en-GB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1512456"/>
          </a:xfrm>
        </p:spPr>
        <p:txBody>
          <a:bodyPr>
            <a:normAutofit/>
          </a:bodyPr>
          <a:lstStyle/>
          <a:p>
            <a:r>
              <a:rPr lang="en-GB" dirty="0" err="1" smtClean="0"/>
              <a:t>Mão</a:t>
            </a:r>
            <a:r>
              <a:rPr lang="en-GB" dirty="0" smtClean="0"/>
              <a:t> contralateral </a:t>
            </a:r>
            <a:r>
              <a:rPr lang="en-GB" dirty="0" err="1" smtClean="0"/>
              <a:t>lança</a:t>
            </a:r>
            <a:r>
              <a:rPr lang="en-GB" dirty="0" smtClean="0"/>
              <a:t> a bola, </a:t>
            </a:r>
            <a:r>
              <a:rPr lang="en-GB" dirty="0" err="1" smtClean="0"/>
              <a:t>parando</a:t>
            </a:r>
            <a:r>
              <a:rPr lang="en-GB" dirty="0" smtClean="0"/>
              <a:t> o </a:t>
            </a:r>
            <a:r>
              <a:rPr lang="en-GB" dirty="0" err="1" smtClean="0"/>
              <a:t>movimento</a:t>
            </a:r>
            <a:r>
              <a:rPr lang="en-GB" dirty="0" smtClean="0"/>
              <a:t> </a:t>
            </a:r>
            <a:r>
              <a:rPr lang="en-GB" dirty="0" err="1" smtClean="0"/>
              <a:t>cerca</a:t>
            </a:r>
            <a:r>
              <a:rPr lang="en-GB" dirty="0" smtClean="0"/>
              <a:t> da </a:t>
            </a:r>
            <a:r>
              <a:rPr lang="en-GB" dirty="0" err="1" smtClean="0"/>
              <a:t>altura</a:t>
            </a:r>
            <a:r>
              <a:rPr lang="en-GB" dirty="0" smtClean="0"/>
              <a:t> do </a:t>
            </a:r>
            <a:r>
              <a:rPr lang="en-GB" dirty="0" err="1" smtClean="0"/>
              <a:t>ombro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3010" y="658091"/>
            <a:ext cx="800219" cy="5518722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 algn="ctr"/>
            <a:r>
              <a:rPr lang="en-GB" sz="4000" cap="small" spc="100" dirty="0" err="1" smtClean="0"/>
              <a:t>Serviço</a:t>
            </a:r>
            <a:endParaRPr lang="en-GB" sz="4000" cap="small" spc="1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435608" y="3049535"/>
            <a:ext cx="7498080" cy="16348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lvl="0" indent="-283464" defTabSz="914400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r>
              <a:rPr lang="en-GB" sz="3200" dirty="0" err="1" smtClean="0"/>
              <a:t>Lançar</a:t>
            </a:r>
            <a:r>
              <a:rPr lang="en-GB" sz="3200" dirty="0" smtClean="0"/>
              <a:t> </a:t>
            </a:r>
            <a:r>
              <a:rPr lang="en-GB" sz="3200" dirty="0" err="1" smtClean="0"/>
              <a:t>ligeiramente</a:t>
            </a:r>
            <a:r>
              <a:rPr lang="en-GB" sz="3200" dirty="0" smtClean="0"/>
              <a:t> </a:t>
            </a:r>
            <a:r>
              <a:rPr lang="en-GB" sz="3200" dirty="0" err="1" smtClean="0"/>
              <a:t>para</a:t>
            </a:r>
            <a:r>
              <a:rPr lang="en-GB" sz="3200" dirty="0" smtClean="0"/>
              <a:t> a </a:t>
            </a:r>
            <a:r>
              <a:rPr lang="en-GB" sz="3200" dirty="0" err="1" smtClean="0"/>
              <a:t>frente</a:t>
            </a:r>
            <a:r>
              <a:rPr lang="en-GB" sz="3200" dirty="0" smtClean="0"/>
              <a:t> do </a:t>
            </a:r>
            <a:r>
              <a:rPr lang="en-GB" sz="3200" dirty="0" err="1" smtClean="0"/>
              <a:t>servidor</a:t>
            </a:r>
            <a:r>
              <a:rPr lang="en-GB" sz="3200" dirty="0" smtClean="0"/>
              <a:t>, mas </a:t>
            </a:r>
            <a:r>
              <a:rPr lang="en-GB" sz="3200" dirty="0" err="1" smtClean="0"/>
              <a:t>não</a:t>
            </a:r>
            <a:r>
              <a:rPr lang="en-GB" sz="3200" dirty="0" smtClean="0"/>
              <a:t> </a:t>
            </a:r>
            <a:r>
              <a:rPr lang="en-GB" sz="3200" dirty="0" err="1" smtClean="0"/>
              <a:t>mais</a:t>
            </a:r>
            <a:r>
              <a:rPr lang="en-GB" sz="3200" dirty="0" smtClean="0"/>
              <a:t> de 60-90cm </a:t>
            </a:r>
            <a:r>
              <a:rPr lang="en-GB" sz="3200" dirty="0" err="1" smtClean="0"/>
              <a:t>acima</a:t>
            </a:r>
            <a:r>
              <a:rPr lang="en-GB" sz="3200" dirty="0" smtClean="0"/>
              <a:t> da </a:t>
            </a:r>
            <a:r>
              <a:rPr lang="en-GB" sz="3200" dirty="0" err="1" smtClean="0"/>
              <a:t>cabeça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35608" y="5033803"/>
            <a:ext cx="7498080" cy="1350064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65760" indent="-283464" defTabSz="914400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r>
              <a:rPr lang="en-GB" sz="3200" dirty="0" smtClean="0"/>
              <a:t>Um </a:t>
            </a:r>
            <a:r>
              <a:rPr lang="en-GB" sz="3200" dirty="0" err="1" smtClean="0"/>
              <a:t>mau</a:t>
            </a:r>
            <a:r>
              <a:rPr lang="en-GB" sz="3200" dirty="0" smtClean="0"/>
              <a:t> </a:t>
            </a:r>
            <a:r>
              <a:rPr lang="en-GB" sz="3200" dirty="0" err="1" smtClean="0"/>
              <a:t>lançamento</a:t>
            </a:r>
            <a:r>
              <a:rPr lang="en-GB" sz="3200" dirty="0" smtClean="0"/>
              <a:t> </a:t>
            </a:r>
            <a:r>
              <a:rPr lang="en-GB" sz="3200" dirty="0" err="1" smtClean="0"/>
              <a:t>é</a:t>
            </a:r>
            <a:r>
              <a:rPr lang="en-GB" sz="3200" dirty="0" smtClean="0"/>
              <a:t>, </a:t>
            </a:r>
            <a:r>
              <a:rPr lang="en-GB" sz="3200" dirty="0" err="1" smtClean="0"/>
              <a:t>frequentemente</a:t>
            </a:r>
            <a:r>
              <a:rPr lang="en-GB" sz="3200" dirty="0" smtClean="0"/>
              <a:t>, o principal </a:t>
            </a:r>
            <a:r>
              <a:rPr lang="en-GB" sz="3200" dirty="0" err="1" smtClean="0"/>
              <a:t>responsável</a:t>
            </a:r>
            <a:r>
              <a:rPr lang="en-GB" sz="3200" dirty="0" smtClean="0"/>
              <a:t> </a:t>
            </a:r>
            <a:r>
              <a:rPr lang="en-GB" sz="3200" dirty="0" err="1" smtClean="0"/>
              <a:t>por</a:t>
            </a:r>
            <a:r>
              <a:rPr lang="en-GB" sz="3200" dirty="0" smtClean="0"/>
              <a:t> um </a:t>
            </a:r>
            <a:r>
              <a:rPr lang="en-GB" sz="3200" dirty="0" err="1" smtClean="0"/>
              <a:t>mau</a:t>
            </a:r>
            <a:r>
              <a:rPr lang="en-GB" sz="3200" dirty="0" smtClean="0"/>
              <a:t> </a:t>
            </a:r>
            <a:r>
              <a:rPr lang="en-GB" sz="3200" dirty="0" err="1" smtClean="0"/>
              <a:t>serviço</a:t>
            </a:r>
            <a:endParaRPr lang="en-GB" sz="3200" dirty="0" smtClean="0"/>
          </a:p>
        </p:txBody>
      </p:sp>
      <p:sp>
        <p:nvSpPr>
          <p:cNvPr id="8" name="Marcador de Posição de Conteúdo 2"/>
          <p:cNvSpPr txBox="1">
            <a:spLocks/>
          </p:cNvSpPr>
          <p:nvPr/>
        </p:nvSpPr>
        <p:spPr>
          <a:xfrm>
            <a:off x="685800" y="0"/>
            <a:ext cx="7848600" cy="3048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 Fundamentos técnicos e táticos predominantes na modalidade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52400" y="-30163"/>
            <a:ext cx="8763000" cy="563563"/>
          </a:xfrm>
        </p:spPr>
        <p:txBody>
          <a:bodyPr>
            <a:noAutofit/>
          </a:bodyPr>
          <a:lstStyle/>
          <a:p>
            <a:pPr marL="420624" lvl="1" indent="-384048">
              <a:buSzPct val="80000"/>
              <a:buNone/>
            </a:pPr>
            <a:r>
              <a:rPr lang="pt-PT" sz="2400" dirty="0" smtClean="0"/>
              <a:t>1.2. Aspetos demográficos e geográficos da prática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66800" y="555248"/>
            <a:ext cx="70866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20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DADOS </a:t>
            </a:r>
            <a:r>
              <a:rPr kumimoji="0" lang="pt-PT" sz="20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RECENTES DA </a:t>
            </a:r>
            <a:r>
              <a:rPr kumimoji="0" lang="pt-PT" sz="20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MODALIDADE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1143000"/>
            <a:ext cx="8534400" cy="5105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20624" marR="0" lvl="0" indent="-384048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lang="en-GB" sz="2800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343400" y="2994892"/>
            <a:ext cx="7498080" cy="150895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indent="-283464" defTabSz="914400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endParaRPr lang="en-GB" sz="3200" dirty="0" smtClean="0">
              <a:solidFill>
                <a:srgbClr val="0D0D0D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1281" t="55959" r="8407" b="4145"/>
          <a:stretch>
            <a:fillRect/>
          </a:stretch>
        </p:blipFill>
        <p:spPr bwMode="auto">
          <a:xfrm>
            <a:off x="152400" y="2362200"/>
            <a:ext cx="8915400" cy="2434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192708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 err="1" smtClean="0"/>
              <a:t>Serviço</a:t>
            </a:r>
            <a:r>
              <a:rPr lang="en-GB" sz="3600" b="1" dirty="0" smtClean="0"/>
              <a:t> </a:t>
            </a:r>
            <a:r>
              <a:rPr lang="en-GB" sz="3600" b="1" dirty="0" err="1" smtClean="0"/>
              <a:t>ténis</a:t>
            </a:r>
            <a:r>
              <a:rPr lang="en-GB" sz="3600" b="1" dirty="0" smtClean="0"/>
              <a:t> </a:t>
            </a:r>
            <a:r>
              <a:rPr lang="en-GB" sz="2400" b="1" dirty="0" smtClean="0"/>
              <a:t>(</a:t>
            </a:r>
            <a:r>
              <a:rPr lang="en-GB" sz="2400" b="1" dirty="0" err="1" smtClean="0"/>
              <a:t>Serviço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por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cima</a:t>
            </a:r>
            <a:r>
              <a:rPr lang="en-GB" sz="2400" b="1" dirty="0" smtClean="0"/>
              <a:t>)</a:t>
            </a:r>
            <a:endParaRPr lang="en-GB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1697176"/>
          </a:xfrm>
        </p:spPr>
        <p:txBody>
          <a:bodyPr>
            <a:normAutofit/>
          </a:bodyPr>
          <a:lstStyle/>
          <a:p>
            <a:r>
              <a:rPr lang="en-GB" dirty="0" err="1" smtClean="0"/>
              <a:t>Braço</a:t>
            </a:r>
            <a:r>
              <a:rPr lang="en-GB" dirty="0" smtClean="0"/>
              <a:t> de </a:t>
            </a:r>
            <a:r>
              <a:rPr lang="en-GB" dirty="0" err="1" smtClean="0"/>
              <a:t>batimento</a:t>
            </a:r>
            <a:r>
              <a:rPr lang="en-GB" dirty="0" smtClean="0"/>
              <a:t> </a:t>
            </a:r>
            <a:r>
              <a:rPr lang="en-GB" dirty="0" err="1" smtClean="0"/>
              <a:t>armado</a:t>
            </a:r>
            <a:r>
              <a:rPr lang="en-GB" dirty="0" smtClean="0"/>
              <a:t>, com o </a:t>
            </a:r>
            <a:r>
              <a:rPr lang="en-GB" dirty="0" err="1" smtClean="0"/>
              <a:t>cotovelo</a:t>
            </a:r>
            <a:r>
              <a:rPr lang="en-GB" dirty="0" smtClean="0"/>
              <a:t> </a:t>
            </a:r>
            <a:r>
              <a:rPr lang="en-GB" dirty="0" err="1" smtClean="0"/>
              <a:t>ligeiramente</a:t>
            </a:r>
            <a:r>
              <a:rPr lang="en-GB" dirty="0" smtClean="0"/>
              <a:t> </a:t>
            </a:r>
            <a:r>
              <a:rPr lang="en-GB" dirty="0" err="1" smtClean="0"/>
              <a:t>abaixo</a:t>
            </a:r>
            <a:r>
              <a:rPr lang="en-GB" dirty="0" smtClean="0"/>
              <a:t> do </a:t>
            </a:r>
            <a:r>
              <a:rPr lang="en-GB" dirty="0" err="1" smtClean="0"/>
              <a:t>nível</a:t>
            </a:r>
            <a:r>
              <a:rPr lang="en-GB" dirty="0" smtClean="0"/>
              <a:t> do </a:t>
            </a:r>
            <a:r>
              <a:rPr lang="en-GB" dirty="0" err="1" smtClean="0"/>
              <a:t>ombro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3010" y="658091"/>
            <a:ext cx="800219" cy="5518722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 algn="ctr"/>
            <a:r>
              <a:rPr lang="en-GB" sz="4000" cap="small" spc="100" dirty="0" err="1" smtClean="0"/>
              <a:t>Serviço</a:t>
            </a:r>
            <a:endParaRPr lang="en-GB" sz="4000" cap="small" spc="1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435608" y="3178842"/>
            <a:ext cx="7498080" cy="1634837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65760" lvl="0" indent="-283464" defTabSz="914400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r>
              <a:rPr lang="en-GB" sz="3200" dirty="0" err="1" smtClean="0"/>
              <a:t>À</a:t>
            </a:r>
            <a:r>
              <a:rPr lang="en-GB" sz="3200" dirty="0" smtClean="0"/>
              <a:t> </a:t>
            </a:r>
            <a:r>
              <a:rPr lang="en-GB" sz="3200" dirty="0" err="1" smtClean="0"/>
              <a:t>medida</a:t>
            </a:r>
            <a:r>
              <a:rPr lang="en-GB" sz="3200" dirty="0" smtClean="0"/>
              <a:t> </a:t>
            </a:r>
            <a:r>
              <a:rPr lang="en-GB" sz="3200" dirty="0" err="1" smtClean="0"/>
              <a:t>que</a:t>
            </a:r>
            <a:r>
              <a:rPr lang="en-GB" sz="3200" dirty="0" smtClean="0"/>
              <a:t> </a:t>
            </a:r>
            <a:r>
              <a:rPr lang="en-GB" sz="3200" dirty="0" err="1" smtClean="0"/>
              <a:t>transferimos</a:t>
            </a:r>
            <a:r>
              <a:rPr lang="en-GB" sz="3200" dirty="0" smtClean="0"/>
              <a:t> o peso do </a:t>
            </a:r>
            <a:r>
              <a:rPr lang="en-GB" sz="3200" dirty="0" err="1" smtClean="0"/>
              <a:t>corpo</a:t>
            </a:r>
            <a:r>
              <a:rPr lang="en-GB" sz="3200" dirty="0" smtClean="0"/>
              <a:t> </a:t>
            </a:r>
            <a:r>
              <a:rPr lang="en-GB" sz="3200" dirty="0" err="1" smtClean="0"/>
              <a:t>para</a:t>
            </a:r>
            <a:r>
              <a:rPr lang="en-GB" sz="3200" dirty="0" smtClean="0"/>
              <a:t> a </a:t>
            </a:r>
            <a:r>
              <a:rPr lang="en-GB" sz="3200" dirty="0" err="1" smtClean="0"/>
              <a:t>frente</a:t>
            </a:r>
            <a:r>
              <a:rPr lang="en-GB" sz="3200" dirty="0" smtClean="0"/>
              <a:t> e </a:t>
            </a:r>
            <a:r>
              <a:rPr lang="en-GB" sz="3200" dirty="0" err="1" smtClean="0"/>
              <a:t>para</a:t>
            </a:r>
            <a:r>
              <a:rPr lang="en-GB" sz="3200" dirty="0" smtClean="0"/>
              <a:t> o </a:t>
            </a:r>
            <a:r>
              <a:rPr lang="en-GB" sz="3200" dirty="0" err="1" smtClean="0"/>
              <a:t>pé</a:t>
            </a:r>
            <a:r>
              <a:rPr lang="en-GB" sz="3200" dirty="0" smtClean="0"/>
              <a:t> </a:t>
            </a:r>
            <a:r>
              <a:rPr lang="en-GB" sz="3200" dirty="0" err="1" smtClean="0"/>
              <a:t>esquerda</a:t>
            </a:r>
            <a:r>
              <a:rPr lang="en-GB" sz="3200" dirty="0" smtClean="0"/>
              <a:t>, </a:t>
            </a:r>
            <a:r>
              <a:rPr lang="en-GB" sz="3200" dirty="0" err="1" smtClean="0"/>
              <a:t>existe</a:t>
            </a:r>
            <a:r>
              <a:rPr lang="en-GB" sz="3200" dirty="0" smtClean="0"/>
              <a:t> </a:t>
            </a:r>
            <a:r>
              <a:rPr lang="en-GB" sz="3200" dirty="0" err="1" smtClean="0"/>
              <a:t>uma</a:t>
            </a:r>
            <a:r>
              <a:rPr lang="en-GB" sz="3200" dirty="0" smtClean="0"/>
              <a:t> </a:t>
            </a:r>
            <a:r>
              <a:rPr lang="en-GB" sz="3200" dirty="0" err="1" smtClean="0"/>
              <a:t>rotação</a:t>
            </a:r>
            <a:r>
              <a:rPr lang="en-GB" sz="3200" dirty="0" smtClean="0"/>
              <a:t> </a:t>
            </a:r>
            <a:r>
              <a:rPr lang="en-GB" sz="3200" dirty="0" err="1" smtClean="0"/>
              <a:t>interna</a:t>
            </a:r>
            <a:r>
              <a:rPr lang="en-GB" sz="3200" dirty="0" smtClean="0"/>
              <a:t> do </a:t>
            </a:r>
            <a:r>
              <a:rPr lang="en-GB" sz="3200" dirty="0" err="1" smtClean="0"/>
              <a:t>tronco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35608" y="5033803"/>
            <a:ext cx="7498080" cy="101601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65760" indent="-283464" defTabSz="914400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r>
              <a:rPr lang="en-GB" sz="3200" dirty="0" smtClean="0"/>
              <a:t>O </a:t>
            </a:r>
            <a:r>
              <a:rPr lang="en-GB" sz="3200" dirty="0" err="1" smtClean="0"/>
              <a:t>braço</a:t>
            </a:r>
            <a:r>
              <a:rPr lang="en-GB" sz="3200" dirty="0" smtClean="0"/>
              <a:t> de </a:t>
            </a:r>
            <a:r>
              <a:rPr lang="en-GB" sz="3200" dirty="0" err="1" smtClean="0"/>
              <a:t>batimento</a:t>
            </a:r>
            <a:r>
              <a:rPr lang="en-GB" sz="3200" dirty="0" smtClean="0"/>
              <a:t> </a:t>
            </a:r>
            <a:r>
              <a:rPr lang="en-GB" sz="3200" dirty="0" err="1" smtClean="0"/>
              <a:t>roda</a:t>
            </a:r>
            <a:r>
              <a:rPr lang="en-GB" sz="3200" dirty="0" smtClean="0"/>
              <a:t> e </a:t>
            </a:r>
            <a:r>
              <a:rPr lang="en-GB" sz="3200" dirty="0" err="1" smtClean="0"/>
              <a:t>aduz</a:t>
            </a:r>
            <a:r>
              <a:rPr lang="en-GB" sz="3200" dirty="0" smtClean="0"/>
              <a:t> </a:t>
            </a:r>
            <a:r>
              <a:rPr lang="en-GB" sz="3200" dirty="0" err="1" smtClean="0"/>
              <a:t>internamente</a:t>
            </a:r>
            <a:endParaRPr lang="en-GB" sz="3200" dirty="0" smtClean="0"/>
          </a:p>
        </p:txBody>
      </p:sp>
      <p:sp>
        <p:nvSpPr>
          <p:cNvPr id="8" name="Marcador de Posição de Conteúdo 2"/>
          <p:cNvSpPr txBox="1">
            <a:spLocks/>
          </p:cNvSpPr>
          <p:nvPr/>
        </p:nvSpPr>
        <p:spPr>
          <a:xfrm>
            <a:off x="685800" y="0"/>
            <a:ext cx="7848600" cy="3048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 Fundamentos técnicos e táticos predominantes na modalidade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7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192708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 err="1" smtClean="0"/>
              <a:t>Serviço</a:t>
            </a:r>
            <a:r>
              <a:rPr lang="en-GB" sz="3600" b="1" dirty="0" smtClean="0"/>
              <a:t> </a:t>
            </a:r>
            <a:r>
              <a:rPr lang="en-GB" sz="3600" b="1" dirty="0" err="1" smtClean="0"/>
              <a:t>em</a:t>
            </a:r>
            <a:r>
              <a:rPr lang="en-GB" sz="3600" b="1" dirty="0" smtClean="0"/>
              <a:t> </a:t>
            </a:r>
            <a:r>
              <a:rPr lang="en-GB" sz="3600" b="1" dirty="0" err="1" smtClean="0"/>
              <a:t>suspensão</a:t>
            </a:r>
            <a:r>
              <a:rPr lang="en-GB" sz="3600" b="1" dirty="0" smtClean="0"/>
              <a:t> </a:t>
            </a:r>
            <a:r>
              <a:rPr lang="en-GB" sz="2800" b="1" dirty="0" smtClean="0"/>
              <a:t>(</a:t>
            </a:r>
            <a:r>
              <a:rPr lang="en-GB" sz="2800" b="1" dirty="0" err="1" smtClean="0"/>
              <a:t>ténis/potente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066800"/>
            <a:ext cx="7498080" cy="1427018"/>
          </a:xfrm>
        </p:spPr>
        <p:txBody>
          <a:bodyPr>
            <a:normAutofit/>
          </a:bodyPr>
          <a:lstStyle/>
          <a:p>
            <a:r>
              <a:rPr lang="en-GB" dirty="0" err="1" smtClean="0"/>
              <a:t>Semelhante</a:t>
            </a:r>
            <a:r>
              <a:rPr lang="en-GB" dirty="0" smtClean="0"/>
              <a:t> a um </a:t>
            </a:r>
            <a:r>
              <a:rPr lang="en-GB" dirty="0" err="1" smtClean="0"/>
              <a:t>remate</a:t>
            </a:r>
            <a:r>
              <a:rPr lang="en-GB" dirty="0" smtClean="0"/>
              <a:t>; </a:t>
            </a:r>
            <a:r>
              <a:rPr lang="en-GB" dirty="0" err="1" smtClean="0"/>
              <a:t>muito</a:t>
            </a:r>
            <a:r>
              <a:rPr lang="en-GB" dirty="0" smtClean="0"/>
              <a:t> popular no </a:t>
            </a:r>
            <a:r>
              <a:rPr lang="en-GB" dirty="0" err="1" smtClean="0"/>
              <a:t>voleibol</a:t>
            </a:r>
            <a:r>
              <a:rPr lang="en-GB" dirty="0" smtClean="0"/>
              <a:t> </a:t>
            </a:r>
            <a:r>
              <a:rPr lang="en-GB" dirty="0" err="1" smtClean="0"/>
              <a:t>masculino</a:t>
            </a:r>
            <a:r>
              <a:rPr lang="en-GB" dirty="0" smtClean="0"/>
              <a:t> de alto </a:t>
            </a:r>
            <a:r>
              <a:rPr lang="en-GB" dirty="0" err="1" smtClean="0"/>
              <a:t>nível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3010" y="658091"/>
            <a:ext cx="800219" cy="5518722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 algn="ctr"/>
            <a:r>
              <a:rPr lang="en-GB" sz="4000" cap="small" spc="100" dirty="0" err="1" smtClean="0"/>
              <a:t>Serviço</a:t>
            </a:r>
            <a:endParaRPr lang="en-GB" sz="4000" cap="small" spc="1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435608" y="2209800"/>
            <a:ext cx="7498080" cy="126538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lang="en-GB" sz="3200" noProof="0" dirty="0" err="1" smtClean="0"/>
              <a:t>Eficácia</a:t>
            </a:r>
            <a:r>
              <a:rPr lang="en-GB" sz="3200" noProof="0" dirty="0" smtClean="0"/>
              <a:t> </a:t>
            </a:r>
            <a:r>
              <a:rPr lang="en-GB" sz="3200" noProof="0" dirty="0" err="1" smtClean="0"/>
              <a:t>depende</a:t>
            </a:r>
            <a:r>
              <a:rPr lang="en-GB" sz="3200" noProof="0" dirty="0" smtClean="0"/>
              <a:t> </a:t>
            </a:r>
            <a:r>
              <a:rPr lang="en-GB" sz="3200" noProof="0" dirty="0" err="1" smtClean="0"/>
              <a:t>quase</a:t>
            </a:r>
            <a:r>
              <a:rPr lang="en-GB" sz="3200" noProof="0" dirty="0" smtClean="0"/>
              <a:t> </a:t>
            </a:r>
            <a:r>
              <a:rPr lang="en-GB" sz="3200" noProof="0" dirty="0" err="1" smtClean="0"/>
              <a:t>inteiramente</a:t>
            </a:r>
            <a:r>
              <a:rPr lang="en-GB" sz="3200" noProof="0" dirty="0" smtClean="0"/>
              <a:t> da </a:t>
            </a:r>
            <a:r>
              <a:rPr lang="en-GB" sz="3200" noProof="0" dirty="0" err="1" smtClean="0"/>
              <a:t>potência</a:t>
            </a:r>
            <a:r>
              <a:rPr lang="en-GB" sz="3200" noProof="0" dirty="0" smtClean="0"/>
              <a:t> e do spin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435608" y="3200400"/>
            <a:ext cx="7498080" cy="126538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lang="en-GB" sz="3200" noProof="0" dirty="0" err="1" smtClean="0"/>
              <a:t>Geralmente</a:t>
            </a:r>
            <a:r>
              <a:rPr lang="en-GB" sz="3200" dirty="0"/>
              <a:t> </a:t>
            </a:r>
            <a:r>
              <a:rPr lang="en-GB" sz="3200" dirty="0" err="1" smtClean="0"/>
              <a:t>menos</a:t>
            </a:r>
            <a:r>
              <a:rPr lang="en-GB" sz="3200" dirty="0" smtClean="0"/>
              <a:t> </a:t>
            </a:r>
            <a:r>
              <a:rPr lang="en-GB" sz="3200" dirty="0" err="1" smtClean="0"/>
              <a:t>eficaz</a:t>
            </a:r>
            <a:r>
              <a:rPr lang="en-GB" sz="3200" dirty="0" smtClean="0"/>
              <a:t> no </a:t>
            </a:r>
            <a:r>
              <a:rPr lang="en-GB" sz="3200" dirty="0" err="1" smtClean="0"/>
              <a:t>feminino</a:t>
            </a:r>
            <a:r>
              <a:rPr lang="en-GB" sz="3200" dirty="0" smtClean="0"/>
              <a:t> e </a:t>
            </a:r>
            <a:r>
              <a:rPr lang="en-GB" sz="3200" dirty="0" err="1" smtClean="0"/>
              <a:t>em</a:t>
            </a:r>
            <a:r>
              <a:rPr lang="en-GB" sz="3200" dirty="0" smtClean="0"/>
              <a:t> </a:t>
            </a:r>
            <a:r>
              <a:rPr lang="en-GB" sz="3200" dirty="0" err="1" smtClean="0"/>
              <a:t>escalões</a:t>
            </a:r>
            <a:r>
              <a:rPr lang="en-GB" sz="3200" dirty="0" smtClean="0"/>
              <a:t> de </a:t>
            </a:r>
            <a:r>
              <a:rPr lang="en-GB" sz="3200" dirty="0" err="1" smtClean="0"/>
              <a:t>formação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Marcador de Posição de Conteúdo 2"/>
          <p:cNvSpPr txBox="1">
            <a:spLocks/>
          </p:cNvSpPr>
          <p:nvPr/>
        </p:nvSpPr>
        <p:spPr>
          <a:xfrm>
            <a:off x="685800" y="0"/>
            <a:ext cx="7848600" cy="3048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 Fundamentos técnicos e táticos predominantes na modalidade</a:t>
            </a:r>
          </a:p>
        </p:txBody>
      </p:sp>
      <p:pic>
        <p:nvPicPr>
          <p:cNvPr id="91138" name="Picture 2" descr="http://www.volleyballsolutions.com/images/Stromotion%20Jump%20Serve%20I.jpeg"/>
          <p:cNvPicPr>
            <a:picLocks noChangeAspect="1" noChangeArrowheads="1"/>
          </p:cNvPicPr>
          <p:nvPr/>
        </p:nvPicPr>
        <p:blipFill>
          <a:blip r:embed="rId2" cstate="print"/>
          <a:srcRect b="21212"/>
          <a:stretch>
            <a:fillRect/>
          </a:stretch>
        </p:blipFill>
        <p:spPr bwMode="auto">
          <a:xfrm>
            <a:off x="2057400" y="4202853"/>
            <a:ext cx="4572000" cy="2641600"/>
          </a:xfrm>
          <a:prstGeom prst="rect">
            <a:avLst/>
          </a:prstGeom>
          <a:noFill/>
        </p:spPr>
      </p:pic>
      <p:sp>
        <p:nvSpPr>
          <p:cNvPr id="10" name="CaixaDeTexto 9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6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192708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 err="1" smtClean="0"/>
              <a:t>Serviço</a:t>
            </a:r>
            <a:r>
              <a:rPr lang="en-GB" sz="3600" b="1" dirty="0" smtClean="0"/>
              <a:t> </a:t>
            </a:r>
            <a:r>
              <a:rPr lang="en-GB" sz="3600" b="1" dirty="0" err="1" smtClean="0"/>
              <a:t>em</a:t>
            </a:r>
            <a:r>
              <a:rPr lang="en-GB" sz="3600" b="1" dirty="0" smtClean="0"/>
              <a:t> </a:t>
            </a:r>
            <a:r>
              <a:rPr lang="en-GB" sz="3600" b="1" dirty="0" err="1" smtClean="0"/>
              <a:t>suspensão</a:t>
            </a:r>
            <a:endParaRPr lang="en-GB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1427018"/>
          </a:xfrm>
        </p:spPr>
        <p:txBody>
          <a:bodyPr>
            <a:normAutofit/>
          </a:bodyPr>
          <a:lstStyle/>
          <a:p>
            <a:r>
              <a:rPr lang="en-GB" dirty="0" smtClean="0"/>
              <a:t>O </a:t>
            </a:r>
            <a:r>
              <a:rPr lang="en-GB" dirty="0" err="1" smtClean="0"/>
              <a:t>servidor</a:t>
            </a:r>
            <a:r>
              <a:rPr lang="en-GB" dirty="0" smtClean="0"/>
              <a:t> </a:t>
            </a:r>
            <a:r>
              <a:rPr lang="en-GB" dirty="0" err="1" smtClean="0"/>
              <a:t>lança</a:t>
            </a:r>
            <a:r>
              <a:rPr lang="en-GB" dirty="0" smtClean="0"/>
              <a:t> a bola </a:t>
            </a:r>
            <a:r>
              <a:rPr lang="en-GB" dirty="0" err="1" smtClean="0"/>
              <a:t>para</a:t>
            </a:r>
            <a:r>
              <a:rPr lang="en-GB" dirty="0" smtClean="0"/>
              <a:t> a </a:t>
            </a:r>
            <a:r>
              <a:rPr lang="en-GB" dirty="0" err="1" smtClean="0"/>
              <a:t>frente</a:t>
            </a:r>
            <a:r>
              <a:rPr lang="en-GB" dirty="0" smtClean="0"/>
              <a:t> e </a:t>
            </a:r>
            <a:r>
              <a:rPr lang="en-GB" dirty="0" err="1" smtClean="0"/>
              <a:t>alta</a:t>
            </a:r>
            <a:r>
              <a:rPr lang="en-GB" dirty="0" smtClean="0"/>
              <a:t>, </a:t>
            </a:r>
            <a:r>
              <a:rPr lang="en-GB" dirty="0" err="1" smtClean="0"/>
              <a:t>permitindo</a:t>
            </a:r>
            <a:r>
              <a:rPr lang="en-GB" dirty="0" smtClean="0"/>
              <a:t> </a:t>
            </a:r>
            <a:r>
              <a:rPr lang="en-GB" dirty="0" err="1" smtClean="0"/>
              <a:t>uma</a:t>
            </a:r>
            <a:r>
              <a:rPr lang="en-GB" dirty="0" smtClean="0"/>
              <a:t> boa </a:t>
            </a:r>
            <a:r>
              <a:rPr lang="en-GB" dirty="0" err="1" smtClean="0"/>
              <a:t>chamada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3010" y="658091"/>
            <a:ext cx="800219" cy="5518722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 algn="ctr"/>
            <a:r>
              <a:rPr lang="en-GB" sz="4000" cap="small" spc="100" dirty="0" err="1" smtClean="0"/>
              <a:t>Serviço</a:t>
            </a:r>
            <a:endParaRPr lang="en-GB" sz="4000" cap="small" spc="1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435608" y="3004891"/>
            <a:ext cx="7498080" cy="1265382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65760" lvl="0" indent="-283464" defTabSz="914400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r>
              <a:rPr lang="en-GB" sz="3200" dirty="0" smtClean="0"/>
              <a:t>Bola </a:t>
            </a:r>
            <a:r>
              <a:rPr lang="en-GB" sz="3200" dirty="0" err="1" smtClean="0"/>
              <a:t>pode</a:t>
            </a:r>
            <a:r>
              <a:rPr lang="en-GB" sz="3200" dirty="0" smtClean="0"/>
              <a:t> </a:t>
            </a:r>
            <a:r>
              <a:rPr lang="en-GB" sz="3200" dirty="0" err="1" smtClean="0"/>
              <a:t>ser</a:t>
            </a:r>
            <a:r>
              <a:rPr lang="en-GB" sz="3200" dirty="0" smtClean="0"/>
              <a:t> </a:t>
            </a:r>
            <a:r>
              <a:rPr lang="en-GB" sz="3200" dirty="0" err="1" smtClean="0"/>
              <a:t>lançada</a:t>
            </a:r>
            <a:r>
              <a:rPr lang="en-GB" sz="3200" dirty="0" smtClean="0"/>
              <a:t> </a:t>
            </a:r>
            <a:r>
              <a:rPr lang="en-GB" sz="3200" dirty="0" err="1" smtClean="0"/>
              <a:t>para</a:t>
            </a:r>
            <a:r>
              <a:rPr lang="en-GB" sz="3200" dirty="0" smtClean="0"/>
              <a:t> </a:t>
            </a:r>
            <a:r>
              <a:rPr lang="en-GB" sz="3200" dirty="0" err="1" smtClean="0"/>
              <a:t>dentro</a:t>
            </a:r>
            <a:r>
              <a:rPr lang="en-GB" sz="3200" dirty="0" smtClean="0"/>
              <a:t> do campo, mas o </a:t>
            </a:r>
            <a:r>
              <a:rPr lang="en-GB" sz="3200" dirty="0" err="1" smtClean="0"/>
              <a:t>salto</a:t>
            </a:r>
            <a:r>
              <a:rPr lang="en-GB" sz="3200" dirty="0" smtClean="0"/>
              <a:t> tem de </a:t>
            </a:r>
            <a:r>
              <a:rPr lang="en-GB" sz="3200" dirty="0" err="1" smtClean="0"/>
              <a:t>ser</a:t>
            </a:r>
            <a:r>
              <a:rPr lang="en-GB" sz="3200" dirty="0" smtClean="0"/>
              <a:t> </a:t>
            </a:r>
            <a:r>
              <a:rPr lang="en-GB" sz="3200" dirty="0" err="1" smtClean="0"/>
              <a:t>feito</a:t>
            </a:r>
            <a:r>
              <a:rPr lang="en-GB" sz="3200" dirty="0" smtClean="0"/>
              <a:t> </a:t>
            </a:r>
            <a:r>
              <a:rPr lang="en-GB" sz="3200" dirty="0" err="1" smtClean="0"/>
              <a:t>fora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435608" y="4647418"/>
            <a:ext cx="7498080" cy="134698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65760" lvl="0" indent="-283464" defTabSz="914400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r>
              <a:rPr lang="en-GB" sz="3200" i="1" dirty="0" err="1" smtClean="0"/>
              <a:t>Usualmente</a:t>
            </a:r>
            <a:r>
              <a:rPr lang="en-GB" sz="3200" dirty="0" smtClean="0"/>
              <a:t>, o </a:t>
            </a:r>
            <a:r>
              <a:rPr lang="en-GB" sz="3200" dirty="0" err="1" smtClean="0"/>
              <a:t>lançamento</a:t>
            </a:r>
            <a:r>
              <a:rPr lang="en-GB" sz="3200" dirty="0" smtClean="0"/>
              <a:t> </a:t>
            </a:r>
            <a:r>
              <a:rPr lang="en-GB" sz="3200" dirty="0" err="1" smtClean="0"/>
              <a:t>é</a:t>
            </a:r>
            <a:r>
              <a:rPr lang="en-GB" sz="3200" dirty="0" smtClean="0"/>
              <a:t> </a:t>
            </a:r>
            <a:r>
              <a:rPr lang="en-GB" sz="3200" dirty="0" err="1" smtClean="0"/>
              <a:t>feito</a:t>
            </a:r>
            <a:r>
              <a:rPr lang="en-GB" sz="3200" dirty="0" smtClean="0"/>
              <a:t> </a:t>
            </a:r>
            <a:r>
              <a:rPr lang="en-GB" sz="3200" dirty="0" err="1" smtClean="0"/>
              <a:t>durante</a:t>
            </a:r>
            <a:r>
              <a:rPr lang="en-GB" sz="3200" dirty="0" smtClean="0"/>
              <a:t> o </a:t>
            </a:r>
            <a:r>
              <a:rPr lang="en-GB" sz="3200" dirty="0" err="1" smtClean="0"/>
              <a:t>segundo</a:t>
            </a:r>
            <a:r>
              <a:rPr lang="en-GB" sz="3200" dirty="0" smtClean="0"/>
              <a:t> </a:t>
            </a:r>
            <a:r>
              <a:rPr lang="en-GB" sz="3200" dirty="0" err="1" smtClean="0"/>
              <a:t>passo</a:t>
            </a:r>
            <a:r>
              <a:rPr lang="en-GB" sz="3200" dirty="0" smtClean="0"/>
              <a:t> de </a:t>
            </a:r>
            <a:r>
              <a:rPr lang="en-GB" sz="3200" dirty="0" err="1" smtClean="0"/>
              <a:t>aproximação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Marcador de Posição de Conteúdo 2"/>
          <p:cNvSpPr txBox="1">
            <a:spLocks/>
          </p:cNvSpPr>
          <p:nvPr/>
        </p:nvSpPr>
        <p:spPr>
          <a:xfrm>
            <a:off x="685800" y="0"/>
            <a:ext cx="7848600" cy="3048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 Fundamentos técnicos e táticos predominantes na modalidade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6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192708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 err="1" smtClean="0"/>
              <a:t>Remate</a:t>
            </a:r>
            <a:r>
              <a:rPr lang="en-GB" sz="3600" b="1" dirty="0" smtClean="0"/>
              <a:t> </a:t>
            </a:r>
            <a:r>
              <a:rPr lang="en-GB" sz="3600" b="1" dirty="0" err="1" smtClean="0"/>
              <a:t>em</a:t>
            </a:r>
            <a:r>
              <a:rPr lang="en-GB" sz="3600" b="1" dirty="0" smtClean="0"/>
              <a:t> </a:t>
            </a:r>
            <a:r>
              <a:rPr lang="en-GB" sz="3600" b="1" dirty="0" err="1" smtClean="0"/>
              <a:t>suspensão</a:t>
            </a:r>
            <a:endParaRPr lang="en-GB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19200"/>
            <a:ext cx="7943088" cy="3505200"/>
          </a:xfrm>
        </p:spPr>
        <p:txBody>
          <a:bodyPr>
            <a:normAutofit fontScale="55000" lnSpcReduction="20000"/>
          </a:bodyPr>
          <a:lstStyle/>
          <a:p>
            <a:r>
              <a:rPr lang="en-GB" dirty="0" smtClean="0">
                <a:latin typeface="Calibri" pitchFamily="34" charset="0"/>
              </a:rPr>
              <a:t>O </a:t>
            </a:r>
            <a:r>
              <a:rPr lang="en-GB" dirty="0" err="1" smtClean="0">
                <a:latin typeface="Calibri" pitchFamily="34" charset="0"/>
              </a:rPr>
              <a:t>gesto</a:t>
            </a:r>
            <a:r>
              <a:rPr lang="en-GB" dirty="0" smtClean="0">
                <a:latin typeface="Calibri" pitchFamily="34" charset="0"/>
              </a:rPr>
              <a:t> </a:t>
            </a:r>
            <a:r>
              <a:rPr lang="en-GB" dirty="0" err="1" smtClean="0">
                <a:latin typeface="Calibri" pitchFamily="34" charset="0"/>
              </a:rPr>
              <a:t>técnico</a:t>
            </a:r>
            <a:r>
              <a:rPr lang="en-GB" dirty="0" smtClean="0">
                <a:latin typeface="Calibri" pitchFamily="34" charset="0"/>
              </a:rPr>
              <a:t> </a:t>
            </a:r>
            <a:r>
              <a:rPr lang="en-GB" dirty="0" err="1" smtClean="0">
                <a:latin typeface="Calibri" pitchFamily="34" charset="0"/>
              </a:rPr>
              <a:t>mais</a:t>
            </a:r>
            <a:r>
              <a:rPr lang="en-GB" dirty="0" smtClean="0">
                <a:latin typeface="Calibri" pitchFamily="34" charset="0"/>
              </a:rPr>
              <a:t> </a:t>
            </a:r>
            <a:r>
              <a:rPr lang="en-GB" dirty="0" err="1" smtClean="0">
                <a:latin typeface="Calibri" pitchFamily="34" charset="0"/>
              </a:rPr>
              <a:t>comum</a:t>
            </a:r>
            <a:r>
              <a:rPr lang="en-GB" dirty="0" smtClean="0">
                <a:latin typeface="Calibri" pitchFamily="34" charset="0"/>
              </a:rPr>
              <a:t> </a:t>
            </a:r>
            <a:r>
              <a:rPr lang="en-GB" dirty="0" err="1" smtClean="0">
                <a:latin typeface="Calibri" pitchFamily="34" charset="0"/>
              </a:rPr>
              <a:t>realizado</a:t>
            </a:r>
            <a:r>
              <a:rPr lang="en-GB" dirty="0" smtClean="0">
                <a:latin typeface="Calibri" pitchFamily="34" charset="0"/>
              </a:rPr>
              <a:t> </a:t>
            </a:r>
            <a:r>
              <a:rPr lang="en-GB" dirty="0" err="1" smtClean="0">
                <a:latin typeface="Calibri" pitchFamily="34" charset="0"/>
              </a:rPr>
              <a:t>por</a:t>
            </a:r>
            <a:r>
              <a:rPr lang="en-GB" dirty="0" smtClean="0">
                <a:latin typeface="Calibri" pitchFamily="34" charset="0"/>
              </a:rPr>
              <a:t> um </a:t>
            </a:r>
            <a:r>
              <a:rPr lang="en-GB" dirty="0" err="1" smtClean="0">
                <a:latin typeface="Calibri" pitchFamily="34" charset="0"/>
              </a:rPr>
              <a:t>jogador</a:t>
            </a:r>
            <a:r>
              <a:rPr lang="en-GB" dirty="0" smtClean="0">
                <a:latin typeface="Calibri" pitchFamily="34" charset="0"/>
              </a:rPr>
              <a:t> </a:t>
            </a:r>
            <a:r>
              <a:rPr lang="en-GB" dirty="0" err="1" smtClean="0">
                <a:latin typeface="Calibri" pitchFamily="34" charset="0"/>
              </a:rPr>
              <a:t>atacante</a:t>
            </a:r>
            <a:r>
              <a:rPr lang="en-GB" dirty="0" smtClean="0">
                <a:latin typeface="Calibri" pitchFamily="34" charset="0"/>
              </a:rPr>
              <a:t> </a:t>
            </a:r>
            <a:r>
              <a:rPr lang="en-GB" dirty="0" err="1" smtClean="0">
                <a:latin typeface="Calibri" pitchFamily="34" charset="0"/>
              </a:rPr>
              <a:t>ao</a:t>
            </a:r>
            <a:r>
              <a:rPr lang="en-GB" dirty="0" smtClean="0">
                <a:latin typeface="Calibri" pitchFamily="34" charset="0"/>
              </a:rPr>
              <a:t> 3º toque</a:t>
            </a:r>
          </a:p>
          <a:p>
            <a:r>
              <a:rPr lang="pt-PT" sz="3200" dirty="0" smtClean="0">
                <a:latin typeface="Calibri" pitchFamily="34" charset="0"/>
              </a:rPr>
              <a:t>Corpo orientado para o local de ataque,</a:t>
            </a:r>
          </a:p>
          <a:p>
            <a:r>
              <a:rPr lang="pt-PT" sz="3200" dirty="0" smtClean="0">
                <a:latin typeface="Calibri" pitchFamily="34" charset="0"/>
              </a:rPr>
              <a:t>Destros Z4; Z3; Z6 na diagonal e Z2  e Z1 perpendicular a rede</a:t>
            </a:r>
          </a:p>
          <a:p>
            <a:r>
              <a:rPr lang="pt-PT" sz="3200" dirty="0" smtClean="0">
                <a:latin typeface="Calibri" pitchFamily="34" charset="0"/>
              </a:rPr>
              <a:t>Destros começar com perna esquerda a frente</a:t>
            </a:r>
          </a:p>
          <a:p>
            <a:r>
              <a:rPr lang="pt-PT" sz="3200" dirty="0" smtClean="0">
                <a:latin typeface="Calibri" pitchFamily="34" charset="0"/>
              </a:rPr>
              <a:t>Chamada transferir a componente  horizontal para vertical</a:t>
            </a:r>
          </a:p>
          <a:p>
            <a:r>
              <a:rPr lang="pt-PT" sz="3200" dirty="0" smtClean="0">
                <a:latin typeface="Calibri" pitchFamily="34" charset="0"/>
              </a:rPr>
              <a:t>Último apoio direito rasante e o esquerdo muito rápido</a:t>
            </a:r>
          </a:p>
          <a:p>
            <a:r>
              <a:rPr lang="pt-PT" sz="3200" dirty="0" smtClean="0">
                <a:latin typeface="Calibri" pitchFamily="34" charset="0"/>
              </a:rPr>
              <a:t>Utilizar os dois MS para subir, o esquerdo fixa a bola  e direito  aumenta a amplitude</a:t>
            </a:r>
          </a:p>
          <a:p>
            <a:r>
              <a:rPr lang="pt-PT" sz="3200" dirty="0" smtClean="0">
                <a:latin typeface="Calibri" pitchFamily="34" charset="0"/>
              </a:rPr>
              <a:t>Batimento com o braço de batimento bem esticado por cima da bola</a:t>
            </a:r>
          </a:p>
          <a:p>
            <a:r>
              <a:rPr lang="pt-PT" sz="3200" dirty="0" smtClean="0">
                <a:latin typeface="Calibri" pitchFamily="34" charset="0"/>
              </a:rPr>
              <a:t>Acabar o batimento na perna direita</a:t>
            </a:r>
          </a:p>
          <a:p>
            <a:r>
              <a:rPr lang="pt-PT" sz="3200" dirty="0" smtClean="0">
                <a:latin typeface="Calibri" pitchFamily="34" charset="0"/>
              </a:rPr>
              <a:t>Obrigatório a </a:t>
            </a:r>
            <a:r>
              <a:rPr lang="pt-PT" sz="3200" dirty="0" err="1" smtClean="0">
                <a:latin typeface="Calibri" pitchFamily="34" charset="0"/>
              </a:rPr>
              <a:t>recepão</a:t>
            </a:r>
            <a:r>
              <a:rPr lang="pt-PT" sz="3200" dirty="0" smtClean="0">
                <a:latin typeface="Calibri" pitchFamily="34" charset="0"/>
              </a:rPr>
              <a:t> ao solo com os dois apoios</a:t>
            </a: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3010" y="658091"/>
            <a:ext cx="800219" cy="5518722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 algn="ctr"/>
            <a:r>
              <a:rPr lang="en-GB" sz="4000" cap="small" spc="100" dirty="0" err="1" smtClean="0"/>
              <a:t>Remate</a:t>
            </a:r>
            <a:endParaRPr lang="en-GB" sz="4000" cap="small" spc="100" dirty="0"/>
          </a:p>
        </p:txBody>
      </p:sp>
      <p:sp>
        <p:nvSpPr>
          <p:cNvPr id="7" name="Marcador de Posição de Conteúdo 2"/>
          <p:cNvSpPr txBox="1">
            <a:spLocks/>
          </p:cNvSpPr>
          <p:nvPr/>
        </p:nvSpPr>
        <p:spPr>
          <a:xfrm>
            <a:off x="685800" y="0"/>
            <a:ext cx="7848600" cy="3048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 Fundamentos técnicos e táticos predominantes na modalidade</a:t>
            </a:r>
          </a:p>
        </p:txBody>
      </p:sp>
      <p:pic>
        <p:nvPicPr>
          <p:cNvPr id="9" name="Imagem 8" descr="ataqu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4447032"/>
            <a:ext cx="5257800" cy="2410968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611188" y="836613"/>
            <a:ext cx="7489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pt-PT" sz="2400">
                <a:solidFill>
                  <a:srgbClr val="000066"/>
                </a:solidFill>
              </a:rPr>
              <a:t>a) Posição preparatória - Pontos Chave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684213" y="3500438"/>
            <a:ext cx="41036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PT"/>
          </a:p>
        </p:txBody>
      </p:sp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611188" y="1700213"/>
            <a:ext cx="4824412" cy="366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rgbClr val="000066"/>
              </a:buClr>
              <a:buFont typeface="Wingdings" pitchFamily="2" charset="2"/>
              <a:buChar char="Ø"/>
            </a:pPr>
            <a:r>
              <a:rPr lang="pt-PT"/>
              <a:t> O corpo deve estar orientado numa posição alta que oscila entre a frontal e a oblíqua em relação á rede, observando a trajectória do passe;</a:t>
            </a:r>
          </a:p>
          <a:p>
            <a:pPr>
              <a:buClr>
                <a:srgbClr val="000066"/>
              </a:buClr>
              <a:buFont typeface="Wingdings" pitchFamily="2" charset="2"/>
              <a:buChar char="Ø"/>
            </a:pPr>
            <a:endParaRPr lang="pt-PT"/>
          </a:p>
          <a:p>
            <a:pPr>
              <a:buClr>
                <a:srgbClr val="000066"/>
              </a:buClr>
              <a:buFont typeface="Wingdings" pitchFamily="2" charset="2"/>
              <a:buChar char="Ø"/>
            </a:pPr>
            <a:r>
              <a:rPr lang="pt-PT"/>
              <a:t> Ponto de partida adequado ao espaço possível de acção do atacante de forma a que o atleta possa, posteriormente rematar em todas as direcções (normalmente fora dos 3m);</a:t>
            </a:r>
          </a:p>
          <a:p>
            <a:pPr>
              <a:buClr>
                <a:srgbClr val="000066"/>
              </a:buClr>
              <a:buFont typeface="Wingdings" pitchFamily="2" charset="2"/>
              <a:buChar char="Ø"/>
            </a:pPr>
            <a:endParaRPr lang="pt-PT"/>
          </a:p>
          <a:p>
            <a:pPr>
              <a:buClr>
                <a:srgbClr val="000066"/>
              </a:buClr>
              <a:buFont typeface="Wingdings" pitchFamily="2" charset="2"/>
              <a:buChar char="Ø"/>
            </a:pPr>
            <a:r>
              <a:rPr lang="pt-PT"/>
              <a:t> Para os dextros, usualmente a perna direita á frente;</a:t>
            </a:r>
          </a:p>
        </p:txBody>
      </p:sp>
      <p:pic>
        <p:nvPicPr>
          <p:cNvPr id="38925" name="Picture 13" descr="IMGA045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49986"/>
          <a:stretch>
            <a:fillRect/>
          </a:stretch>
        </p:blipFill>
        <p:spPr>
          <a:xfrm>
            <a:off x="5651500" y="1341438"/>
            <a:ext cx="3017838" cy="4525962"/>
          </a:xfrm>
          <a:noFill/>
          <a:ln/>
        </p:spPr>
      </p:pic>
      <p:sp>
        <p:nvSpPr>
          <p:cNvPr id="8" name="Marcador de Posição de Conteúdo 2"/>
          <p:cNvSpPr txBox="1">
            <a:spLocks/>
          </p:cNvSpPr>
          <p:nvPr/>
        </p:nvSpPr>
        <p:spPr>
          <a:xfrm>
            <a:off x="457200" y="152400"/>
            <a:ext cx="7848600" cy="3048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 Fundamentos técnicos e táticos predominantes na modalidade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611188" y="836613"/>
            <a:ext cx="40322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pt-PT" sz="2400">
                <a:solidFill>
                  <a:srgbClr val="000066"/>
                </a:solidFill>
              </a:rPr>
              <a:t>b) Corrida de aproximação: </a:t>
            </a:r>
            <a:r>
              <a:rPr lang="pt-PT" sz="2400" b="1" u="sng">
                <a:solidFill>
                  <a:srgbClr val="000066"/>
                </a:solidFill>
              </a:rPr>
              <a:t>Pontos Chave</a:t>
            </a:r>
          </a:p>
          <a:p>
            <a:pPr marL="342900" indent="-342900">
              <a:spcBef>
                <a:spcPct val="50000"/>
              </a:spcBef>
            </a:pPr>
            <a:r>
              <a:rPr lang="pt-PT" sz="1600">
                <a:solidFill>
                  <a:srgbClr val="CC3300"/>
                </a:solidFill>
              </a:rPr>
              <a:t>      (para atleta dextro)</a:t>
            </a: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684213" y="3500438"/>
            <a:ext cx="41036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PT"/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611188" y="2371725"/>
            <a:ext cx="4824412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266700">
              <a:buClr>
                <a:srgbClr val="000066"/>
              </a:buClr>
              <a:buFont typeface="Wingdings" pitchFamily="2" charset="2"/>
              <a:buChar char="Ø"/>
            </a:pPr>
            <a:r>
              <a:rPr lang="pt-PT"/>
              <a:t>  O 1º passo é efectuado com o pé esquerdo e o 2º com o pé direito sendo este amplo, rasante e rápido;</a:t>
            </a:r>
          </a:p>
          <a:p>
            <a:pPr defTabSz="266700">
              <a:buClr>
                <a:srgbClr val="000066"/>
              </a:buClr>
              <a:buFont typeface="Wingdings" pitchFamily="2" charset="2"/>
              <a:buChar char="Ø"/>
            </a:pPr>
            <a:endParaRPr lang="pt-PT"/>
          </a:p>
          <a:p>
            <a:pPr defTabSz="266700">
              <a:buClr>
                <a:srgbClr val="000066"/>
              </a:buClr>
              <a:buFont typeface="Wingdings" pitchFamily="2" charset="2"/>
              <a:buChar char="Ø"/>
            </a:pPr>
            <a:r>
              <a:rPr lang="pt-PT"/>
              <a:t> A aproximação ao solo do 2º passo é feito com o calcanhar, de forma a ser travado o deslocamento horizontal;</a:t>
            </a:r>
          </a:p>
          <a:p>
            <a:pPr defTabSz="266700">
              <a:buClr>
                <a:srgbClr val="000066"/>
              </a:buClr>
              <a:buFont typeface="Wingdings" pitchFamily="2" charset="2"/>
              <a:buChar char="Ø"/>
            </a:pPr>
            <a:endParaRPr lang="pt-PT"/>
          </a:p>
          <a:p>
            <a:pPr defTabSz="266700">
              <a:buClr>
                <a:srgbClr val="000066"/>
              </a:buClr>
              <a:buFont typeface="Wingdings" pitchFamily="2" charset="2"/>
              <a:buChar char="Ø"/>
            </a:pPr>
            <a:r>
              <a:rPr lang="pt-PT"/>
              <a:t> Na última fase da chamada (direito/esquerdo), o último apoio antes do salto é feito com o pé esquerdo, sendo este o que fica mais avançado;</a:t>
            </a:r>
          </a:p>
          <a:p>
            <a:pPr defTabSz="266700">
              <a:buClr>
                <a:srgbClr val="000066"/>
              </a:buClr>
              <a:buFont typeface="Wingdings" pitchFamily="2" charset="2"/>
              <a:buChar char="Ø"/>
            </a:pPr>
            <a:endParaRPr lang="pt-PT"/>
          </a:p>
          <a:p>
            <a:pPr defTabSz="266700">
              <a:buClr>
                <a:srgbClr val="000066"/>
              </a:buClr>
              <a:buFont typeface="Wingdings" pitchFamily="2" charset="2"/>
              <a:buChar char="Ø"/>
            </a:pPr>
            <a:endParaRPr lang="pt-PT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6372225" y="441325"/>
            <a:ext cx="2447925" cy="6264275"/>
            <a:chOff x="4014" y="164"/>
            <a:chExt cx="1542" cy="4156"/>
          </a:xfrm>
        </p:grpSpPr>
        <p:pic>
          <p:nvPicPr>
            <p:cNvPr id="51212" name="Picture 12" descr="IMGA045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14" y="164"/>
              <a:ext cx="1542" cy="1451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51214" name="Picture 14" descr="IMGA045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14" y="1616"/>
              <a:ext cx="1542" cy="1315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51216" name="Picture 16" descr="IMGA045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14" y="2942"/>
              <a:ext cx="1520" cy="1378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10" name="Marcador de Posição de Conteúdo 2"/>
          <p:cNvSpPr txBox="1">
            <a:spLocks/>
          </p:cNvSpPr>
          <p:nvPr/>
        </p:nvSpPr>
        <p:spPr>
          <a:xfrm>
            <a:off x="685800" y="0"/>
            <a:ext cx="7848600" cy="3048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 Fundamentos técnicos e táticos predominantes na modalidade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3" name="Text Box 3"/>
          <p:cNvSpPr txBox="1">
            <a:spLocks noChangeArrowheads="1"/>
          </p:cNvSpPr>
          <p:nvPr/>
        </p:nvSpPr>
        <p:spPr bwMode="auto">
          <a:xfrm>
            <a:off x="250825" y="1052513"/>
            <a:ext cx="6481763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pt-PT" sz="2400">
                <a:solidFill>
                  <a:srgbClr val="000066"/>
                </a:solidFill>
              </a:rPr>
              <a:t>b) Corrida de aproximação – Pontos Chave</a:t>
            </a:r>
          </a:p>
          <a:p>
            <a:pPr marL="342900" indent="-342900">
              <a:spcBef>
                <a:spcPct val="50000"/>
              </a:spcBef>
            </a:pPr>
            <a:r>
              <a:rPr lang="pt-PT" sz="1600">
                <a:solidFill>
                  <a:srgbClr val="CC3300"/>
                </a:solidFill>
              </a:rPr>
              <a:t>(para atleta dextro)</a:t>
            </a:r>
          </a:p>
        </p:txBody>
      </p:sp>
      <p:sp>
        <p:nvSpPr>
          <p:cNvPr id="184324" name="Text Box 4"/>
          <p:cNvSpPr txBox="1">
            <a:spLocks noChangeArrowheads="1"/>
          </p:cNvSpPr>
          <p:nvPr/>
        </p:nvSpPr>
        <p:spPr bwMode="auto">
          <a:xfrm>
            <a:off x="684213" y="3500438"/>
            <a:ext cx="41036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PT"/>
          </a:p>
        </p:txBody>
      </p:sp>
      <p:sp>
        <p:nvSpPr>
          <p:cNvPr id="184326" name="Rectangle 6"/>
          <p:cNvSpPr>
            <a:spLocks noChangeArrowheads="1"/>
          </p:cNvSpPr>
          <p:nvPr/>
        </p:nvSpPr>
        <p:spPr bwMode="auto">
          <a:xfrm>
            <a:off x="468313" y="1989138"/>
            <a:ext cx="554355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t-PT"/>
          </a:p>
          <a:p>
            <a:pPr>
              <a:buClr>
                <a:srgbClr val="000066"/>
              </a:buClr>
              <a:buFont typeface="Wingdings" pitchFamily="2" charset="2"/>
              <a:buChar char="Ø"/>
            </a:pPr>
            <a:r>
              <a:rPr lang="pt-PT"/>
              <a:t>  Os dois pés estão próximos um do outro, embora os apoios sejam realizados em momentos distintos, numa sequência muito rápida de 2 tempos;</a:t>
            </a:r>
          </a:p>
          <a:p>
            <a:pPr>
              <a:buClr>
                <a:srgbClr val="000066"/>
              </a:buClr>
              <a:buFont typeface="Wingdings" pitchFamily="2" charset="2"/>
              <a:buChar char="Ø"/>
            </a:pPr>
            <a:endParaRPr lang="pt-PT"/>
          </a:p>
          <a:p>
            <a:pPr>
              <a:buClr>
                <a:srgbClr val="000066"/>
              </a:buClr>
              <a:buFont typeface="Wingdings" pitchFamily="2" charset="2"/>
              <a:buChar char="Ø"/>
            </a:pPr>
            <a:r>
              <a:rPr lang="pt-PT"/>
              <a:t>  Em simultâneo com o 2º passo, os M.S., realizam um movimento amplo no sentido descendente, da frente para trás, até ficarem numa posição próxima da paralela em relação ao solo;</a:t>
            </a:r>
          </a:p>
          <a:p>
            <a:pPr>
              <a:buClr>
                <a:srgbClr val="000066"/>
              </a:buClr>
              <a:buFont typeface="Wingdings" pitchFamily="2" charset="2"/>
              <a:buChar char="Ø"/>
            </a:pPr>
            <a:endParaRPr lang="pt-PT"/>
          </a:p>
          <a:p>
            <a:pPr>
              <a:buClr>
                <a:srgbClr val="000066"/>
              </a:buClr>
              <a:buFont typeface="Wingdings" pitchFamily="2" charset="2"/>
              <a:buChar char="Ø"/>
            </a:pPr>
            <a:r>
              <a:rPr lang="pt-PT"/>
              <a:t>  De seguida, em simultâneo com o 3º passo, já com o contacto do apoio no solo, os M.S. descrevem um movimento ascendente de trás para a frente, denominado de balancear de braços. Serve de apoio ao equilíbrio do corpo e prepara o batimento na bola.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227763" y="1989138"/>
            <a:ext cx="2627312" cy="4213225"/>
            <a:chOff x="3923" y="255"/>
            <a:chExt cx="1655" cy="2654"/>
          </a:xfrm>
        </p:grpSpPr>
        <p:pic>
          <p:nvPicPr>
            <p:cNvPr id="184327" name="Picture 7" descr="IMGA0453"/>
            <p:cNvPicPr>
              <a:picLocks noChangeAspect="1" noChangeArrowheads="1"/>
            </p:cNvPicPr>
            <p:nvPr/>
          </p:nvPicPr>
          <p:blipFill>
            <a:blip r:embed="rId2" cstate="print"/>
            <a:srcRect l="18996" t="32445" r="35675" b="10277"/>
            <a:stretch>
              <a:fillRect/>
            </a:stretch>
          </p:blipFill>
          <p:spPr bwMode="auto">
            <a:xfrm>
              <a:off x="3923" y="255"/>
              <a:ext cx="1639" cy="1373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84329" name="Picture 9" descr="IMGA045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23" y="1631"/>
              <a:ext cx="1655" cy="1278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10" name="Marcador de Posição de Conteúdo 2"/>
          <p:cNvSpPr txBox="1">
            <a:spLocks/>
          </p:cNvSpPr>
          <p:nvPr/>
        </p:nvSpPr>
        <p:spPr>
          <a:xfrm>
            <a:off x="152400" y="76200"/>
            <a:ext cx="7848600" cy="3048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 Fundamentos técnicos e táticos predominantes na modalidade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468313" y="981075"/>
            <a:ext cx="7559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pt-PT" sz="2400">
                <a:solidFill>
                  <a:srgbClr val="000066"/>
                </a:solidFill>
              </a:rPr>
              <a:t>c) Impulsão e pré-contacto – Pontos Chave</a:t>
            </a:r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684213" y="3500438"/>
            <a:ext cx="41036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PT"/>
          </a:p>
        </p:txBody>
      </p:sp>
      <p:sp>
        <p:nvSpPr>
          <p:cNvPr id="96271" name="Text Box 15"/>
          <p:cNvSpPr txBox="1">
            <a:spLocks noChangeArrowheads="1"/>
          </p:cNvSpPr>
          <p:nvPr/>
        </p:nvSpPr>
        <p:spPr bwMode="auto">
          <a:xfrm>
            <a:off x="900113" y="1844675"/>
            <a:ext cx="4465637" cy="421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266700">
              <a:buClr>
                <a:srgbClr val="000066"/>
              </a:buClr>
              <a:buFont typeface="Wingdings" pitchFamily="2" charset="2"/>
              <a:buChar char="Ø"/>
            </a:pPr>
            <a:r>
              <a:rPr lang="pt-PT"/>
              <a:t> Elevam-se os dois braços, sendo que o braço não dominante aponta a bola e o braço dominante é lançado para cima e para trás (com o cotovelo flectido, acima do nível dos ombros, para aumentar a velocidade angular), estendendo-se progressivamente o mais possível;</a:t>
            </a:r>
          </a:p>
          <a:p>
            <a:pPr defTabSz="266700">
              <a:buClr>
                <a:srgbClr val="000066"/>
              </a:buClr>
              <a:buFont typeface="Wingdings" pitchFamily="2" charset="2"/>
              <a:buChar char="Ø"/>
            </a:pPr>
            <a:endParaRPr lang="pt-PT"/>
          </a:p>
          <a:p>
            <a:pPr defTabSz="266700">
              <a:buClr>
                <a:srgbClr val="000066"/>
              </a:buClr>
              <a:buFont typeface="Wingdings" pitchFamily="2" charset="2"/>
              <a:buChar char="Ø"/>
            </a:pPr>
            <a:r>
              <a:rPr lang="pt-PT"/>
              <a:t> O braço não dominante desce, o que vai facilitar a rotação do tronco e o aumento da velocidade do braço dominante;</a:t>
            </a:r>
          </a:p>
          <a:p>
            <a:pPr defTabSz="266700">
              <a:buClr>
                <a:srgbClr val="000066"/>
              </a:buClr>
              <a:buFont typeface="Wingdings" pitchFamily="2" charset="2"/>
              <a:buChar char="Ø"/>
            </a:pPr>
            <a:endParaRPr lang="pt-PT"/>
          </a:p>
          <a:p>
            <a:pPr defTabSz="266700">
              <a:buClr>
                <a:srgbClr val="000066"/>
              </a:buClr>
              <a:buFont typeface="Wingdings" pitchFamily="2" charset="2"/>
              <a:buChar char="Ø"/>
            </a:pPr>
            <a:r>
              <a:rPr lang="pt-PT"/>
              <a:t> Os olhos acompanham a bola para cima até ao momento do contacto.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6227763" y="1557338"/>
            <a:ext cx="2413000" cy="4525962"/>
            <a:chOff x="3281" y="1008"/>
            <a:chExt cx="1837" cy="2851"/>
          </a:xfrm>
        </p:grpSpPr>
        <p:pic>
          <p:nvPicPr>
            <p:cNvPr id="96274" name="Picture 18" descr="IMGA046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82" y="1008"/>
              <a:ext cx="1836" cy="1377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96276" name="Picture 20" descr="IMGA046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81" y="2481"/>
              <a:ext cx="1837" cy="1378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10" name="Marcador de Posição de Conteúdo 2"/>
          <p:cNvSpPr txBox="1">
            <a:spLocks/>
          </p:cNvSpPr>
          <p:nvPr/>
        </p:nvSpPr>
        <p:spPr>
          <a:xfrm>
            <a:off x="304800" y="152400"/>
            <a:ext cx="7848600" cy="3048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 Fundamentos técnicos e táticos predominantes na modalidade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192708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 err="1" smtClean="0"/>
              <a:t>Bloco</a:t>
            </a:r>
            <a:r>
              <a:rPr lang="en-GB" sz="3600" b="1" dirty="0" smtClean="0"/>
              <a:t> (</a:t>
            </a:r>
            <a:r>
              <a:rPr lang="en-GB" sz="3600" b="1" dirty="0" err="1" smtClean="0"/>
              <a:t>Defesa</a:t>
            </a:r>
            <a:r>
              <a:rPr lang="en-GB" sz="3600" b="1" dirty="0" smtClean="0"/>
              <a:t> </a:t>
            </a:r>
            <a:r>
              <a:rPr lang="en-GB" sz="3600" b="1" dirty="0" err="1" smtClean="0"/>
              <a:t>alta</a:t>
            </a:r>
            <a:r>
              <a:rPr lang="en-GB" sz="3600" b="1" dirty="0" smtClean="0"/>
              <a:t>)</a:t>
            </a:r>
            <a:endParaRPr lang="en-GB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19200"/>
            <a:ext cx="5867400" cy="4876800"/>
          </a:xfrm>
        </p:spPr>
        <p:txBody>
          <a:bodyPr>
            <a:normAutofit lnSpcReduction="10000"/>
          </a:bodyPr>
          <a:lstStyle/>
          <a:p>
            <a:r>
              <a:rPr lang="en-GB" sz="2000" dirty="0" smtClean="0">
                <a:latin typeface="Calibri" pitchFamily="34" charset="0"/>
              </a:rPr>
              <a:t>O 1º </a:t>
            </a:r>
            <a:r>
              <a:rPr lang="en-GB" sz="2000" dirty="0" err="1" smtClean="0">
                <a:latin typeface="Calibri" pitchFamily="34" charset="0"/>
              </a:rPr>
              <a:t>gesto</a:t>
            </a:r>
            <a:r>
              <a:rPr lang="en-GB" sz="2000" dirty="0" smtClean="0">
                <a:latin typeface="Calibri" pitchFamily="34" charset="0"/>
              </a:rPr>
              <a:t> </a:t>
            </a:r>
            <a:r>
              <a:rPr lang="en-GB" sz="2000" dirty="0" err="1" smtClean="0">
                <a:latin typeface="Calibri" pitchFamily="34" charset="0"/>
              </a:rPr>
              <a:t>técnico</a:t>
            </a:r>
            <a:r>
              <a:rPr lang="en-GB" sz="2000" dirty="0" smtClean="0">
                <a:latin typeface="Calibri" pitchFamily="34" charset="0"/>
              </a:rPr>
              <a:t> </a:t>
            </a:r>
            <a:r>
              <a:rPr lang="en-GB" sz="2000" dirty="0" err="1" smtClean="0">
                <a:latin typeface="Calibri" pitchFamily="34" charset="0"/>
              </a:rPr>
              <a:t>da</a:t>
            </a:r>
            <a:r>
              <a:rPr lang="en-GB" sz="2000" dirty="0" smtClean="0">
                <a:latin typeface="Calibri" pitchFamily="34" charset="0"/>
              </a:rPr>
              <a:t> </a:t>
            </a:r>
            <a:r>
              <a:rPr lang="en-GB" sz="2000" dirty="0" err="1" smtClean="0">
                <a:latin typeface="Calibri" pitchFamily="34" charset="0"/>
              </a:rPr>
              <a:t>defesa</a:t>
            </a:r>
            <a:endParaRPr lang="en-GB" sz="2000" dirty="0" smtClean="0">
              <a:latin typeface="Calibri" pitchFamily="34" charset="0"/>
            </a:endParaRPr>
          </a:p>
          <a:p>
            <a:r>
              <a:rPr lang="en-GB" sz="2000" dirty="0" err="1" smtClean="0">
                <a:latin typeface="Calibri" pitchFamily="34" charset="0"/>
              </a:rPr>
              <a:t>Objetivo</a:t>
            </a:r>
            <a:r>
              <a:rPr lang="en-GB" sz="2000" dirty="0" smtClean="0">
                <a:latin typeface="Calibri" pitchFamily="34" charset="0"/>
              </a:rPr>
              <a:t>:  F</a:t>
            </a:r>
            <a:r>
              <a:rPr lang="pt-PT" sz="2000" dirty="0" err="1" smtClean="0">
                <a:latin typeface="Calibri" pitchFamily="34" charset="0"/>
              </a:rPr>
              <a:t>azer</a:t>
            </a:r>
            <a:r>
              <a:rPr lang="pt-PT" sz="2000" dirty="0" smtClean="0">
                <a:latin typeface="Calibri" pitchFamily="34" charset="0"/>
              </a:rPr>
              <a:t> refletir a bola para o campo adversário </a:t>
            </a:r>
          </a:p>
          <a:p>
            <a:r>
              <a:rPr lang="pt-PT" sz="2000" dirty="0" smtClean="0">
                <a:latin typeface="Calibri" pitchFamily="34" charset="0"/>
              </a:rPr>
              <a:t>Apoios à largura dos ombros </a:t>
            </a:r>
          </a:p>
          <a:p>
            <a:r>
              <a:rPr lang="pt-PT" sz="2000" dirty="0" smtClean="0">
                <a:latin typeface="Calibri" pitchFamily="34" charset="0"/>
              </a:rPr>
              <a:t>Peso do corpo na parte anterior dos pés com os calcanhares sem estarem em contacto com o solo </a:t>
            </a:r>
          </a:p>
          <a:p>
            <a:r>
              <a:rPr lang="pt-PT" sz="2000" dirty="0" smtClean="0">
                <a:latin typeface="Calibri" pitchFamily="34" charset="0"/>
              </a:rPr>
              <a:t>Membros inferiores ligeiramente fletidos </a:t>
            </a:r>
          </a:p>
          <a:p>
            <a:r>
              <a:rPr lang="pt-PT" sz="2000" dirty="0" smtClean="0">
                <a:latin typeface="Calibri" pitchFamily="34" charset="0"/>
              </a:rPr>
              <a:t>Tronco direito </a:t>
            </a:r>
          </a:p>
          <a:p>
            <a:r>
              <a:rPr lang="pt-PT" sz="2000" dirty="0" smtClean="0">
                <a:latin typeface="Calibri" pitchFamily="34" charset="0"/>
              </a:rPr>
              <a:t>Cotovelos a apontar para a rede e acima do plano dos ombros </a:t>
            </a:r>
          </a:p>
          <a:p>
            <a:r>
              <a:rPr lang="pt-PT" sz="2000" dirty="0" smtClean="0">
                <a:latin typeface="Calibri" pitchFamily="34" charset="0"/>
              </a:rPr>
              <a:t> Antebraços perpendiculares ao solo </a:t>
            </a:r>
          </a:p>
          <a:p>
            <a:r>
              <a:rPr lang="pt-PT" sz="2000" dirty="0" smtClean="0">
                <a:latin typeface="Calibri" pitchFamily="34" charset="0"/>
              </a:rPr>
              <a:t>Palmas das mãos viradas para a rede </a:t>
            </a:r>
          </a:p>
          <a:p>
            <a:r>
              <a:rPr lang="pt-PT" sz="2000" dirty="0" smtClean="0">
                <a:latin typeface="Calibri" pitchFamily="34" charset="0"/>
              </a:rPr>
              <a:t>Mãos acima da cabeça </a:t>
            </a:r>
          </a:p>
          <a:p>
            <a:r>
              <a:rPr lang="pt-PT" sz="2000" dirty="0" smtClean="0">
                <a:latin typeface="Calibri" pitchFamily="34" charset="0"/>
              </a:rPr>
              <a:t>O jogador da zona 3, deve ajudar no bloco os jogadores de Z4 e Z2 (bloco duplo)</a:t>
            </a:r>
          </a:p>
          <a:p>
            <a:endParaRPr lang="pt-PT" sz="1800" dirty="0" smtClean="0">
              <a:latin typeface="Calibri" pitchFamily="34" charset="0"/>
            </a:endParaRP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3010" y="658091"/>
            <a:ext cx="800219" cy="5518722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 algn="ctr"/>
            <a:r>
              <a:rPr lang="en-GB" sz="4000" cap="small" spc="100" dirty="0" smtClean="0"/>
              <a:t>BLOCO</a:t>
            </a:r>
            <a:endParaRPr lang="en-GB" sz="4000" cap="small" spc="100" dirty="0"/>
          </a:p>
        </p:txBody>
      </p:sp>
      <p:sp>
        <p:nvSpPr>
          <p:cNvPr id="7" name="Marcador de Posição de Conteúdo 2"/>
          <p:cNvSpPr txBox="1">
            <a:spLocks/>
          </p:cNvSpPr>
          <p:nvPr/>
        </p:nvSpPr>
        <p:spPr>
          <a:xfrm>
            <a:off x="152400" y="0"/>
            <a:ext cx="7848600" cy="3048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 Fundamentos técnicos e táticos predominantes na modalidade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1" y="2291602"/>
            <a:ext cx="2362200" cy="2813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6143"/>
          <a:stretch>
            <a:fillRect/>
          </a:stretch>
        </p:blipFill>
        <p:spPr bwMode="auto">
          <a:xfrm>
            <a:off x="6781800" y="4572000"/>
            <a:ext cx="2362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799" y="381000"/>
            <a:ext cx="2362201" cy="1921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ixaDeTexto 8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algn="ctr"/>
            <a:r>
              <a:rPr lang="pt-PT" sz="4000" b="0" dirty="0">
                <a:latin typeface="Arial Black" pitchFamily="34" charset="0"/>
              </a:rPr>
              <a:t>Marcações de Bloco</a:t>
            </a:r>
            <a:endParaRPr lang="pt-PT" sz="4000" dirty="0">
              <a:latin typeface="Arial Black" pitchFamily="34" charset="0"/>
            </a:endParaRPr>
          </a:p>
        </p:txBody>
      </p:sp>
      <p:sp>
        <p:nvSpPr>
          <p:cNvPr id="40755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5288" y="1773238"/>
            <a:ext cx="8229600" cy="1295400"/>
          </a:xfrm>
          <a:noFill/>
          <a:ln/>
        </p:spPr>
        <p:txBody>
          <a:bodyPr/>
          <a:lstStyle/>
          <a:p>
            <a:pPr>
              <a:buClr>
                <a:schemeClr val="tx2"/>
              </a:buClr>
              <a:buSzTx/>
              <a:buFont typeface="Wingdings" pitchFamily="2" charset="2"/>
              <a:buChar char="I"/>
            </a:pPr>
            <a:r>
              <a:rPr lang="pt-PT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Marcação à frente da bola</a:t>
            </a:r>
            <a:r>
              <a:rPr lang="pt-PT" sz="4400"/>
              <a:t>       </a:t>
            </a:r>
          </a:p>
          <a:p>
            <a:pPr lvl="1">
              <a:buClr>
                <a:schemeClr val="tx2"/>
              </a:buClr>
              <a:buFont typeface="Wingdings" pitchFamily="2" charset="2"/>
              <a:buChar char="I"/>
            </a:pPr>
            <a:r>
              <a:rPr lang="pt-PT" sz="2000"/>
              <a:t>(mão esquerda na bola ou ambas a abranger a mesma)</a:t>
            </a:r>
          </a:p>
        </p:txBody>
      </p:sp>
      <p:sp>
        <p:nvSpPr>
          <p:cNvPr id="407559" name="Rectangle 7"/>
          <p:cNvSpPr>
            <a:spLocks noChangeArrowheads="1"/>
          </p:cNvSpPr>
          <p:nvPr/>
        </p:nvSpPr>
        <p:spPr bwMode="auto">
          <a:xfrm>
            <a:off x="446088" y="4654550"/>
            <a:ext cx="8229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G"/>
            </a:pPr>
            <a:r>
              <a:rPr lang="pt-PT" sz="4400" b="1">
                <a:latin typeface="Arial" charset="0"/>
              </a:rPr>
              <a:t> </a:t>
            </a:r>
            <a:r>
              <a:rPr lang="pt-PT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Marcação Linha 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G"/>
            </a:pPr>
            <a:r>
              <a:rPr lang="pt-PT" sz="2000">
                <a:latin typeface="Arial" charset="0"/>
              </a:rPr>
              <a:t>(mão esquerda à direita da bola)</a:t>
            </a:r>
          </a:p>
        </p:txBody>
      </p:sp>
      <p:sp>
        <p:nvSpPr>
          <p:cNvPr id="407560" name="Rectangle 8"/>
          <p:cNvSpPr>
            <a:spLocks noChangeArrowheads="1"/>
          </p:cNvSpPr>
          <p:nvPr/>
        </p:nvSpPr>
        <p:spPr bwMode="auto">
          <a:xfrm>
            <a:off x="446088" y="3213100"/>
            <a:ext cx="8229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A"/>
            </a:pPr>
            <a:r>
              <a:rPr lang="pt-PT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Marcação Diagonal 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A"/>
            </a:pPr>
            <a:r>
              <a:rPr lang="pt-PT" sz="2000">
                <a:latin typeface="Arial" charset="0"/>
              </a:rPr>
              <a:t>(mão direita na bola) </a:t>
            </a:r>
          </a:p>
        </p:txBody>
      </p:sp>
      <p:sp>
        <p:nvSpPr>
          <p:cNvPr id="6" name="Marcador de Posição de Conteúdo 2"/>
          <p:cNvSpPr txBox="1">
            <a:spLocks/>
          </p:cNvSpPr>
          <p:nvPr/>
        </p:nvSpPr>
        <p:spPr>
          <a:xfrm>
            <a:off x="152400" y="0"/>
            <a:ext cx="7848600" cy="3048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 Fundamentos técnicos e táticos predominantes na modalidade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66800" y="304800"/>
            <a:ext cx="70866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20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DADOS ATUAIS DA MODALIDADE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1143000"/>
            <a:ext cx="8534400" cy="5105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20624" marR="0" lvl="0" indent="-384048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lang="en-GB" sz="2800" dirty="0" smtClean="0"/>
          </a:p>
        </p:txBody>
      </p:sp>
      <p:sp>
        <p:nvSpPr>
          <p:cNvPr id="14" name="Marcador de Posição de Conteúdo 2"/>
          <p:cNvSpPr txBox="1">
            <a:spLocks/>
          </p:cNvSpPr>
          <p:nvPr/>
        </p:nvSpPr>
        <p:spPr>
          <a:xfrm>
            <a:off x="152400" y="-30163"/>
            <a:ext cx="8763000" cy="563563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1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1.2. Aspetos demográficos e geográficos da prática</a:t>
            </a:r>
            <a:endParaRPr kumimoji="0" lang="pt-PT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685242" y="-923241"/>
            <a:ext cx="5849717" cy="906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90800"/>
            <a:ext cx="8153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t-PT" sz="48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Estrutura da </a:t>
            </a:r>
            <a:r>
              <a:rPr lang="pt-PT" sz="4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tática</a:t>
            </a:r>
            <a:r>
              <a:rPr lang="pt-PT" sz="48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/>
            </a:r>
            <a:br>
              <a:rPr lang="pt-PT" sz="48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</a:br>
            <a:r>
              <a:rPr lang="pt-PT" sz="4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coletiva </a:t>
            </a:r>
            <a:r>
              <a:rPr lang="pt-PT" sz="48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no Voleibol</a:t>
            </a:r>
            <a:br>
              <a:rPr lang="pt-PT" sz="48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</a:br>
            <a:endParaRPr lang="pt-PT" sz="4800" b="0" dirty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3" name="Marcador de Posição de Conteúdo 2"/>
          <p:cNvSpPr txBox="1">
            <a:spLocks/>
          </p:cNvSpPr>
          <p:nvPr/>
        </p:nvSpPr>
        <p:spPr>
          <a:xfrm>
            <a:off x="152400" y="76200"/>
            <a:ext cx="7848600" cy="3048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 Fundamentos técnicos e táticos predominantes na modalidade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168" y="192708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pt-PT" sz="3600" b="1" dirty="0" smtClean="0"/>
              <a:t>As zonas do campo</a:t>
            </a:r>
            <a:endParaRPr lang="pt-PT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3010" y="493325"/>
            <a:ext cx="800219" cy="5683488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 algn="ctr"/>
            <a:r>
              <a:rPr lang="en-GB" sz="4000" cap="small" spc="100" dirty="0" err="1" smtClean="0">
                <a:solidFill>
                  <a:schemeClr val="accent6">
                    <a:lumMod val="75000"/>
                  </a:schemeClr>
                </a:solidFill>
              </a:rPr>
              <a:t>Regulamentos</a:t>
            </a:r>
            <a:r>
              <a:rPr lang="en-GB" sz="4000" cap="small" spc="100" dirty="0" smtClean="0">
                <a:solidFill>
                  <a:schemeClr val="accent6">
                    <a:lumMod val="75000"/>
                  </a:schemeClr>
                </a:solidFill>
              </a:rPr>
              <a:t> do </a:t>
            </a:r>
            <a:r>
              <a:rPr lang="en-GB" sz="4000" cap="small" spc="100" dirty="0" err="1" smtClean="0">
                <a:solidFill>
                  <a:schemeClr val="accent6">
                    <a:lumMod val="75000"/>
                  </a:schemeClr>
                </a:solidFill>
              </a:rPr>
              <a:t>jogo</a:t>
            </a:r>
            <a:endParaRPr lang="en-GB" sz="4000" cap="small" spc="100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3" name="Group 21"/>
          <p:cNvGrpSpPr/>
          <p:nvPr/>
        </p:nvGrpSpPr>
        <p:grpSpPr>
          <a:xfrm>
            <a:off x="1454805" y="1858066"/>
            <a:ext cx="3240000" cy="3240000"/>
            <a:chOff x="3347211" y="1887359"/>
            <a:chExt cx="3240000" cy="3240000"/>
          </a:xfrm>
        </p:grpSpPr>
        <p:sp>
          <p:nvSpPr>
            <p:cNvPr id="16" name="Rectangle 15"/>
            <p:cNvSpPr>
              <a:spLocks/>
            </p:cNvSpPr>
            <p:nvPr/>
          </p:nvSpPr>
          <p:spPr>
            <a:xfrm>
              <a:off x="3347211" y="1887359"/>
              <a:ext cx="3240000" cy="108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7" name="Rectangle 16"/>
            <p:cNvSpPr>
              <a:spLocks/>
            </p:cNvSpPr>
            <p:nvPr/>
          </p:nvSpPr>
          <p:spPr>
            <a:xfrm>
              <a:off x="3347211" y="2967359"/>
              <a:ext cx="3240000" cy="2160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3347211" y="2967359"/>
              <a:ext cx="3240000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679559" y="1927336"/>
              <a:ext cx="2456995" cy="9541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PT" sz="2800" b="1" dirty="0" smtClean="0"/>
                <a:t>Zona de ataque</a:t>
              </a:r>
              <a:endParaRPr lang="pt-PT" sz="28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679559" y="3609979"/>
              <a:ext cx="2456995" cy="9541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PT" sz="2800" b="1" dirty="0" smtClean="0"/>
                <a:t>Zona defensiva</a:t>
              </a:r>
              <a:endParaRPr lang="pt-PT" sz="2800" b="1" dirty="0"/>
            </a:p>
          </p:txBody>
        </p:sp>
      </p:grpSp>
      <p:grpSp>
        <p:nvGrpSpPr>
          <p:cNvPr id="5" name="Group 28"/>
          <p:cNvGrpSpPr/>
          <p:nvPr/>
        </p:nvGrpSpPr>
        <p:grpSpPr>
          <a:xfrm>
            <a:off x="5412871" y="1858066"/>
            <a:ext cx="3263740" cy="3253458"/>
            <a:chOff x="5412871" y="1858066"/>
            <a:chExt cx="3263740" cy="3253458"/>
          </a:xfrm>
        </p:grpSpPr>
        <p:sp>
          <p:nvSpPr>
            <p:cNvPr id="23" name="Rectangle 22"/>
            <p:cNvSpPr/>
            <p:nvPr/>
          </p:nvSpPr>
          <p:spPr>
            <a:xfrm>
              <a:off x="5412871" y="1859654"/>
              <a:ext cx="1080000" cy="108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596611" y="1858066"/>
              <a:ext cx="1080000" cy="108436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504741" y="1858066"/>
              <a:ext cx="1080000" cy="108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412871" y="2949936"/>
              <a:ext cx="1080000" cy="2160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504741" y="2947110"/>
              <a:ext cx="1080000" cy="2160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596611" y="2951524"/>
              <a:ext cx="1080000" cy="2160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845769" y="3580686"/>
            <a:ext cx="51039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PT" sz="2800" b="1" dirty="0" smtClean="0">
                <a:solidFill>
                  <a:schemeClr val="bg1"/>
                </a:solidFill>
              </a:rPr>
              <a:t>1</a:t>
            </a:r>
            <a:endParaRPr lang="pt-PT" sz="28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47999" y="2136633"/>
            <a:ext cx="51039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PT" sz="2800" b="1" dirty="0" smtClean="0">
                <a:solidFill>
                  <a:schemeClr val="bg1"/>
                </a:solidFill>
              </a:rPr>
              <a:t>4</a:t>
            </a:r>
            <a:endParaRPr lang="pt-PT" sz="28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03153" y="2136633"/>
            <a:ext cx="51039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PT" sz="2800" b="1" dirty="0" smtClean="0">
                <a:solidFill>
                  <a:schemeClr val="bg1"/>
                </a:solidFill>
              </a:rPr>
              <a:t>3</a:t>
            </a:r>
            <a:endParaRPr lang="pt-PT" sz="2800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647999" y="3580686"/>
            <a:ext cx="51039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PT" sz="2800" b="1" dirty="0" smtClean="0">
                <a:solidFill>
                  <a:schemeClr val="bg1"/>
                </a:solidFill>
              </a:rPr>
              <a:t>5</a:t>
            </a:r>
            <a:endParaRPr lang="pt-PT" sz="2800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03153" y="3580686"/>
            <a:ext cx="51039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PT" sz="2800" b="1" dirty="0" smtClean="0">
                <a:solidFill>
                  <a:schemeClr val="bg1"/>
                </a:solidFill>
              </a:rPr>
              <a:t>6</a:t>
            </a:r>
            <a:endParaRPr lang="pt-PT" sz="2800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45769" y="2136633"/>
            <a:ext cx="51039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PT" sz="2800" b="1" dirty="0" smtClean="0">
                <a:solidFill>
                  <a:schemeClr val="bg1"/>
                </a:solidFill>
              </a:rPr>
              <a:t>2</a:t>
            </a:r>
            <a:endParaRPr lang="pt-PT" sz="2800" b="1" dirty="0">
              <a:solidFill>
                <a:schemeClr val="bg1"/>
              </a:solidFill>
            </a:endParaRPr>
          </a:p>
        </p:txBody>
      </p:sp>
      <p:sp>
        <p:nvSpPr>
          <p:cNvPr id="45" name="Curved Right Arrow 44"/>
          <p:cNvSpPr/>
          <p:nvPr/>
        </p:nvSpPr>
        <p:spPr>
          <a:xfrm flipH="1">
            <a:off x="7123623" y="2616523"/>
            <a:ext cx="820672" cy="1257308"/>
          </a:xfrm>
          <a:prstGeom prst="curved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/>
              </a:solidFill>
            </a:endParaRPr>
          </a:p>
        </p:txBody>
      </p:sp>
      <p:sp>
        <p:nvSpPr>
          <p:cNvPr id="46" name="Curved Right Arrow 45"/>
          <p:cNvSpPr/>
          <p:nvPr/>
        </p:nvSpPr>
        <p:spPr>
          <a:xfrm flipV="1">
            <a:off x="6136771" y="2530607"/>
            <a:ext cx="830632" cy="1343221"/>
          </a:xfrm>
          <a:prstGeom prst="curved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293168" y="1890412"/>
            <a:ext cx="3958066" cy="30469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spcAft>
                <a:spcPts val="7200"/>
              </a:spcAft>
            </a:pPr>
            <a:r>
              <a:rPr lang="en-GB" sz="3200" dirty="0" smtClean="0">
                <a:solidFill>
                  <a:schemeClr val="bg1"/>
                </a:solidFill>
              </a:rPr>
              <a:t>A</a:t>
            </a:r>
            <a:r>
              <a:rPr lang="en-GB" sz="3200" i="1" dirty="0" smtClean="0">
                <a:solidFill>
                  <a:schemeClr val="bg1"/>
                </a:solidFill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</a:rPr>
              <a:t>numeração</a:t>
            </a:r>
            <a:r>
              <a:rPr lang="en-GB" sz="3200" dirty="0" smtClean="0">
                <a:solidFill>
                  <a:schemeClr val="bg1"/>
                </a:solidFill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</a:rPr>
              <a:t>é</a:t>
            </a:r>
            <a:r>
              <a:rPr lang="en-GB" sz="3200" dirty="0" smtClean="0">
                <a:solidFill>
                  <a:schemeClr val="bg1"/>
                </a:solidFill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</a:rPr>
              <a:t>contrária</a:t>
            </a:r>
            <a:r>
              <a:rPr lang="en-GB" sz="3200" dirty="0" smtClean="0">
                <a:solidFill>
                  <a:schemeClr val="bg1"/>
                </a:solidFill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</a:rPr>
              <a:t>ao</a:t>
            </a:r>
            <a:r>
              <a:rPr lang="en-GB" sz="3200" dirty="0" smtClean="0">
                <a:solidFill>
                  <a:schemeClr val="bg1"/>
                </a:solidFill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</a:rPr>
              <a:t>sentido</a:t>
            </a:r>
            <a:r>
              <a:rPr lang="en-GB" sz="3200" dirty="0" smtClean="0">
                <a:solidFill>
                  <a:schemeClr val="bg1"/>
                </a:solidFill>
              </a:rPr>
              <a:t> dos </a:t>
            </a:r>
            <a:r>
              <a:rPr lang="en-GB" sz="3200" dirty="0" err="1" smtClean="0">
                <a:solidFill>
                  <a:schemeClr val="bg1"/>
                </a:solidFill>
              </a:rPr>
              <a:t>ponteiros</a:t>
            </a:r>
            <a:r>
              <a:rPr lang="en-GB" sz="3200" dirty="0" smtClean="0">
                <a:solidFill>
                  <a:schemeClr val="bg1"/>
                </a:solidFill>
              </a:rPr>
              <a:t> do </a:t>
            </a:r>
            <a:r>
              <a:rPr lang="en-GB" sz="3200" dirty="0" err="1" smtClean="0">
                <a:solidFill>
                  <a:schemeClr val="bg1"/>
                </a:solidFill>
              </a:rPr>
              <a:t>relógio</a:t>
            </a:r>
            <a:r>
              <a:rPr lang="en-GB" sz="3200" dirty="0" smtClean="0">
                <a:solidFill>
                  <a:schemeClr val="bg1"/>
                </a:solidFill>
              </a:rPr>
              <a:t>, </a:t>
            </a:r>
            <a:r>
              <a:rPr lang="en-GB" sz="3200" dirty="0" err="1" smtClean="0">
                <a:solidFill>
                  <a:schemeClr val="bg1"/>
                </a:solidFill>
              </a:rPr>
              <a:t>mas</a:t>
            </a:r>
            <a:r>
              <a:rPr lang="en-GB" sz="3200" dirty="0" smtClean="0">
                <a:solidFill>
                  <a:schemeClr val="bg1"/>
                </a:solidFill>
              </a:rPr>
              <a:t> a </a:t>
            </a:r>
            <a:r>
              <a:rPr lang="en-GB" sz="3200" dirty="0" err="1" smtClean="0">
                <a:solidFill>
                  <a:schemeClr val="bg1"/>
                </a:solidFill>
              </a:rPr>
              <a:t>rotação</a:t>
            </a:r>
            <a:r>
              <a:rPr lang="en-GB" sz="3200" dirty="0" smtClean="0">
                <a:solidFill>
                  <a:schemeClr val="bg1"/>
                </a:solidFill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</a:rPr>
              <a:t>é</a:t>
            </a:r>
            <a:r>
              <a:rPr lang="en-GB" sz="3200" dirty="0" smtClean="0">
                <a:solidFill>
                  <a:schemeClr val="bg1"/>
                </a:solidFill>
              </a:rPr>
              <a:t> no </a:t>
            </a:r>
            <a:r>
              <a:rPr lang="en-GB" sz="3200" dirty="0" err="1" smtClean="0">
                <a:solidFill>
                  <a:schemeClr val="bg1"/>
                </a:solidFill>
              </a:rPr>
              <a:t>sentido</a:t>
            </a:r>
            <a:r>
              <a:rPr lang="en-GB" sz="3200" dirty="0" smtClean="0">
                <a:solidFill>
                  <a:schemeClr val="bg1"/>
                </a:solidFill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</a:rPr>
              <a:t>destes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9" name="Marcador de Posição de Conteúdo 2"/>
          <p:cNvSpPr txBox="1">
            <a:spLocks/>
          </p:cNvSpPr>
          <p:nvPr/>
        </p:nvSpPr>
        <p:spPr>
          <a:xfrm>
            <a:off x="152400" y="0"/>
            <a:ext cx="7848600" cy="3048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 Fundamentos técnicos e táticos predominantes na modalidade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  <p:bldP spid="45" grpId="0" animBg="1"/>
      <p:bldP spid="46" grpId="0" animBg="1"/>
      <p:bldP spid="4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168" y="192708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 err="1" smtClean="0"/>
              <a:t>Regras</a:t>
            </a:r>
            <a:r>
              <a:rPr lang="en-GB" sz="3600" b="1" dirty="0" smtClean="0"/>
              <a:t> </a:t>
            </a:r>
            <a:r>
              <a:rPr lang="en-GB" sz="3600" b="1" dirty="0" err="1" smtClean="0"/>
              <a:t>posicionais</a:t>
            </a:r>
            <a:endParaRPr lang="en-GB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3010" y="524813"/>
            <a:ext cx="800219" cy="5652000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 algn="ctr"/>
            <a:r>
              <a:rPr lang="en-GB" sz="4000" cap="small" spc="100" dirty="0" err="1" smtClean="0">
                <a:solidFill>
                  <a:schemeClr val="accent6">
                    <a:lumMod val="75000"/>
                  </a:schemeClr>
                </a:solidFill>
              </a:rPr>
              <a:t>Regulamentos</a:t>
            </a:r>
            <a:r>
              <a:rPr lang="en-GB" sz="4000" cap="small" spc="100" dirty="0" smtClean="0">
                <a:solidFill>
                  <a:schemeClr val="accent6">
                    <a:lumMod val="75000"/>
                  </a:schemeClr>
                </a:solidFill>
              </a:rPr>
              <a:t> do </a:t>
            </a:r>
            <a:r>
              <a:rPr lang="en-GB" sz="4000" cap="small" spc="100" dirty="0" err="1" smtClean="0">
                <a:solidFill>
                  <a:schemeClr val="accent6">
                    <a:lumMod val="75000"/>
                  </a:schemeClr>
                </a:solidFill>
              </a:rPr>
              <a:t>jogo</a:t>
            </a:r>
            <a:endParaRPr lang="en-GB" sz="4000" cap="small" spc="100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3" name="Group 28"/>
          <p:cNvGrpSpPr/>
          <p:nvPr/>
        </p:nvGrpSpPr>
        <p:grpSpPr>
          <a:xfrm>
            <a:off x="5101257" y="2797524"/>
            <a:ext cx="3263740" cy="3260589"/>
            <a:chOff x="5412871" y="1858066"/>
            <a:chExt cx="3263740" cy="3260589"/>
          </a:xfrm>
        </p:grpSpPr>
        <p:grpSp>
          <p:nvGrpSpPr>
            <p:cNvPr id="5" name="Group 28"/>
            <p:cNvGrpSpPr/>
            <p:nvPr/>
          </p:nvGrpSpPr>
          <p:grpSpPr>
            <a:xfrm>
              <a:off x="5412871" y="1858066"/>
              <a:ext cx="3263740" cy="3260589"/>
              <a:chOff x="5412871" y="1858066"/>
              <a:chExt cx="3263740" cy="3260589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5412871" y="1859654"/>
                <a:ext cx="1080000" cy="10800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596611" y="1858066"/>
                <a:ext cx="1080000" cy="108436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504741" y="1858066"/>
                <a:ext cx="1080000" cy="10800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5412871" y="2949936"/>
                <a:ext cx="1080000" cy="2160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6504741" y="2958655"/>
                <a:ext cx="1080000" cy="2160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596611" y="2951524"/>
                <a:ext cx="1080000" cy="2160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7845769" y="3580686"/>
              <a:ext cx="510390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PT" sz="2800" b="1" dirty="0" smtClean="0"/>
                <a:t>1</a:t>
              </a:r>
              <a:endParaRPr lang="pt-PT" sz="2800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47999" y="2136633"/>
              <a:ext cx="510390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PT" sz="2800" b="1" dirty="0" smtClean="0"/>
                <a:t>4</a:t>
              </a:r>
              <a:endParaRPr lang="pt-PT" sz="2800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803153" y="2136633"/>
              <a:ext cx="510390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PT" sz="2800" b="1" dirty="0" smtClean="0"/>
                <a:t>3</a:t>
              </a:r>
              <a:endParaRPr lang="pt-PT" sz="2800" b="1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647999" y="3580686"/>
              <a:ext cx="510390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PT" sz="2800" b="1" dirty="0" smtClean="0"/>
                <a:t>5</a:t>
              </a:r>
              <a:endParaRPr lang="pt-PT" sz="2800" b="1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803153" y="3580686"/>
              <a:ext cx="510390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PT" sz="2800" b="1" dirty="0" smtClean="0"/>
                <a:t>6</a:t>
              </a:r>
              <a:endParaRPr lang="pt-PT" sz="2800" b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845769" y="2136633"/>
              <a:ext cx="510390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PT" sz="2800" b="1" dirty="0" smtClean="0"/>
                <a:t>2</a:t>
              </a:r>
              <a:endParaRPr lang="pt-PT" sz="2800" b="1" dirty="0"/>
            </a:p>
          </p:txBody>
        </p:sp>
      </p:grpSp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1173018"/>
          </a:xfrm>
        </p:spPr>
        <p:txBody>
          <a:bodyPr/>
          <a:lstStyle/>
          <a:p>
            <a:r>
              <a:rPr lang="en-GB" dirty="0" smtClean="0">
                <a:solidFill>
                  <a:srgbClr val="0D0D0D"/>
                </a:solidFill>
              </a:rPr>
              <a:t>Antes do </a:t>
            </a:r>
            <a:r>
              <a:rPr lang="en-GB" dirty="0" err="1" smtClean="0">
                <a:solidFill>
                  <a:srgbClr val="0D0D0D"/>
                </a:solidFill>
              </a:rPr>
              <a:t>serviço</a:t>
            </a:r>
            <a:r>
              <a:rPr lang="en-GB" dirty="0" smtClean="0">
                <a:solidFill>
                  <a:srgbClr val="0D0D0D"/>
                </a:solidFill>
              </a:rPr>
              <a:t>, </a:t>
            </a:r>
            <a:r>
              <a:rPr lang="en-GB" dirty="0" err="1" smtClean="0">
                <a:solidFill>
                  <a:srgbClr val="0D0D0D"/>
                </a:solidFill>
              </a:rPr>
              <a:t>os</a:t>
            </a:r>
            <a:r>
              <a:rPr lang="en-GB" dirty="0" smtClean="0">
                <a:solidFill>
                  <a:srgbClr val="0D0D0D"/>
                </a:solidFill>
              </a:rPr>
              <a:t> </a:t>
            </a:r>
            <a:r>
              <a:rPr lang="en-GB" dirty="0" err="1" smtClean="0">
                <a:solidFill>
                  <a:srgbClr val="0D0D0D"/>
                </a:solidFill>
              </a:rPr>
              <a:t>jogadores</a:t>
            </a:r>
            <a:r>
              <a:rPr lang="en-GB" dirty="0" smtClean="0">
                <a:solidFill>
                  <a:srgbClr val="0D0D0D"/>
                </a:solidFill>
              </a:rPr>
              <a:t> </a:t>
            </a:r>
            <a:r>
              <a:rPr lang="en-GB" dirty="0" err="1" smtClean="0">
                <a:solidFill>
                  <a:srgbClr val="0D0D0D"/>
                </a:solidFill>
              </a:rPr>
              <a:t>têm</a:t>
            </a:r>
            <a:r>
              <a:rPr lang="en-GB" dirty="0" smtClean="0">
                <a:solidFill>
                  <a:srgbClr val="0D0D0D"/>
                </a:solidFill>
              </a:rPr>
              <a:t> de </a:t>
            </a:r>
            <a:r>
              <a:rPr lang="en-GB" dirty="0" err="1" smtClean="0">
                <a:solidFill>
                  <a:srgbClr val="0D0D0D"/>
                </a:solidFill>
              </a:rPr>
              <a:t>respeitar</a:t>
            </a:r>
            <a:r>
              <a:rPr lang="en-GB" dirty="0" smtClean="0">
                <a:solidFill>
                  <a:srgbClr val="0D0D0D"/>
                </a:solidFill>
              </a:rPr>
              <a:t> as </a:t>
            </a:r>
            <a:r>
              <a:rPr lang="en-GB" dirty="0" err="1" smtClean="0">
                <a:solidFill>
                  <a:srgbClr val="0D0D0D"/>
                </a:solidFill>
              </a:rPr>
              <a:t>suas</a:t>
            </a:r>
            <a:r>
              <a:rPr lang="en-GB" dirty="0" smtClean="0">
                <a:solidFill>
                  <a:srgbClr val="0D0D0D"/>
                </a:solidFill>
              </a:rPr>
              <a:t> </a:t>
            </a:r>
            <a:r>
              <a:rPr lang="en-GB" dirty="0" err="1" smtClean="0">
                <a:solidFill>
                  <a:srgbClr val="0D0D0D"/>
                </a:solidFill>
              </a:rPr>
              <a:t>posições</a:t>
            </a:r>
            <a:r>
              <a:rPr lang="en-GB" dirty="0" smtClean="0">
                <a:solidFill>
                  <a:srgbClr val="0D0D0D"/>
                </a:solidFill>
              </a:rPr>
              <a:t> </a:t>
            </a:r>
            <a:r>
              <a:rPr lang="en-GB" dirty="0" err="1" smtClean="0">
                <a:solidFill>
                  <a:srgbClr val="0D0D0D"/>
                </a:solidFill>
              </a:rPr>
              <a:t>relativas</a:t>
            </a:r>
            <a:endParaRPr lang="en-GB" dirty="0">
              <a:solidFill>
                <a:srgbClr val="0D0D0D"/>
              </a:solidFill>
            </a:endParaRPr>
          </a:p>
        </p:txBody>
      </p:sp>
      <p:sp>
        <p:nvSpPr>
          <p:cNvPr id="37" name="Content Placeholder 2"/>
          <p:cNvSpPr txBox="1">
            <a:spLocks/>
          </p:cNvSpPr>
          <p:nvPr/>
        </p:nvSpPr>
        <p:spPr>
          <a:xfrm>
            <a:off x="1435608" y="3648376"/>
            <a:ext cx="3228756" cy="157375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pt-P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Respeitar o corredor em que se está</a:t>
            </a:r>
            <a:endParaRPr kumimoji="0" lang="pt-PT" sz="3200" b="0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6" name="Group 42"/>
          <p:cNvGrpSpPr/>
          <p:nvPr/>
        </p:nvGrpSpPr>
        <p:grpSpPr>
          <a:xfrm>
            <a:off x="5336385" y="3076091"/>
            <a:ext cx="1665544" cy="572285"/>
            <a:chOff x="5336385" y="3076091"/>
            <a:chExt cx="1665544" cy="572285"/>
          </a:xfrm>
        </p:grpSpPr>
        <p:sp>
          <p:nvSpPr>
            <p:cNvPr id="39" name="Oval 38"/>
            <p:cNvSpPr/>
            <p:nvPr/>
          </p:nvSpPr>
          <p:spPr>
            <a:xfrm>
              <a:off x="5336385" y="3076091"/>
              <a:ext cx="510390" cy="572285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0" name="Oval 39"/>
            <p:cNvSpPr/>
            <p:nvPr/>
          </p:nvSpPr>
          <p:spPr>
            <a:xfrm>
              <a:off x="6491539" y="3076091"/>
              <a:ext cx="510390" cy="572285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5846775" y="3359727"/>
              <a:ext cx="644764" cy="1154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48"/>
          <p:cNvGrpSpPr/>
          <p:nvPr/>
        </p:nvGrpSpPr>
        <p:grpSpPr>
          <a:xfrm>
            <a:off x="6491539" y="4471079"/>
            <a:ext cx="1553006" cy="572285"/>
            <a:chOff x="5336385" y="3076091"/>
            <a:chExt cx="1665544" cy="572285"/>
          </a:xfrm>
        </p:grpSpPr>
        <p:sp>
          <p:nvSpPr>
            <p:cNvPr id="50" name="Oval 49"/>
            <p:cNvSpPr/>
            <p:nvPr/>
          </p:nvSpPr>
          <p:spPr>
            <a:xfrm>
              <a:off x="5336385" y="3076091"/>
              <a:ext cx="510390" cy="572285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51" name="Oval 50"/>
            <p:cNvSpPr/>
            <p:nvPr/>
          </p:nvSpPr>
          <p:spPr>
            <a:xfrm>
              <a:off x="6491539" y="3076091"/>
              <a:ext cx="510390" cy="572285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5846775" y="3359727"/>
              <a:ext cx="644764" cy="1154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56"/>
          <p:cNvGrpSpPr/>
          <p:nvPr/>
        </p:nvGrpSpPr>
        <p:grpSpPr>
          <a:xfrm>
            <a:off x="1435608" y="1447800"/>
            <a:ext cx="3900777" cy="2024019"/>
            <a:chOff x="1435608" y="1335708"/>
            <a:chExt cx="3900777" cy="2024019"/>
          </a:xfrm>
        </p:grpSpPr>
        <p:sp>
          <p:nvSpPr>
            <p:cNvPr id="44" name="TextBox 43"/>
            <p:cNvSpPr txBox="1"/>
            <p:nvPr/>
          </p:nvSpPr>
          <p:spPr>
            <a:xfrm>
              <a:off x="1435608" y="1335708"/>
              <a:ext cx="3105727" cy="156966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 err="1" smtClean="0">
                  <a:solidFill>
                    <a:schemeClr val="bg1"/>
                  </a:solidFill>
                </a:rPr>
                <a:t>Zona</a:t>
              </a:r>
              <a:r>
                <a:rPr lang="en-GB" sz="3200" dirty="0" smtClean="0">
                  <a:solidFill>
                    <a:schemeClr val="bg1"/>
                  </a:solidFill>
                </a:rPr>
                <a:t> 4 à </a:t>
              </a:r>
              <a:r>
                <a:rPr lang="en-GB" sz="3200" dirty="0" err="1" smtClean="0">
                  <a:solidFill>
                    <a:schemeClr val="bg1"/>
                  </a:solidFill>
                </a:rPr>
                <a:t>esquerda</a:t>
              </a:r>
              <a:r>
                <a:rPr lang="en-GB" sz="3200" dirty="0" smtClean="0">
                  <a:solidFill>
                    <a:schemeClr val="bg1"/>
                  </a:solidFill>
                </a:rPr>
                <a:t> do </a:t>
              </a:r>
              <a:r>
                <a:rPr lang="en-GB" sz="3200" dirty="0" err="1" smtClean="0">
                  <a:solidFill>
                    <a:schemeClr val="bg1"/>
                  </a:solidFill>
                </a:rPr>
                <a:t>zona</a:t>
              </a:r>
              <a:r>
                <a:rPr lang="en-GB" sz="3200" dirty="0" smtClean="0">
                  <a:solidFill>
                    <a:schemeClr val="bg1"/>
                  </a:solidFill>
                </a:rPr>
                <a:t> 3</a:t>
              </a:r>
              <a:endParaRPr lang="en-GB" sz="3200" dirty="0">
                <a:solidFill>
                  <a:schemeClr val="bg1"/>
                </a:solidFill>
              </a:endParaRP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>
              <a:off x="4541335" y="2905368"/>
              <a:ext cx="795050" cy="454359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57"/>
          <p:cNvGrpSpPr/>
          <p:nvPr/>
        </p:nvGrpSpPr>
        <p:grpSpPr>
          <a:xfrm>
            <a:off x="1435608" y="3932470"/>
            <a:ext cx="5048352" cy="1077218"/>
            <a:chOff x="1443187" y="3798461"/>
            <a:chExt cx="5048352" cy="1077218"/>
          </a:xfrm>
        </p:grpSpPr>
        <p:sp>
          <p:nvSpPr>
            <p:cNvPr id="48" name="TextBox 47"/>
            <p:cNvSpPr txBox="1"/>
            <p:nvPr/>
          </p:nvSpPr>
          <p:spPr>
            <a:xfrm>
              <a:off x="1443187" y="3798461"/>
              <a:ext cx="3105727" cy="107721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 err="1" smtClean="0">
                  <a:solidFill>
                    <a:schemeClr val="bg1"/>
                  </a:solidFill>
                </a:rPr>
                <a:t>Zona</a:t>
              </a:r>
              <a:r>
                <a:rPr lang="en-GB" sz="3200" dirty="0" smtClean="0">
                  <a:solidFill>
                    <a:schemeClr val="bg1"/>
                  </a:solidFill>
                </a:rPr>
                <a:t> 1 </a:t>
              </a:r>
              <a:r>
                <a:rPr lang="en-GB" sz="3200" dirty="0" err="1" smtClean="0">
                  <a:solidFill>
                    <a:schemeClr val="bg1"/>
                  </a:solidFill>
                </a:rPr>
                <a:t>à</a:t>
              </a:r>
              <a:r>
                <a:rPr lang="en-GB" sz="3200" dirty="0" smtClean="0">
                  <a:solidFill>
                    <a:schemeClr val="bg1"/>
                  </a:solidFill>
                </a:rPr>
                <a:t> </a:t>
              </a:r>
              <a:r>
                <a:rPr lang="en-GB" sz="3200" dirty="0" err="1" smtClean="0">
                  <a:solidFill>
                    <a:schemeClr val="bg1"/>
                  </a:solidFill>
                </a:rPr>
                <a:t>direita</a:t>
              </a:r>
              <a:r>
                <a:rPr lang="en-GB" sz="3200" dirty="0" smtClean="0">
                  <a:solidFill>
                    <a:schemeClr val="bg1"/>
                  </a:solidFill>
                </a:rPr>
                <a:t> do </a:t>
              </a:r>
              <a:r>
                <a:rPr lang="en-GB" sz="3200" dirty="0" err="1" smtClean="0">
                  <a:solidFill>
                    <a:schemeClr val="bg1"/>
                  </a:solidFill>
                </a:rPr>
                <a:t>zona</a:t>
              </a:r>
              <a:r>
                <a:rPr lang="en-GB" sz="3200" dirty="0" smtClean="0">
                  <a:solidFill>
                    <a:schemeClr val="bg1"/>
                  </a:solidFill>
                </a:rPr>
                <a:t> 6*</a:t>
              </a:r>
              <a:endParaRPr lang="en-GB" sz="3200" dirty="0">
                <a:solidFill>
                  <a:schemeClr val="bg1"/>
                </a:solidFill>
              </a:endParaRPr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>
              <a:off x="4541335" y="4065785"/>
              <a:ext cx="1950204" cy="454359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1293169" y="5622788"/>
            <a:ext cx="3371196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*</a:t>
            </a:r>
            <a:r>
              <a:rPr lang="en-GB" sz="2000" dirty="0" err="1" smtClean="0">
                <a:solidFill>
                  <a:schemeClr val="bg1"/>
                </a:solidFill>
              </a:rPr>
              <a:t>Exceto</a:t>
            </a:r>
            <a:r>
              <a:rPr lang="en-GB" sz="2000" dirty="0" smtClean="0">
                <a:solidFill>
                  <a:schemeClr val="bg1"/>
                </a:solidFill>
              </a:rPr>
              <a:t> se o </a:t>
            </a:r>
            <a:r>
              <a:rPr lang="en-GB" sz="2000" dirty="0" err="1" smtClean="0">
                <a:solidFill>
                  <a:schemeClr val="bg1"/>
                </a:solidFill>
              </a:rPr>
              <a:t>zona</a:t>
            </a:r>
            <a:r>
              <a:rPr lang="en-GB" sz="2000" dirty="0" smtClean="0">
                <a:solidFill>
                  <a:schemeClr val="bg1"/>
                </a:solidFill>
              </a:rPr>
              <a:t> I </a:t>
            </a:r>
            <a:r>
              <a:rPr lang="en-GB" sz="2000" dirty="0" err="1" smtClean="0">
                <a:solidFill>
                  <a:schemeClr val="bg1"/>
                </a:solidFill>
              </a:rPr>
              <a:t>estiver</a:t>
            </a:r>
            <a:r>
              <a:rPr lang="en-GB" sz="2000" dirty="0" smtClean="0">
                <a:solidFill>
                  <a:schemeClr val="bg1"/>
                </a:solidFill>
              </a:rPr>
              <a:t> no </a:t>
            </a:r>
            <a:r>
              <a:rPr lang="en-GB" sz="2000" dirty="0" err="1" smtClean="0">
                <a:solidFill>
                  <a:schemeClr val="bg1"/>
                </a:solidFill>
              </a:rPr>
              <a:t>serviço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1" name="Marcador de Posição de Conteúdo 2"/>
          <p:cNvSpPr txBox="1">
            <a:spLocks/>
          </p:cNvSpPr>
          <p:nvPr/>
        </p:nvSpPr>
        <p:spPr>
          <a:xfrm>
            <a:off x="152400" y="0"/>
            <a:ext cx="7848600" cy="3048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 Fundamentos técnicos e táticos predominantes na modalidade</a:t>
            </a:r>
          </a:p>
        </p:txBody>
      </p:sp>
      <p:sp>
        <p:nvSpPr>
          <p:cNvPr id="43" name="CaixaDeTexto 42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/>
      <p:bldP spid="36" grpId="1" build="p"/>
      <p:bldP spid="37" grpId="0" build="p"/>
      <p:bldP spid="37" grpId="1" build="allAtOnce"/>
      <p:bldP spid="3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168" y="192708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 err="1" smtClean="0"/>
              <a:t>Regras</a:t>
            </a:r>
            <a:r>
              <a:rPr lang="en-GB" sz="3600" b="1" dirty="0" smtClean="0"/>
              <a:t> </a:t>
            </a:r>
            <a:r>
              <a:rPr lang="en-GB" sz="3600" b="1" dirty="0" err="1" smtClean="0"/>
              <a:t>posicionais</a:t>
            </a:r>
            <a:endParaRPr lang="en-GB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3010" y="545806"/>
            <a:ext cx="800219" cy="5631007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 algn="ctr"/>
            <a:r>
              <a:rPr lang="en-GB" sz="4000" cap="small" spc="100" dirty="0" err="1" smtClean="0">
                <a:solidFill>
                  <a:schemeClr val="accent6">
                    <a:lumMod val="75000"/>
                  </a:schemeClr>
                </a:solidFill>
              </a:rPr>
              <a:t>Regulamentos</a:t>
            </a:r>
            <a:r>
              <a:rPr lang="en-GB" sz="4000" cap="small" spc="100" dirty="0" smtClean="0">
                <a:solidFill>
                  <a:schemeClr val="accent6">
                    <a:lumMod val="75000"/>
                  </a:schemeClr>
                </a:solidFill>
              </a:rPr>
              <a:t> do </a:t>
            </a:r>
            <a:r>
              <a:rPr lang="en-GB" sz="4000" cap="small" spc="100" dirty="0" err="1" smtClean="0">
                <a:solidFill>
                  <a:schemeClr val="accent6">
                    <a:lumMod val="75000"/>
                  </a:schemeClr>
                </a:solidFill>
              </a:rPr>
              <a:t>jogo</a:t>
            </a:r>
            <a:endParaRPr lang="en-GB" sz="4000" cap="small" spc="100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3" name="Group 28"/>
          <p:cNvGrpSpPr/>
          <p:nvPr/>
        </p:nvGrpSpPr>
        <p:grpSpPr>
          <a:xfrm>
            <a:off x="5101257" y="2508899"/>
            <a:ext cx="3263740" cy="3260589"/>
            <a:chOff x="5412871" y="1858066"/>
            <a:chExt cx="3263740" cy="3260589"/>
          </a:xfrm>
        </p:grpSpPr>
        <p:grpSp>
          <p:nvGrpSpPr>
            <p:cNvPr id="5" name="Group 28"/>
            <p:cNvGrpSpPr/>
            <p:nvPr/>
          </p:nvGrpSpPr>
          <p:grpSpPr>
            <a:xfrm>
              <a:off x="5412871" y="1858066"/>
              <a:ext cx="3263740" cy="3260589"/>
              <a:chOff x="5412871" y="1858066"/>
              <a:chExt cx="3263740" cy="3260589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5412871" y="1859654"/>
                <a:ext cx="1080000" cy="10800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596611" y="1858066"/>
                <a:ext cx="1080000" cy="108436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504741" y="1858066"/>
                <a:ext cx="1080000" cy="10800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5412871" y="2949936"/>
                <a:ext cx="1080000" cy="2160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6504741" y="2958655"/>
                <a:ext cx="1080000" cy="2160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596611" y="2951524"/>
                <a:ext cx="1080000" cy="2160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7845769" y="3580686"/>
              <a:ext cx="510390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PT" sz="2800" b="1" dirty="0" smtClean="0"/>
                <a:t>1</a:t>
              </a:r>
              <a:endParaRPr lang="pt-PT" sz="2800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47999" y="2136633"/>
              <a:ext cx="510390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PT" sz="2800" b="1" dirty="0" smtClean="0"/>
                <a:t>4</a:t>
              </a:r>
              <a:endParaRPr lang="pt-PT" sz="2800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803153" y="2136633"/>
              <a:ext cx="510390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PT" sz="2800" b="1" dirty="0" smtClean="0"/>
                <a:t>3</a:t>
              </a:r>
              <a:endParaRPr lang="pt-PT" sz="2800" b="1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647999" y="3580686"/>
              <a:ext cx="510390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PT" sz="2800" b="1" dirty="0" smtClean="0"/>
                <a:t>5</a:t>
              </a:r>
              <a:endParaRPr lang="pt-PT" sz="2800" b="1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803153" y="3580686"/>
              <a:ext cx="510390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PT" sz="2800" b="1" dirty="0" smtClean="0"/>
                <a:t>6</a:t>
              </a:r>
              <a:endParaRPr lang="pt-PT" sz="2800" b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845769" y="2136633"/>
              <a:ext cx="510390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PT" sz="2800" b="1" dirty="0" smtClean="0"/>
                <a:t>2</a:t>
              </a:r>
              <a:endParaRPr lang="pt-PT" sz="2800" b="1" dirty="0"/>
            </a:p>
          </p:txBody>
        </p:sp>
      </p:grpSp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1173018"/>
          </a:xfrm>
        </p:spPr>
        <p:txBody>
          <a:bodyPr/>
          <a:lstStyle/>
          <a:p>
            <a:r>
              <a:rPr lang="en-GB" dirty="0" err="1" smtClean="0">
                <a:solidFill>
                  <a:srgbClr val="0D0D0D"/>
                </a:solidFill>
              </a:rPr>
              <a:t>Respeitar</a:t>
            </a:r>
            <a:r>
              <a:rPr lang="en-GB" dirty="0" smtClean="0">
                <a:solidFill>
                  <a:srgbClr val="0D0D0D"/>
                </a:solidFill>
              </a:rPr>
              <a:t> a </a:t>
            </a:r>
            <a:r>
              <a:rPr lang="en-GB" dirty="0" err="1" smtClean="0">
                <a:solidFill>
                  <a:srgbClr val="0D0D0D"/>
                </a:solidFill>
              </a:rPr>
              <a:t>zona</a:t>
            </a:r>
            <a:r>
              <a:rPr lang="en-GB" dirty="0" smtClean="0">
                <a:solidFill>
                  <a:srgbClr val="0D0D0D"/>
                </a:solidFill>
              </a:rPr>
              <a:t> </a:t>
            </a:r>
            <a:r>
              <a:rPr lang="en-GB" dirty="0" err="1" smtClean="0">
                <a:solidFill>
                  <a:srgbClr val="0D0D0D"/>
                </a:solidFill>
              </a:rPr>
              <a:t>ofensiva</a:t>
            </a:r>
            <a:r>
              <a:rPr lang="en-GB" dirty="0" smtClean="0">
                <a:solidFill>
                  <a:srgbClr val="0D0D0D"/>
                </a:solidFill>
              </a:rPr>
              <a:t> </a:t>
            </a:r>
            <a:r>
              <a:rPr lang="en-GB" dirty="0" err="1" smtClean="0">
                <a:solidFill>
                  <a:srgbClr val="0D0D0D"/>
                </a:solidFill>
              </a:rPr>
              <a:t>ou</a:t>
            </a:r>
            <a:r>
              <a:rPr lang="en-GB" dirty="0" smtClean="0">
                <a:solidFill>
                  <a:srgbClr val="0D0D0D"/>
                </a:solidFill>
              </a:rPr>
              <a:t> </a:t>
            </a:r>
            <a:r>
              <a:rPr lang="en-GB" dirty="0" err="1" smtClean="0">
                <a:solidFill>
                  <a:srgbClr val="0D0D0D"/>
                </a:solidFill>
              </a:rPr>
              <a:t>defensiva</a:t>
            </a:r>
            <a:endParaRPr lang="en-GB" dirty="0">
              <a:solidFill>
                <a:srgbClr val="0D0D0D"/>
              </a:solidFill>
            </a:endParaRPr>
          </a:p>
        </p:txBody>
      </p:sp>
      <p:grpSp>
        <p:nvGrpSpPr>
          <p:cNvPr id="6" name="Group 42"/>
          <p:cNvGrpSpPr/>
          <p:nvPr/>
        </p:nvGrpSpPr>
        <p:grpSpPr>
          <a:xfrm rot="5400000">
            <a:off x="4613234" y="3484961"/>
            <a:ext cx="1967274" cy="572285"/>
            <a:chOff x="5336385" y="3076091"/>
            <a:chExt cx="1665544" cy="572285"/>
          </a:xfrm>
        </p:grpSpPr>
        <p:sp>
          <p:nvSpPr>
            <p:cNvPr id="39" name="Oval 38"/>
            <p:cNvSpPr/>
            <p:nvPr/>
          </p:nvSpPr>
          <p:spPr>
            <a:xfrm>
              <a:off x="5336385" y="3076091"/>
              <a:ext cx="510390" cy="572285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0" name="Oval 39"/>
            <p:cNvSpPr/>
            <p:nvPr/>
          </p:nvSpPr>
          <p:spPr>
            <a:xfrm>
              <a:off x="6491539" y="3076091"/>
              <a:ext cx="510390" cy="572285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5846775" y="3359727"/>
              <a:ext cx="644764" cy="1154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48"/>
          <p:cNvGrpSpPr/>
          <p:nvPr/>
        </p:nvGrpSpPr>
        <p:grpSpPr>
          <a:xfrm rot="5400000">
            <a:off x="6793959" y="3504155"/>
            <a:ext cx="1928886" cy="572285"/>
            <a:chOff x="5336385" y="3076091"/>
            <a:chExt cx="1665544" cy="572285"/>
          </a:xfrm>
        </p:grpSpPr>
        <p:sp>
          <p:nvSpPr>
            <p:cNvPr id="50" name="Oval 49"/>
            <p:cNvSpPr/>
            <p:nvPr/>
          </p:nvSpPr>
          <p:spPr>
            <a:xfrm>
              <a:off x="5336385" y="3076091"/>
              <a:ext cx="510390" cy="572285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51" name="Oval 50"/>
            <p:cNvSpPr/>
            <p:nvPr/>
          </p:nvSpPr>
          <p:spPr>
            <a:xfrm>
              <a:off x="6491539" y="3076091"/>
              <a:ext cx="510390" cy="572285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5846775" y="3359727"/>
              <a:ext cx="644764" cy="1154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56"/>
          <p:cNvGrpSpPr/>
          <p:nvPr/>
        </p:nvGrpSpPr>
        <p:grpSpPr>
          <a:xfrm>
            <a:off x="1339348" y="2339725"/>
            <a:ext cx="3971380" cy="1077218"/>
            <a:chOff x="1435608" y="2366811"/>
            <a:chExt cx="3971380" cy="1077218"/>
          </a:xfrm>
        </p:grpSpPr>
        <p:sp>
          <p:nvSpPr>
            <p:cNvPr id="44" name="TextBox 43"/>
            <p:cNvSpPr txBox="1"/>
            <p:nvPr/>
          </p:nvSpPr>
          <p:spPr>
            <a:xfrm>
              <a:off x="1435608" y="2366811"/>
              <a:ext cx="3105727" cy="107721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 err="1" smtClean="0">
                  <a:solidFill>
                    <a:schemeClr val="bg1"/>
                  </a:solidFill>
                </a:rPr>
                <a:t>Zona</a:t>
              </a:r>
              <a:r>
                <a:rPr lang="en-GB" sz="3200" dirty="0" smtClean="0">
                  <a:solidFill>
                    <a:schemeClr val="bg1"/>
                  </a:solidFill>
                </a:rPr>
                <a:t> 4 </a:t>
              </a:r>
              <a:r>
                <a:rPr lang="en-GB" sz="3200" dirty="0" err="1" smtClean="0">
                  <a:solidFill>
                    <a:schemeClr val="bg1"/>
                  </a:solidFill>
                </a:rPr>
                <a:t>à</a:t>
              </a:r>
              <a:r>
                <a:rPr lang="en-GB" sz="3200" dirty="0" smtClean="0">
                  <a:solidFill>
                    <a:schemeClr val="bg1"/>
                  </a:solidFill>
                </a:rPr>
                <a:t> </a:t>
              </a:r>
              <a:r>
                <a:rPr lang="en-GB" sz="3200" dirty="0" err="1" smtClean="0">
                  <a:solidFill>
                    <a:schemeClr val="bg1"/>
                  </a:solidFill>
                </a:rPr>
                <a:t>frente</a:t>
              </a:r>
              <a:r>
                <a:rPr lang="en-GB" sz="3200" dirty="0" smtClean="0">
                  <a:solidFill>
                    <a:schemeClr val="bg1"/>
                  </a:solidFill>
                </a:rPr>
                <a:t> do </a:t>
              </a:r>
              <a:r>
                <a:rPr lang="en-GB" sz="3200" dirty="0" err="1" smtClean="0">
                  <a:solidFill>
                    <a:schemeClr val="bg1"/>
                  </a:solidFill>
                </a:rPr>
                <a:t>zona</a:t>
              </a:r>
              <a:r>
                <a:rPr lang="en-GB" sz="3200" dirty="0" smtClean="0">
                  <a:solidFill>
                    <a:schemeClr val="bg1"/>
                  </a:solidFill>
                </a:rPr>
                <a:t> 5</a:t>
              </a:r>
              <a:endParaRPr lang="en-GB" sz="3200" dirty="0">
                <a:solidFill>
                  <a:schemeClr val="bg1"/>
                </a:solidFill>
              </a:endParaRP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>
              <a:off x="4541335" y="2905368"/>
              <a:ext cx="865653" cy="250536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57"/>
          <p:cNvGrpSpPr/>
          <p:nvPr/>
        </p:nvGrpSpPr>
        <p:grpSpPr>
          <a:xfrm>
            <a:off x="1163102" y="4495386"/>
            <a:ext cx="6371053" cy="1077218"/>
            <a:chOff x="1443187" y="3679599"/>
            <a:chExt cx="6371053" cy="1077218"/>
          </a:xfrm>
        </p:grpSpPr>
        <p:sp>
          <p:nvSpPr>
            <p:cNvPr id="48" name="TextBox 47"/>
            <p:cNvSpPr txBox="1"/>
            <p:nvPr/>
          </p:nvSpPr>
          <p:spPr>
            <a:xfrm>
              <a:off x="1443187" y="3679599"/>
              <a:ext cx="3105727" cy="107721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 err="1" smtClean="0">
                  <a:solidFill>
                    <a:schemeClr val="bg1"/>
                  </a:solidFill>
                </a:rPr>
                <a:t>Zona</a:t>
              </a:r>
              <a:r>
                <a:rPr lang="en-GB" sz="3200" dirty="0" smtClean="0">
                  <a:solidFill>
                    <a:schemeClr val="bg1"/>
                  </a:solidFill>
                </a:rPr>
                <a:t> 1 </a:t>
              </a:r>
              <a:r>
                <a:rPr lang="en-GB" sz="3200" dirty="0" err="1" smtClean="0">
                  <a:solidFill>
                    <a:schemeClr val="bg1"/>
                  </a:solidFill>
                </a:rPr>
                <a:t>atrás</a:t>
              </a:r>
              <a:r>
                <a:rPr lang="en-GB" sz="3200" dirty="0" smtClean="0">
                  <a:solidFill>
                    <a:schemeClr val="bg1"/>
                  </a:solidFill>
                </a:rPr>
                <a:t> do </a:t>
              </a:r>
              <a:r>
                <a:rPr lang="en-GB" sz="3200" dirty="0" err="1" smtClean="0">
                  <a:solidFill>
                    <a:schemeClr val="bg1"/>
                  </a:solidFill>
                </a:rPr>
                <a:t>zona</a:t>
              </a:r>
              <a:r>
                <a:rPr lang="en-GB" sz="3200" dirty="0" smtClean="0">
                  <a:solidFill>
                    <a:schemeClr val="bg1"/>
                  </a:solidFill>
                </a:rPr>
                <a:t> 2</a:t>
              </a:r>
              <a:endParaRPr lang="en-GB" sz="3200" dirty="0">
                <a:solidFill>
                  <a:schemeClr val="bg1"/>
                </a:solidFill>
              </a:endParaRPr>
            </a:p>
          </p:txBody>
        </p:sp>
        <p:cxnSp>
          <p:nvCxnSpPr>
            <p:cNvPr id="55" name="Straight Arrow Connector 54"/>
            <p:cNvCxnSpPr>
              <a:stCxn id="48" idx="3"/>
            </p:cNvCxnSpPr>
            <p:nvPr/>
          </p:nvCxnSpPr>
          <p:spPr>
            <a:xfrm flipV="1">
              <a:off x="4548914" y="3679601"/>
              <a:ext cx="3265326" cy="538607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Marcador de Posição de Conteúdo 2"/>
          <p:cNvSpPr txBox="1">
            <a:spLocks/>
          </p:cNvSpPr>
          <p:nvPr/>
        </p:nvSpPr>
        <p:spPr>
          <a:xfrm>
            <a:off x="152400" y="0"/>
            <a:ext cx="7848600" cy="3048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 Fundamentos técnicos e táticos predominantes na modalidade</a:t>
            </a:r>
          </a:p>
        </p:txBody>
      </p:sp>
      <p:sp>
        <p:nvSpPr>
          <p:cNvPr id="38" name="CaixaDeTexto 37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/>
      <p:bldP spid="36" grpId="1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168" y="192708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 err="1" smtClean="0"/>
              <a:t>Regras</a:t>
            </a:r>
            <a:r>
              <a:rPr lang="en-GB" sz="3600" b="1" dirty="0" smtClean="0"/>
              <a:t> </a:t>
            </a:r>
            <a:r>
              <a:rPr lang="en-GB" sz="3600" b="1" dirty="0" err="1" smtClean="0"/>
              <a:t>posicionais</a:t>
            </a:r>
            <a:endParaRPr lang="en-GB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3010" y="472332"/>
            <a:ext cx="800219" cy="5704481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 algn="ctr"/>
            <a:r>
              <a:rPr lang="en-GB" sz="4000" cap="small" spc="100" dirty="0" err="1" smtClean="0">
                <a:solidFill>
                  <a:schemeClr val="accent6">
                    <a:lumMod val="75000"/>
                  </a:schemeClr>
                </a:solidFill>
              </a:rPr>
              <a:t>Regulamentos</a:t>
            </a:r>
            <a:r>
              <a:rPr lang="en-GB" sz="4000" cap="small" spc="100" dirty="0" smtClean="0">
                <a:solidFill>
                  <a:schemeClr val="accent6">
                    <a:lumMod val="75000"/>
                  </a:schemeClr>
                </a:solidFill>
              </a:rPr>
              <a:t> do </a:t>
            </a:r>
            <a:r>
              <a:rPr lang="en-GB" sz="4000" cap="small" spc="100" dirty="0" err="1" smtClean="0">
                <a:solidFill>
                  <a:schemeClr val="accent6">
                    <a:lumMod val="75000"/>
                  </a:schemeClr>
                </a:solidFill>
              </a:rPr>
              <a:t>jogo</a:t>
            </a:r>
            <a:endParaRPr lang="en-GB" sz="4000" cap="small" spc="100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3" name="Group 28"/>
          <p:cNvGrpSpPr/>
          <p:nvPr/>
        </p:nvGrpSpPr>
        <p:grpSpPr>
          <a:xfrm>
            <a:off x="5101257" y="2508899"/>
            <a:ext cx="3263740" cy="3260589"/>
            <a:chOff x="5412871" y="1858066"/>
            <a:chExt cx="3263740" cy="3260589"/>
          </a:xfrm>
        </p:grpSpPr>
        <p:grpSp>
          <p:nvGrpSpPr>
            <p:cNvPr id="5" name="Group 28"/>
            <p:cNvGrpSpPr/>
            <p:nvPr/>
          </p:nvGrpSpPr>
          <p:grpSpPr>
            <a:xfrm>
              <a:off x="5412871" y="1858066"/>
              <a:ext cx="3263740" cy="3260589"/>
              <a:chOff x="5412871" y="1858066"/>
              <a:chExt cx="3263740" cy="3260589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5412871" y="1859654"/>
                <a:ext cx="1080000" cy="10800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596611" y="1858066"/>
                <a:ext cx="1080000" cy="108436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504741" y="1858066"/>
                <a:ext cx="1080000" cy="10800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5412871" y="2949936"/>
                <a:ext cx="1080000" cy="2160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6504741" y="2958655"/>
                <a:ext cx="1080000" cy="2160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596611" y="2951524"/>
                <a:ext cx="1080000" cy="2160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7845769" y="3580686"/>
              <a:ext cx="510390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PT" sz="2800" b="1" dirty="0" smtClean="0"/>
                <a:t>1</a:t>
              </a:r>
              <a:endParaRPr lang="pt-PT" sz="2800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47999" y="2136633"/>
              <a:ext cx="510390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PT" sz="2800" b="1" dirty="0" smtClean="0"/>
                <a:t>4</a:t>
              </a:r>
              <a:endParaRPr lang="pt-PT" sz="2800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803153" y="2136633"/>
              <a:ext cx="510390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PT" sz="2800" b="1" dirty="0" smtClean="0"/>
                <a:t>3</a:t>
              </a:r>
              <a:endParaRPr lang="pt-PT" sz="2800" b="1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647999" y="3580686"/>
              <a:ext cx="510390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PT" sz="2800" b="1" dirty="0" smtClean="0"/>
                <a:t>5</a:t>
              </a:r>
              <a:endParaRPr lang="pt-PT" sz="2800" b="1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803153" y="3580686"/>
              <a:ext cx="510390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PT" sz="2800" b="1" dirty="0" smtClean="0"/>
                <a:t>6</a:t>
              </a:r>
              <a:endParaRPr lang="pt-PT" sz="2800" b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845769" y="2136633"/>
              <a:ext cx="510390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PT" sz="2800" b="1" dirty="0" smtClean="0"/>
                <a:t>2</a:t>
              </a:r>
              <a:endParaRPr lang="pt-PT" sz="2800" b="1" dirty="0"/>
            </a:p>
          </p:txBody>
        </p:sp>
      </p:grpSp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1173018"/>
          </a:xfrm>
        </p:spPr>
        <p:txBody>
          <a:bodyPr/>
          <a:lstStyle/>
          <a:p>
            <a:r>
              <a:rPr lang="en-GB" dirty="0" err="1" smtClean="0">
                <a:solidFill>
                  <a:srgbClr val="0D0D0D"/>
                </a:solidFill>
              </a:rPr>
              <a:t>Não</a:t>
            </a:r>
            <a:r>
              <a:rPr lang="en-GB" dirty="0" smtClean="0">
                <a:solidFill>
                  <a:srgbClr val="0D0D0D"/>
                </a:solidFill>
              </a:rPr>
              <a:t> </a:t>
            </a:r>
            <a:r>
              <a:rPr lang="en-GB" dirty="0" err="1" smtClean="0">
                <a:solidFill>
                  <a:srgbClr val="0D0D0D"/>
                </a:solidFill>
              </a:rPr>
              <a:t>existem</a:t>
            </a:r>
            <a:r>
              <a:rPr lang="en-GB" dirty="0" smtClean="0">
                <a:solidFill>
                  <a:srgbClr val="0D0D0D"/>
                </a:solidFill>
              </a:rPr>
              <a:t> </a:t>
            </a:r>
            <a:r>
              <a:rPr lang="en-GB" dirty="0" err="1" smtClean="0">
                <a:solidFill>
                  <a:srgbClr val="0D0D0D"/>
                </a:solidFill>
              </a:rPr>
              <a:t>relações</a:t>
            </a:r>
            <a:r>
              <a:rPr lang="en-GB" dirty="0" smtClean="0">
                <a:solidFill>
                  <a:srgbClr val="0D0D0D"/>
                </a:solidFill>
              </a:rPr>
              <a:t> </a:t>
            </a:r>
            <a:r>
              <a:rPr lang="en-GB" dirty="0" err="1" smtClean="0">
                <a:solidFill>
                  <a:srgbClr val="0D0D0D"/>
                </a:solidFill>
              </a:rPr>
              <a:t>diagonais</a:t>
            </a:r>
            <a:endParaRPr lang="en-GB" dirty="0">
              <a:solidFill>
                <a:srgbClr val="0D0D0D"/>
              </a:solidFill>
            </a:endParaRPr>
          </a:p>
        </p:txBody>
      </p:sp>
      <p:grpSp>
        <p:nvGrpSpPr>
          <p:cNvPr id="6" name="Group 58"/>
          <p:cNvGrpSpPr/>
          <p:nvPr/>
        </p:nvGrpSpPr>
        <p:grpSpPr>
          <a:xfrm>
            <a:off x="5865419" y="2521444"/>
            <a:ext cx="1771715" cy="2465531"/>
            <a:chOff x="5865419" y="2521444"/>
            <a:chExt cx="1771715" cy="2465531"/>
          </a:xfrm>
        </p:grpSpPr>
        <p:grpSp>
          <p:nvGrpSpPr>
            <p:cNvPr id="7" name="Group 42"/>
            <p:cNvGrpSpPr/>
            <p:nvPr/>
          </p:nvGrpSpPr>
          <p:grpSpPr>
            <a:xfrm rot="3080427">
              <a:off x="5013625" y="3428392"/>
              <a:ext cx="2380634" cy="677045"/>
              <a:chOff x="5336385" y="3076091"/>
              <a:chExt cx="1665544" cy="572285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5336385" y="3076091"/>
                <a:ext cx="510390" cy="572285"/>
              </a:xfrm>
              <a:prstGeom prst="ellipse">
                <a:avLst/>
              </a:prstGeom>
              <a:solidFill>
                <a:schemeClr val="bg1">
                  <a:alpha val="5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6491539" y="3076091"/>
                <a:ext cx="510390" cy="572285"/>
              </a:xfrm>
              <a:prstGeom prst="ellipse">
                <a:avLst/>
              </a:prstGeom>
              <a:solidFill>
                <a:schemeClr val="bg1">
                  <a:alpha val="5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5846775" y="3359727"/>
                <a:ext cx="644764" cy="1154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48"/>
            <p:cNvGrpSpPr/>
            <p:nvPr/>
          </p:nvGrpSpPr>
          <p:grpSpPr>
            <a:xfrm rot="7802662">
              <a:off x="6046013" y="3395855"/>
              <a:ext cx="2465531" cy="716710"/>
              <a:chOff x="5336385" y="3076091"/>
              <a:chExt cx="1665544" cy="572285"/>
            </a:xfrm>
          </p:grpSpPr>
          <p:sp>
            <p:nvSpPr>
              <p:cNvPr id="50" name="Oval 49"/>
              <p:cNvSpPr/>
              <p:nvPr/>
            </p:nvSpPr>
            <p:spPr>
              <a:xfrm>
                <a:off x="5336385" y="3076091"/>
                <a:ext cx="510390" cy="572285"/>
              </a:xfrm>
              <a:prstGeom prst="ellipse">
                <a:avLst/>
              </a:prstGeom>
              <a:solidFill>
                <a:schemeClr val="bg1">
                  <a:alpha val="5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6491539" y="3076091"/>
                <a:ext cx="510390" cy="572285"/>
              </a:xfrm>
              <a:prstGeom prst="ellipse">
                <a:avLst/>
              </a:prstGeom>
              <a:solidFill>
                <a:schemeClr val="bg1">
                  <a:alpha val="5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cxnSp>
            <p:nvCxnSpPr>
              <p:cNvPr id="52" name="Straight Connector 51"/>
              <p:cNvCxnSpPr/>
              <p:nvPr/>
            </p:nvCxnSpPr>
            <p:spPr>
              <a:xfrm>
                <a:off x="5846775" y="3359727"/>
                <a:ext cx="644764" cy="1154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 56"/>
          <p:cNvGrpSpPr/>
          <p:nvPr/>
        </p:nvGrpSpPr>
        <p:grpSpPr>
          <a:xfrm>
            <a:off x="1365005" y="2305404"/>
            <a:ext cx="5126534" cy="1926115"/>
            <a:chOff x="1435608" y="2193312"/>
            <a:chExt cx="5126534" cy="1926115"/>
          </a:xfrm>
        </p:grpSpPr>
        <p:sp>
          <p:nvSpPr>
            <p:cNvPr id="44" name="TextBox 43"/>
            <p:cNvSpPr txBox="1"/>
            <p:nvPr/>
          </p:nvSpPr>
          <p:spPr>
            <a:xfrm>
              <a:off x="1435608" y="2193312"/>
              <a:ext cx="3105727" cy="156966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 err="1" smtClean="0">
                  <a:solidFill>
                    <a:schemeClr val="bg1"/>
                  </a:solidFill>
                </a:rPr>
                <a:t>Zona</a:t>
              </a:r>
              <a:r>
                <a:rPr lang="en-GB" sz="3200" dirty="0" smtClean="0">
                  <a:solidFill>
                    <a:schemeClr val="bg1"/>
                  </a:solidFill>
                </a:rPr>
                <a:t> 6 </a:t>
              </a:r>
              <a:r>
                <a:rPr lang="en-GB" sz="3200" dirty="0" err="1" smtClean="0">
                  <a:solidFill>
                    <a:schemeClr val="bg1"/>
                  </a:solidFill>
                </a:rPr>
                <a:t>pode</a:t>
              </a:r>
              <a:r>
                <a:rPr lang="en-GB" sz="3200" dirty="0" smtClean="0">
                  <a:solidFill>
                    <a:schemeClr val="bg1"/>
                  </a:solidFill>
                </a:rPr>
                <a:t> </a:t>
              </a:r>
              <a:r>
                <a:rPr lang="en-GB" sz="3200" dirty="0" err="1" smtClean="0">
                  <a:solidFill>
                    <a:schemeClr val="bg1"/>
                  </a:solidFill>
                </a:rPr>
                <a:t>estar</a:t>
              </a:r>
              <a:r>
                <a:rPr lang="en-GB" sz="3200" dirty="0" smtClean="0">
                  <a:solidFill>
                    <a:schemeClr val="bg1"/>
                  </a:solidFill>
                </a:rPr>
                <a:t> </a:t>
              </a:r>
              <a:r>
                <a:rPr lang="en-GB" sz="3200" dirty="0" err="1" smtClean="0">
                  <a:solidFill>
                    <a:schemeClr val="bg1"/>
                  </a:solidFill>
                </a:rPr>
                <a:t>à</a:t>
              </a:r>
              <a:r>
                <a:rPr lang="en-GB" sz="3200" dirty="0" smtClean="0">
                  <a:solidFill>
                    <a:schemeClr val="bg1"/>
                  </a:solidFill>
                </a:rPr>
                <a:t> </a:t>
              </a:r>
              <a:r>
                <a:rPr lang="en-GB" sz="3200" dirty="0" err="1" smtClean="0">
                  <a:solidFill>
                    <a:schemeClr val="bg1"/>
                  </a:solidFill>
                </a:rPr>
                <a:t>frente</a:t>
              </a:r>
              <a:r>
                <a:rPr lang="en-GB" sz="3200" dirty="0" smtClean="0">
                  <a:solidFill>
                    <a:schemeClr val="bg1"/>
                  </a:solidFill>
                </a:rPr>
                <a:t> dos </a:t>
              </a:r>
              <a:r>
                <a:rPr lang="en-GB" sz="3200" dirty="0" err="1" smtClean="0">
                  <a:solidFill>
                    <a:schemeClr val="bg1"/>
                  </a:solidFill>
                </a:rPr>
                <a:t>zonas</a:t>
              </a:r>
              <a:r>
                <a:rPr lang="en-GB" sz="3200" dirty="0" smtClean="0">
                  <a:solidFill>
                    <a:schemeClr val="bg1"/>
                  </a:solidFill>
                </a:rPr>
                <a:t> 2 e 4</a:t>
              </a:r>
              <a:endParaRPr lang="en-GB" sz="3200" dirty="0">
                <a:solidFill>
                  <a:schemeClr val="bg1"/>
                </a:solidFill>
              </a:endParaRP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>
              <a:off x="4541335" y="2905368"/>
              <a:ext cx="2020807" cy="1214059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57"/>
          <p:cNvGrpSpPr/>
          <p:nvPr/>
        </p:nvGrpSpPr>
        <p:grpSpPr>
          <a:xfrm>
            <a:off x="1435608" y="4514270"/>
            <a:ext cx="6152613" cy="1569660"/>
            <a:chOff x="1443187" y="3867731"/>
            <a:chExt cx="6152613" cy="1569660"/>
          </a:xfrm>
        </p:grpSpPr>
        <p:sp>
          <p:nvSpPr>
            <p:cNvPr id="41" name="TextBox 40"/>
            <p:cNvSpPr txBox="1"/>
            <p:nvPr/>
          </p:nvSpPr>
          <p:spPr>
            <a:xfrm>
              <a:off x="1443187" y="3867731"/>
              <a:ext cx="3105727" cy="156966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 err="1" smtClean="0">
                  <a:solidFill>
                    <a:schemeClr val="bg1"/>
                  </a:solidFill>
                </a:rPr>
                <a:t>Zona</a:t>
              </a:r>
              <a:r>
                <a:rPr lang="en-GB" sz="3200" dirty="0" smtClean="0">
                  <a:solidFill>
                    <a:schemeClr val="bg1"/>
                  </a:solidFill>
                </a:rPr>
                <a:t> 3 </a:t>
              </a:r>
              <a:r>
                <a:rPr lang="en-GB" sz="3200" dirty="0" err="1" smtClean="0">
                  <a:solidFill>
                    <a:schemeClr val="bg1"/>
                  </a:solidFill>
                </a:rPr>
                <a:t>pode</a:t>
              </a:r>
              <a:r>
                <a:rPr lang="en-GB" sz="3200" dirty="0" smtClean="0">
                  <a:solidFill>
                    <a:schemeClr val="bg1"/>
                  </a:solidFill>
                </a:rPr>
                <a:t> </a:t>
              </a:r>
              <a:r>
                <a:rPr lang="en-GB" sz="3200" dirty="0" err="1" smtClean="0">
                  <a:solidFill>
                    <a:schemeClr val="bg1"/>
                  </a:solidFill>
                </a:rPr>
                <a:t>estar</a:t>
              </a:r>
              <a:r>
                <a:rPr lang="en-GB" sz="3200" dirty="0" smtClean="0">
                  <a:solidFill>
                    <a:schemeClr val="bg1"/>
                  </a:solidFill>
                </a:rPr>
                <a:t> </a:t>
              </a:r>
              <a:r>
                <a:rPr lang="en-GB" sz="3200" dirty="0" err="1" smtClean="0">
                  <a:solidFill>
                    <a:schemeClr val="bg1"/>
                  </a:solidFill>
                </a:rPr>
                <a:t>à</a:t>
              </a:r>
              <a:r>
                <a:rPr lang="en-GB" sz="3200" dirty="0" smtClean="0">
                  <a:solidFill>
                    <a:schemeClr val="bg1"/>
                  </a:solidFill>
                </a:rPr>
                <a:t> </a:t>
              </a:r>
              <a:r>
                <a:rPr lang="en-GB" sz="3200" dirty="0" err="1" smtClean="0">
                  <a:solidFill>
                    <a:schemeClr val="bg1"/>
                  </a:solidFill>
                </a:rPr>
                <a:t>direita</a:t>
              </a:r>
              <a:r>
                <a:rPr lang="en-GB" sz="3200" dirty="0" smtClean="0">
                  <a:solidFill>
                    <a:schemeClr val="bg1"/>
                  </a:solidFill>
                </a:rPr>
                <a:t> do </a:t>
              </a:r>
              <a:r>
                <a:rPr lang="en-GB" sz="3200" dirty="0" err="1" smtClean="0">
                  <a:solidFill>
                    <a:schemeClr val="bg1"/>
                  </a:solidFill>
                </a:rPr>
                <a:t>zona</a:t>
              </a:r>
              <a:r>
                <a:rPr lang="en-GB" sz="3200" dirty="0" smtClean="0">
                  <a:solidFill>
                    <a:schemeClr val="bg1"/>
                  </a:solidFill>
                </a:rPr>
                <a:t> 1</a:t>
              </a:r>
              <a:endParaRPr lang="en-GB" sz="3200" dirty="0">
                <a:solidFill>
                  <a:schemeClr val="bg1"/>
                </a:solidFill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V="1">
              <a:off x="4548914" y="4165925"/>
              <a:ext cx="3046886" cy="636991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42"/>
          <p:cNvGrpSpPr/>
          <p:nvPr/>
        </p:nvGrpSpPr>
        <p:grpSpPr>
          <a:xfrm rot="3080427">
            <a:off x="6055759" y="3449028"/>
            <a:ext cx="2380634" cy="677045"/>
            <a:chOff x="5336385" y="3076091"/>
            <a:chExt cx="1665544" cy="572285"/>
          </a:xfrm>
        </p:grpSpPr>
        <p:sp>
          <p:nvSpPr>
            <p:cNvPr id="46" name="Oval 45"/>
            <p:cNvSpPr/>
            <p:nvPr/>
          </p:nvSpPr>
          <p:spPr>
            <a:xfrm>
              <a:off x="5336385" y="3076091"/>
              <a:ext cx="510390" cy="572285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7" name="Oval 46"/>
            <p:cNvSpPr/>
            <p:nvPr/>
          </p:nvSpPr>
          <p:spPr>
            <a:xfrm>
              <a:off x="6491539" y="3076091"/>
              <a:ext cx="510390" cy="572285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5846775" y="3359727"/>
              <a:ext cx="644764" cy="1154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Marcador de Posição de Conteúdo 2"/>
          <p:cNvSpPr txBox="1">
            <a:spLocks/>
          </p:cNvSpPr>
          <p:nvPr/>
        </p:nvSpPr>
        <p:spPr>
          <a:xfrm>
            <a:off x="152400" y="0"/>
            <a:ext cx="7848600" cy="3048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pt-PT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 Fundamentos técnicos e táticos predominantes na modalidade</a:t>
            </a:r>
          </a:p>
        </p:txBody>
      </p:sp>
      <p:sp>
        <p:nvSpPr>
          <p:cNvPr id="45" name="CaixaDeTexto 44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/>
      <p:bldP spid="36" grpId="1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81000"/>
            <a:ext cx="8458200" cy="1143000"/>
          </a:xfrm>
        </p:spPr>
        <p:txBody>
          <a:bodyPr/>
          <a:lstStyle/>
          <a:p>
            <a:pPr algn="ctr"/>
            <a:r>
              <a:rPr lang="pt-PT" sz="3600"/>
              <a:t>Fases do Jogo (Complexos)</a:t>
            </a:r>
          </a:p>
        </p:txBody>
      </p:sp>
      <p:sp>
        <p:nvSpPr>
          <p:cNvPr id="270339" name="Text Box 3"/>
          <p:cNvSpPr txBox="1">
            <a:spLocks noChangeArrowheads="1"/>
          </p:cNvSpPr>
          <p:nvPr/>
        </p:nvSpPr>
        <p:spPr bwMode="auto">
          <a:xfrm>
            <a:off x="6858000" y="1549400"/>
            <a:ext cx="1981200" cy="349250"/>
          </a:xfrm>
          <a:prstGeom prst="rect">
            <a:avLst/>
          </a:prstGeom>
          <a:solidFill>
            <a:schemeClr val="tx2"/>
          </a:solidFill>
          <a:ln w="1270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16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Serviço</a:t>
            </a:r>
          </a:p>
        </p:txBody>
      </p:sp>
      <p:sp>
        <p:nvSpPr>
          <p:cNvPr id="270340" name="Text Box 4"/>
          <p:cNvSpPr txBox="1">
            <a:spLocks noChangeArrowheads="1"/>
          </p:cNvSpPr>
          <p:nvPr/>
        </p:nvSpPr>
        <p:spPr bwMode="auto">
          <a:xfrm>
            <a:off x="6858000" y="3048000"/>
            <a:ext cx="1981200" cy="349250"/>
          </a:xfrm>
          <a:prstGeom prst="rect">
            <a:avLst/>
          </a:prstGeom>
          <a:solidFill>
            <a:schemeClr val="tx2"/>
          </a:solidFill>
          <a:ln w="1270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16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Bloco</a:t>
            </a:r>
          </a:p>
        </p:txBody>
      </p:sp>
      <p:sp>
        <p:nvSpPr>
          <p:cNvPr id="270341" name="Text Box 5"/>
          <p:cNvSpPr txBox="1">
            <a:spLocks noChangeArrowheads="1"/>
          </p:cNvSpPr>
          <p:nvPr/>
        </p:nvSpPr>
        <p:spPr bwMode="auto">
          <a:xfrm>
            <a:off x="6858000" y="3962400"/>
            <a:ext cx="1981200" cy="349250"/>
          </a:xfrm>
          <a:prstGeom prst="rect">
            <a:avLst/>
          </a:prstGeom>
          <a:solidFill>
            <a:schemeClr val="tx2"/>
          </a:solidFill>
          <a:ln w="1270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16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Defesa</a:t>
            </a:r>
          </a:p>
        </p:txBody>
      </p:sp>
      <p:sp>
        <p:nvSpPr>
          <p:cNvPr id="270342" name="Text Box 6"/>
          <p:cNvSpPr txBox="1">
            <a:spLocks noChangeArrowheads="1"/>
          </p:cNvSpPr>
          <p:nvPr/>
        </p:nvSpPr>
        <p:spPr bwMode="auto">
          <a:xfrm>
            <a:off x="6858000" y="4876800"/>
            <a:ext cx="1981200" cy="349250"/>
          </a:xfrm>
          <a:prstGeom prst="rect">
            <a:avLst/>
          </a:prstGeom>
          <a:solidFill>
            <a:schemeClr val="tx2"/>
          </a:solidFill>
          <a:ln w="1270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16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Distribuição</a:t>
            </a:r>
          </a:p>
        </p:txBody>
      </p:sp>
      <p:sp>
        <p:nvSpPr>
          <p:cNvPr id="270343" name="Text Box 7"/>
          <p:cNvSpPr txBox="1">
            <a:spLocks noChangeArrowheads="1"/>
          </p:cNvSpPr>
          <p:nvPr/>
        </p:nvSpPr>
        <p:spPr bwMode="auto">
          <a:xfrm>
            <a:off x="990600" y="1485900"/>
            <a:ext cx="1981200" cy="349250"/>
          </a:xfrm>
          <a:prstGeom prst="rect">
            <a:avLst/>
          </a:prstGeom>
          <a:solidFill>
            <a:srgbClr val="66CC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16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Recepção</a:t>
            </a:r>
          </a:p>
        </p:txBody>
      </p:sp>
      <p:sp>
        <p:nvSpPr>
          <p:cNvPr id="270344" name="Text Box 8"/>
          <p:cNvSpPr txBox="1">
            <a:spLocks noChangeArrowheads="1"/>
          </p:cNvSpPr>
          <p:nvPr/>
        </p:nvSpPr>
        <p:spPr bwMode="auto">
          <a:xfrm>
            <a:off x="990600" y="2324100"/>
            <a:ext cx="1981200" cy="349250"/>
          </a:xfrm>
          <a:prstGeom prst="rect">
            <a:avLst/>
          </a:prstGeom>
          <a:solidFill>
            <a:srgbClr val="66CC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16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Distribuição</a:t>
            </a:r>
          </a:p>
        </p:txBody>
      </p:sp>
      <p:sp>
        <p:nvSpPr>
          <p:cNvPr id="270345" name="Text Box 9"/>
          <p:cNvSpPr txBox="1">
            <a:spLocks noChangeArrowheads="1"/>
          </p:cNvSpPr>
          <p:nvPr/>
        </p:nvSpPr>
        <p:spPr bwMode="auto">
          <a:xfrm>
            <a:off x="990600" y="3238500"/>
            <a:ext cx="1981200" cy="349250"/>
          </a:xfrm>
          <a:prstGeom prst="rect">
            <a:avLst/>
          </a:prstGeom>
          <a:solidFill>
            <a:srgbClr val="66CC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16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Ataque</a:t>
            </a:r>
          </a:p>
        </p:txBody>
      </p:sp>
      <p:sp>
        <p:nvSpPr>
          <p:cNvPr id="270346" name="Text Box 10"/>
          <p:cNvSpPr txBox="1">
            <a:spLocks noChangeArrowheads="1"/>
          </p:cNvSpPr>
          <p:nvPr/>
        </p:nvSpPr>
        <p:spPr bwMode="auto">
          <a:xfrm>
            <a:off x="2133600" y="4533900"/>
            <a:ext cx="1981200" cy="349250"/>
          </a:xfrm>
          <a:prstGeom prst="rect">
            <a:avLst/>
          </a:prstGeom>
          <a:solidFill>
            <a:srgbClr val="33CC33"/>
          </a:solidFill>
          <a:ln w="1270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16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Distribuição</a:t>
            </a:r>
          </a:p>
        </p:txBody>
      </p:sp>
      <p:sp>
        <p:nvSpPr>
          <p:cNvPr id="270347" name="Text Box 11"/>
          <p:cNvSpPr txBox="1">
            <a:spLocks noChangeArrowheads="1"/>
          </p:cNvSpPr>
          <p:nvPr/>
        </p:nvSpPr>
        <p:spPr bwMode="auto">
          <a:xfrm>
            <a:off x="2133600" y="5905500"/>
            <a:ext cx="1981200" cy="349250"/>
          </a:xfrm>
          <a:prstGeom prst="rect">
            <a:avLst/>
          </a:prstGeom>
          <a:solidFill>
            <a:srgbClr val="33CC33"/>
          </a:solidFill>
          <a:ln w="1270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16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Bloco</a:t>
            </a:r>
          </a:p>
        </p:txBody>
      </p:sp>
      <p:sp>
        <p:nvSpPr>
          <p:cNvPr id="270348" name="Text Box 12"/>
          <p:cNvSpPr txBox="1">
            <a:spLocks noChangeArrowheads="1"/>
          </p:cNvSpPr>
          <p:nvPr/>
        </p:nvSpPr>
        <p:spPr bwMode="auto">
          <a:xfrm>
            <a:off x="4267200" y="5219700"/>
            <a:ext cx="2057400" cy="349250"/>
          </a:xfrm>
          <a:prstGeom prst="rect">
            <a:avLst/>
          </a:prstGeom>
          <a:solidFill>
            <a:srgbClr val="33CC33"/>
          </a:solidFill>
          <a:ln w="1270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16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Contra-Ataque</a:t>
            </a:r>
          </a:p>
        </p:txBody>
      </p:sp>
      <p:sp>
        <p:nvSpPr>
          <p:cNvPr id="270349" name="AutoShape 13"/>
          <p:cNvSpPr>
            <a:spLocks noChangeArrowheads="1"/>
          </p:cNvSpPr>
          <p:nvPr/>
        </p:nvSpPr>
        <p:spPr bwMode="auto">
          <a:xfrm>
            <a:off x="3429000" y="1638300"/>
            <a:ext cx="2971800" cy="304800"/>
          </a:xfrm>
          <a:prstGeom prst="leftArrow">
            <a:avLst>
              <a:gd name="adj1" fmla="val 50000"/>
              <a:gd name="adj2" fmla="val 243750"/>
            </a:avLst>
          </a:prstGeom>
          <a:solidFill>
            <a:srgbClr val="CCECFF"/>
          </a:solidFill>
          <a:ln w="12700" cap="sq">
            <a:solidFill>
              <a:srgbClr val="CCEC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270350" name="AutoShape 14"/>
          <p:cNvSpPr>
            <a:spLocks noChangeArrowheads="1"/>
          </p:cNvSpPr>
          <p:nvPr/>
        </p:nvSpPr>
        <p:spPr bwMode="auto">
          <a:xfrm>
            <a:off x="3657600" y="3314700"/>
            <a:ext cx="2819400" cy="304800"/>
          </a:xfrm>
          <a:prstGeom prst="rightArrow">
            <a:avLst>
              <a:gd name="adj1" fmla="val 50000"/>
              <a:gd name="adj2" fmla="val 231250"/>
            </a:avLst>
          </a:prstGeom>
          <a:solidFill>
            <a:srgbClr val="CCECFF"/>
          </a:solidFill>
          <a:ln w="12700" cap="sq">
            <a:solidFill>
              <a:srgbClr val="CCEC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270351" name="Text Box 15"/>
          <p:cNvSpPr txBox="1">
            <a:spLocks noChangeArrowheads="1"/>
          </p:cNvSpPr>
          <p:nvPr/>
        </p:nvSpPr>
        <p:spPr bwMode="auto">
          <a:xfrm>
            <a:off x="304800" y="5237163"/>
            <a:ext cx="2362200" cy="349250"/>
          </a:xfrm>
          <a:prstGeom prst="rect">
            <a:avLst/>
          </a:prstGeom>
          <a:solidFill>
            <a:srgbClr val="33CC33"/>
          </a:solidFill>
          <a:ln w="1270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16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Cobertura ou Defesa</a:t>
            </a:r>
          </a:p>
        </p:txBody>
      </p:sp>
      <p:sp>
        <p:nvSpPr>
          <p:cNvPr id="270352" name="Text Box 16"/>
          <p:cNvSpPr txBox="1">
            <a:spLocks noChangeArrowheads="1"/>
          </p:cNvSpPr>
          <p:nvPr/>
        </p:nvSpPr>
        <p:spPr bwMode="auto">
          <a:xfrm>
            <a:off x="4419600" y="3924300"/>
            <a:ext cx="1981200" cy="349250"/>
          </a:xfrm>
          <a:prstGeom prst="rect">
            <a:avLst/>
          </a:prstGeom>
          <a:solidFill>
            <a:srgbClr val="33CC33"/>
          </a:solidFill>
          <a:ln w="1270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16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Cobertura</a:t>
            </a:r>
          </a:p>
        </p:txBody>
      </p:sp>
      <p:sp>
        <p:nvSpPr>
          <p:cNvPr id="270353" name="AutoShape 17"/>
          <p:cNvSpPr>
            <a:spLocks noChangeArrowheads="1"/>
          </p:cNvSpPr>
          <p:nvPr/>
        </p:nvSpPr>
        <p:spPr bwMode="auto">
          <a:xfrm>
            <a:off x="1828800" y="1943100"/>
            <a:ext cx="228600" cy="304800"/>
          </a:xfrm>
          <a:prstGeom prst="downArrow">
            <a:avLst>
              <a:gd name="adj1" fmla="val 50000"/>
              <a:gd name="adj2" fmla="val 33333"/>
            </a:avLst>
          </a:prstGeom>
          <a:solidFill>
            <a:srgbClr val="CCECFF"/>
          </a:solidFill>
          <a:ln w="12700" cap="sq">
            <a:solidFill>
              <a:srgbClr val="CCEC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270354" name="AutoShape 18"/>
          <p:cNvSpPr>
            <a:spLocks noChangeArrowheads="1"/>
          </p:cNvSpPr>
          <p:nvPr/>
        </p:nvSpPr>
        <p:spPr bwMode="auto">
          <a:xfrm>
            <a:off x="1828800" y="2781300"/>
            <a:ext cx="228600" cy="304800"/>
          </a:xfrm>
          <a:prstGeom prst="downArrow">
            <a:avLst>
              <a:gd name="adj1" fmla="val 50000"/>
              <a:gd name="adj2" fmla="val 33333"/>
            </a:avLst>
          </a:prstGeom>
          <a:solidFill>
            <a:srgbClr val="CCECFF"/>
          </a:solidFill>
          <a:ln w="12700" cap="sq">
            <a:solidFill>
              <a:srgbClr val="CCEC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270355" name="AutoShape 19"/>
          <p:cNvSpPr>
            <a:spLocks noChangeArrowheads="1"/>
          </p:cNvSpPr>
          <p:nvPr/>
        </p:nvSpPr>
        <p:spPr bwMode="auto">
          <a:xfrm>
            <a:off x="7620000" y="3581400"/>
            <a:ext cx="228600" cy="304800"/>
          </a:xfrm>
          <a:prstGeom prst="downArrow">
            <a:avLst>
              <a:gd name="adj1" fmla="val 50000"/>
              <a:gd name="adj2" fmla="val 33333"/>
            </a:avLst>
          </a:prstGeom>
          <a:solidFill>
            <a:srgbClr val="CCECFF"/>
          </a:solidFill>
          <a:ln w="12700" cap="sq">
            <a:solidFill>
              <a:srgbClr val="CCEC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270356" name="AutoShape 20"/>
          <p:cNvSpPr>
            <a:spLocks noChangeArrowheads="1"/>
          </p:cNvSpPr>
          <p:nvPr/>
        </p:nvSpPr>
        <p:spPr bwMode="auto">
          <a:xfrm>
            <a:off x="7620000" y="4419600"/>
            <a:ext cx="228600" cy="304800"/>
          </a:xfrm>
          <a:prstGeom prst="downArrow">
            <a:avLst>
              <a:gd name="adj1" fmla="val 50000"/>
              <a:gd name="adj2" fmla="val 33333"/>
            </a:avLst>
          </a:prstGeom>
          <a:solidFill>
            <a:srgbClr val="CCECFF"/>
          </a:solidFill>
          <a:ln w="12700" cap="sq">
            <a:solidFill>
              <a:srgbClr val="CCEC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270357" name="Freeform 21"/>
          <p:cNvSpPr>
            <a:spLocks/>
          </p:cNvSpPr>
          <p:nvPr/>
        </p:nvSpPr>
        <p:spPr bwMode="auto">
          <a:xfrm>
            <a:off x="4191000" y="5753100"/>
            <a:ext cx="609600" cy="381000"/>
          </a:xfrm>
          <a:custGeom>
            <a:avLst/>
            <a:gdLst/>
            <a:ahLst/>
            <a:cxnLst>
              <a:cxn ang="0">
                <a:pos x="384" y="0"/>
              </a:cxn>
              <a:cxn ang="0">
                <a:pos x="286" y="120"/>
              </a:cxn>
              <a:cxn ang="0">
                <a:pos x="0" y="240"/>
              </a:cxn>
            </a:cxnLst>
            <a:rect l="0" t="0" r="r" b="b"/>
            <a:pathLst>
              <a:path w="384" h="240">
                <a:moveTo>
                  <a:pt x="384" y="0"/>
                </a:moveTo>
                <a:cubicBezTo>
                  <a:pt x="368" y="20"/>
                  <a:pt x="350" y="80"/>
                  <a:pt x="286" y="120"/>
                </a:cubicBezTo>
                <a:cubicBezTo>
                  <a:pt x="222" y="160"/>
                  <a:pt x="60" y="215"/>
                  <a:pt x="0" y="240"/>
                </a:cubicBezTo>
              </a:path>
            </a:pathLst>
          </a:custGeom>
          <a:solidFill>
            <a:srgbClr val="CCECFF"/>
          </a:solidFill>
          <a:ln w="114300" cap="sq" cmpd="sng">
            <a:solidFill>
              <a:srgbClr val="CCECFF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270358" name="Freeform 22"/>
          <p:cNvSpPr>
            <a:spLocks/>
          </p:cNvSpPr>
          <p:nvPr/>
        </p:nvSpPr>
        <p:spPr bwMode="auto">
          <a:xfrm rot="-17622495">
            <a:off x="1409700" y="5791200"/>
            <a:ext cx="609600" cy="381000"/>
          </a:xfrm>
          <a:custGeom>
            <a:avLst/>
            <a:gdLst/>
            <a:ahLst/>
            <a:cxnLst>
              <a:cxn ang="0">
                <a:pos x="384" y="0"/>
              </a:cxn>
              <a:cxn ang="0">
                <a:pos x="286" y="120"/>
              </a:cxn>
              <a:cxn ang="0">
                <a:pos x="0" y="240"/>
              </a:cxn>
            </a:cxnLst>
            <a:rect l="0" t="0" r="r" b="b"/>
            <a:pathLst>
              <a:path w="384" h="240">
                <a:moveTo>
                  <a:pt x="384" y="0"/>
                </a:moveTo>
                <a:cubicBezTo>
                  <a:pt x="368" y="20"/>
                  <a:pt x="350" y="80"/>
                  <a:pt x="286" y="120"/>
                </a:cubicBezTo>
                <a:cubicBezTo>
                  <a:pt x="222" y="160"/>
                  <a:pt x="60" y="215"/>
                  <a:pt x="0" y="240"/>
                </a:cubicBezTo>
              </a:path>
            </a:pathLst>
          </a:custGeom>
          <a:solidFill>
            <a:srgbClr val="CCECFF"/>
          </a:solidFill>
          <a:ln w="114300" cap="sq" cmpd="sng">
            <a:solidFill>
              <a:srgbClr val="CCECFF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270359" name="Freeform 23"/>
          <p:cNvSpPr>
            <a:spLocks/>
          </p:cNvSpPr>
          <p:nvPr/>
        </p:nvSpPr>
        <p:spPr bwMode="auto">
          <a:xfrm rot="-10302686">
            <a:off x="1447800" y="4686300"/>
            <a:ext cx="609600" cy="381000"/>
          </a:xfrm>
          <a:custGeom>
            <a:avLst/>
            <a:gdLst/>
            <a:ahLst/>
            <a:cxnLst>
              <a:cxn ang="0">
                <a:pos x="384" y="0"/>
              </a:cxn>
              <a:cxn ang="0">
                <a:pos x="286" y="120"/>
              </a:cxn>
              <a:cxn ang="0">
                <a:pos x="0" y="240"/>
              </a:cxn>
            </a:cxnLst>
            <a:rect l="0" t="0" r="r" b="b"/>
            <a:pathLst>
              <a:path w="384" h="240">
                <a:moveTo>
                  <a:pt x="384" y="0"/>
                </a:moveTo>
                <a:cubicBezTo>
                  <a:pt x="368" y="20"/>
                  <a:pt x="350" y="80"/>
                  <a:pt x="286" y="120"/>
                </a:cubicBezTo>
                <a:cubicBezTo>
                  <a:pt x="222" y="160"/>
                  <a:pt x="60" y="215"/>
                  <a:pt x="0" y="240"/>
                </a:cubicBezTo>
              </a:path>
            </a:pathLst>
          </a:custGeom>
          <a:solidFill>
            <a:srgbClr val="CCECFF"/>
          </a:solidFill>
          <a:ln w="114300" cap="sq" cmpd="sng">
            <a:solidFill>
              <a:srgbClr val="CCECFF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270360" name="Freeform 24"/>
          <p:cNvSpPr>
            <a:spLocks/>
          </p:cNvSpPr>
          <p:nvPr/>
        </p:nvSpPr>
        <p:spPr bwMode="auto">
          <a:xfrm rot="-6399014">
            <a:off x="4229100" y="4724400"/>
            <a:ext cx="609600" cy="381000"/>
          </a:xfrm>
          <a:custGeom>
            <a:avLst/>
            <a:gdLst/>
            <a:ahLst/>
            <a:cxnLst>
              <a:cxn ang="0">
                <a:pos x="384" y="0"/>
              </a:cxn>
              <a:cxn ang="0">
                <a:pos x="286" y="120"/>
              </a:cxn>
              <a:cxn ang="0">
                <a:pos x="0" y="240"/>
              </a:cxn>
            </a:cxnLst>
            <a:rect l="0" t="0" r="r" b="b"/>
            <a:pathLst>
              <a:path w="384" h="240">
                <a:moveTo>
                  <a:pt x="384" y="0"/>
                </a:moveTo>
                <a:cubicBezTo>
                  <a:pt x="368" y="20"/>
                  <a:pt x="350" y="80"/>
                  <a:pt x="286" y="120"/>
                </a:cubicBezTo>
                <a:cubicBezTo>
                  <a:pt x="222" y="160"/>
                  <a:pt x="60" y="215"/>
                  <a:pt x="0" y="240"/>
                </a:cubicBezTo>
              </a:path>
            </a:pathLst>
          </a:custGeom>
          <a:solidFill>
            <a:srgbClr val="CCECFF"/>
          </a:solidFill>
          <a:ln w="114300" cap="sq" cmpd="sng">
            <a:solidFill>
              <a:srgbClr val="CCECFF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270361" name="Freeform 25"/>
          <p:cNvSpPr>
            <a:spLocks/>
          </p:cNvSpPr>
          <p:nvPr/>
        </p:nvSpPr>
        <p:spPr bwMode="auto">
          <a:xfrm>
            <a:off x="6477000" y="3657600"/>
            <a:ext cx="457200" cy="228600"/>
          </a:xfrm>
          <a:custGeom>
            <a:avLst/>
            <a:gdLst/>
            <a:ahLst/>
            <a:cxnLst>
              <a:cxn ang="0">
                <a:pos x="240" y="0"/>
              </a:cxn>
              <a:cxn ang="0">
                <a:pos x="144" y="144"/>
              </a:cxn>
              <a:cxn ang="0">
                <a:pos x="0" y="144"/>
              </a:cxn>
            </a:cxnLst>
            <a:rect l="0" t="0" r="r" b="b"/>
            <a:pathLst>
              <a:path w="240" h="168">
                <a:moveTo>
                  <a:pt x="240" y="0"/>
                </a:moveTo>
                <a:cubicBezTo>
                  <a:pt x="212" y="60"/>
                  <a:pt x="184" y="120"/>
                  <a:pt x="144" y="144"/>
                </a:cubicBezTo>
                <a:cubicBezTo>
                  <a:pt x="104" y="168"/>
                  <a:pt x="52" y="156"/>
                  <a:pt x="0" y="144"/>
                </a:cubicBezTo>
              </a:path>
            </a:pathLst>
          </a:custGeom>
          <a:solidFill>
            <a:srgbClr val="CCECFF"/>
          </a:solidFill>
          <a:ln w="114300" cap="sq" cmpd="sng">
            <a:solidFill>
              <a:srgbClr val="CCECFF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270362" name="Freeform 26"/>
          <p:cNvSpPr>
            <a:spLocks/>
          </p:cNvSpPr>
          <p:nvPr/>
        </p:nvSpPr>
        <p:spPr bwMode="auto">
          <a:xfrm>
            <a:off x="3352800" y="4152900"/>
            <a:ext cx="914400" cy="266700"/>
          </a:xfrm>
          <a:custGeom>
            <a:avLst/>
            <a:gdLst/>
            <a:ahLst/>
            <a:cxnLst>
              <a:cxn ang="0">
                <a:pos x="432" y="32"/>
              </a:cxn>
              <a:cxn ang="0">
                <a:pos x="96" y="32"/>
              </a:cxn>
              <a:cxn ang="0">
                <a:pos x="0" y="224"/>
              </a:cxn>
            </a:cxnLst>
            <a:rect l="0" t="0" r="r" b="b"/>
            <a:pathLst>
              <a:path w="432" h="224">
                <a:moveTo>
                  <a:pt x="432" y="32"/>
                </a:moveTo>
                <a:cubicBezTo>
                  <a:pt x="300" y="16"/>
                  <a:pt x="168" y="0"/>
                  <a:pt x="96" y="32"/>
                </a:cubicBezTo>
                <a:cubicBezTo>
                  <a:pt x="24" y="64"/>
                  <a:pt x="16" y="192"/>
                  <a:pt x="0" y="224"/>
                </a:cubicBezTo>
              </a:path>
            </a:pathLst>
          </a:custGeom>
          <a:solidFill>
            <a:srgbClr val="CCECFF"/>
          </a:solidFill>
          <a:ln w="114300" cap="sq" cmpd="sng">
            <a:solidFill>
              <a:srgbClr val="CCECFF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270363" name="WordArt 27"/>
          <p:cNvSpPr>
            <a:spLocks noChangeArrowheads="1" noChangeShapeType="1" noTextEdit="1"/>
          </p:cNvSpPr>
          <p:nvPr/>
        </p:nvSpPr>
        <p:spPr bwMode="auto">
          <a:xfrm>
            <a:off x="838200" y="838200"/>
            <a:ext cx="2590800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PT" sz="3600" kern="10" dirty="0" smtClean="0">
                <a:ln w="9525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solidFill>
                  <a:srgbClr val="66CCFF"/>
                </a:solidFill>
                <a:latin typeface="Arial Black"/>
              </a:rPr>
              <a:t>KI (SIDE OUT)</a:t>
            </a:r>
            <a:endParaRPr lang="pt-PT" sz="3600" kern="10" dirty="0">
              <a:ln w="9525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solidFill>
                <a:srgbClr val="66CCFF"/>
              </a:solidFill>
              <a:latin typeface="Arial Black"/>
            </a:endParaRPr>
          </a:p>
        </p:txBody>
      </p:sp>
      <p:sp>
        <p:nvSpPr>
          <p:cNvPr id="270364" name="WordArt 28"/>
          <p:cNvSpPr>
            <a:spLocks noChangeArrowheads="1" noChangeShapeType="1" noTextEdit="1"/>
          </p:cNvSpPr>
          <p:nvPr/>
        </p:nvSpPr>
        <p:spPr bwMode="auto">
          <a:xfrm>
            <a:off x="7543800" y="1066800"/>
            <a:ext cx="5334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PT" sz="3600" kern="10">
                <a:ln w="9525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solidFill>
                  <a:schemeClr val="tx2"/>
                </a:solidFill>
                <a:latin typeface="Arial Black"/>
              </a:rPr>
              <a:t>KII</a:t>
            </a:r>
          </a:p>
        </p:txBody>
      </p:sp>
      <p:sp>
        <p:nvSpPr>
          <p:cNvPr id="270365" name="WordArt 29"/>
          <p:cNvSpPr>
            <a:spLocks noChangeArrowheads="1" noChangeShapeType="1" noTextEdit="1"/>
          </p:cNvSpPr>
          <p:nvPr/>
        </p:nvSpPr>
        <p:spPr bwMode="auto">
          <a:xfrm>
            <a:off x="762000" y="4152900"/>
            <a:ext cx="6858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PT" sz="3600" kern="10">
                <a:ln w="9525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solidFill>
                  <a:srgbClr val="33CC33"/>
                </a:solidFill>
                <a:latin typeface="Arial Black"/>
              </a:rPr>
              <a:t>KIII</a:t>
            </a:r>
          </a:p>
        </p:txBody>
      </p:sp>
      <p:sp>
        <p:nvSpPr>
          <p:cNvPr id="270366" name="Line 30"/>
          <p:cNvSpPr>
            <a:spLocks noChangeShapeType="1"/>
          </p:cNvSpPr>
          <p:nvPr/>
        </p:nvSpPr>
        <p:spPr bwMode="auto">
          <a:xfrm flipH="1">
            <a:off x="4724400" y="6172200"/>
            <a:ext cx="1905000" cy="0"/>
          </a:xfrm>
          <a:prstGeom prst="line">
            <a:avLst/>
          </a:prstGeom>
          <a:noFill/>
          <a:ln w="114300" cap="sq">
            <a:solidFill>
              <a:srgbClr val="CCECFF"/>
            </a:solidFill>
            <a:round/>
            <a:headEnd type="none" w="sm" len="sm"/>
            <a:tailEnd type="triangle" w="sm" len="sm"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270367" name="Text Box 31"/>
          <p:cNvSpPr txBox="1">
            <a:spLocks noChangeArrowheads="1"/>
          </p:cNvSpPr>
          <p:nvPr/>
        </p:nvSpPr>
        <p:spPr bwMode="auto">
          <a:xfrm>
            <a:off x="5638800" y="6248400"/>
            <a:ext cx="304800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PT" sz="1600"/>
              <a:t>(Palao, 2001)</a:t>
            </a:r>
          </a:p>
        </p:txBody>
      </p:sp>
      <p:sp>
        <p:nvSpPr>
          <p:cNvPr id="270368" name="Text Box 32"/>
          <p:cNvSpPr txBox="1">
            <a:spLocks noChangeArrowheads="1"/>
          </p:cNvSpPr>
          <p:nvPr/>
        </p:nvSpPr>
        <p:spPr bwMode="auto">
          <a:xfrm>
            <a:off x="6858000" y="5791200"/>
            <a:ext cx="1981200" cy="349250"/>
          </a:xfrm>
          <a:prstGeom prst="rect">
            <a:avLst/>
          </a:prstGeom>
          <a:solidFill>
            <a:schemeClr val="tx2"/>
          </a:solidFill>
          <a:ln w="1270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16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Ataque</a:t>
            </a:r>
          </a:p>
        </p:txBody>
      </p:sp>
      <p:sp>
        <p:nvSpPr>
          <p:cNvPr id="270369" name="AutoShape 33"/>
          <p:cNvSpPr>
            <a:spLocks noChangeArrowheads="1"/>
          </p:cNvSpPr>
          <p:nvPr/>
        </p:nvSpPr>
        <p:spPr bwMode="auto">
          <a:xfrm>
            <a:off x="7696200" y="5334000"/>
            <a:ext cx="228600" cy="304800"/>
          </a:xfrm>
          <a:prstGeom prst="downArrow">
            <a:avLst>
              <a:gd name="adj1" fmla="val 50000"/>
              <a:gd name="adj2" fmla="val 33333"/>
            </a:avLst>
          </a:prstGeom>
          <a:solidFill>
            <a:srgbClr val="CCECFF"/>
          </a:solidFill>
          <a:ln w="12700" cap="sq">
            <a:solidFill>
              <a:srgbClr val="CCEC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34" name="CaixaDeTexto 33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Rectangle 6"/>
          <p:cNvSpPr>
            <a:spLocks noGrp="1" noChangeArrowheads="1"/>
          </p:cNvSpPr>
          <p:nvPr>
            <p:ph type="title"/>
          </p:nvPr>
        </p:nvSpPr>
        <p:spPr>
          <a:xfrm>
            <a:off x="2771775" y="333375"/>
            <a:ext cx="3538538" cy="703263"/>
          </a:xfrm>
          <a:noFill/>
          <a:ln/>
        </p:spPr>
        <p:txBody>
          <a:bodyPr/>
          <a:lstStyle/>
          <a:p>
            <a:pPr algn="l"/>
            <a:r>
              <a:rPr lang="pt-PT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Complexo 1 (Side-Out)</a:t>
            </a:r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2339975" y="1196975"/>
            <a:ext cx="57594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pt-PT" sz="320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Sistemas de Recepção:</a:t>
            </a: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539750" y="2349500"/>
            <a:ext cx="8208963" cy="37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pt-PT" sz="220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Para adopção de um sistema de recepção deve-se ter em consideração o alinhamento dos atletas.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endParaRPr lang="pt-PT" sz="220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pt-PT" sz="220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Objectivo é que a bola vinda do serviço seja recebida de forma mais facilitada, possibilitando uma boa construção ofensiva;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endParaRPr lang="pt-PT" sz="220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pt-PT" sz="220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Os sistemas de recepção não são estanques, podendo ser alterados ou ajustados ao longo do jogo em função do tipo de serviço adversário;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 animBg="1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2771775" y="260350"/>
            <a:ext cx="3538538" cy="504825"/>
          </a:xfrm>
          <a:noFill/>
          <a:ln/>
        </p:spPr>
        <p:txBody>
          <a:bodyPr/>
          <a:lstStyle/>
          <a:p>
            <a:pPr algn="l"/>
            <a:r>
              <a:rPr lang="pt-PT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Complexo 1 (Side-Out)</a:t>
            </a:r>
          </a:p>
        </p:txBody>
      </p:sp>
      <p:sp>
        <p:nvSpPr>
          <p:cNvPr id="208899" name="Rectangle 3"/>
          <p:cNvSpPr>
            <a:spLocks noChangeArrowheads="1"/>
          </p:cNvSpPr>
          <p:nvPr/>
        </p:nvSpPr>
        <p:spPr bwMode="auto">
          <a:xfrm>
            <a:off x="2268538" y="765175"/>
            <a:ext cx="48593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pt-PT" sz="320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Sistemas de Recepção:</a:t>
            </a:r>
          </a:p>
        </p:txBody>
      </p:sp>
      <p:sp>
        <p:nvSpPr>
          <p:cNvPr id="208900" name="Rectangle 4"/>
          <p:cNvSpPr>
            <a:spLocks noChangeArrowheads="1"/>
          </p:cNvSpPr>
          <p:nvPr/>
        </p:nvSpPr>
        <p:spPr bwMode="auto">
          <a:xfrm>
            <a:off x="323850" y="2276475"/>
            <a:ext cx="6048375" cy="377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pt-PT" sz="220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Tem a forma de um W;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pt-PT" sz="220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Geralmente utilizado nas equipas no início da formação;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pt-PT" sz="220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 único atleta que não recebe é o distribuidor;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pt-PT" sz="220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Os atletas estão posicionados de maneira a cobrir a maior área possível;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pt-PT" sz="220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Elevado número de áreas de conflito;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pt-PT" sz="220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Áreas de responsabilidade devem ser claramente definidas.</a:t>
            </a:r>
          </a:p>
        </p:txBody>
      </p:sp>
      <p:sp>
        <p:nvSpPr>
          <p:cNvPr id="208901" name="Text Box 5"/>
          <p:cNvSpPr txBox="1">
            <a:spLocks noChangeArrowheads="1"/>
          </p:cNvSpPr>
          <p:nvPr/>
        </p:nvSpPr>
        <p:spPr bwMode="auto">
          <a:xfrm>
            <a:off x="395288" y="1341438"/>
            <a:ext cx="82804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400" b="1"/>
              <a:t>a) </a:t>
            </a:r>
            <a:r>
              <a:rPr lang="pt-PT" sz="2400"/>
              <a:t>Recepção com 5 recebedores – Recepção em </a:t>
            </a:r>
            <a:r>
              <a:rPr lang="pt-PT" sz="3200" b="1"/>
              <a:t>W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6588125" y="2133600"/>
            <a:ext cx="2305050" cy="3887788"/>
            <a:chOff x="4150" y="1344"/>
            <a:chExt cx="1452" cy="2449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 rot="16200000">
              <a:off x="3651" y="1843"/>
              <a:ext cx="2449" cy="1452"/>
              <a:chOff x="3141" y="8978"/>
              <a:chExt cx="5271" cy="4114"/>
            </a:xfrm>
          </p:grpSpPr>
          <p:sp>
            <p:nvSpPr>
              <p:cNvPr id="208904" name="Rectangle 8"/>
              <p:cNvSpPr>
                <a:spLocks noChangeArrowheads="1"/>
              </p:cNvSpPr>
              <p:nvPr/>
            </p:nvSpPr>
            <p:spPr bwMode="auto">
              <a:xfrm>
                <a:off x="3141" y="8978"/>
                <a:ext cx="5271" cy="4114"/>
              </a:xfrm>
              <a:prstGeom prst="rect">
                <a:avLst/>
              </a:prstGeom>
              <a:solidFill>
                <a:srgbClr val="FFCC00"/>
              </a:solidFill>
              <a:ln w="349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08905" name="Line 9"/>
              <p:cNvSpPr>
                <a:spLocks noChangeShapeType="1"/>
              </p:cNvSpPr>
              <p:nvPr/>
            </p:nvSpPr>
            <p:spPr bwMode="auto">
              <a:xfrm>
                <a:off x="5661" y="8978"/>
                <a:ext cx="1" cy="4076"/>
              </a:xfrm>
              <a:prstGeom prst="line">
                <a:avLst/>
              </a:prstGeom>
              <a:noFill/>
              <a:ln w="349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08906" name="Line 10"/>
              <p:cNvSpPr>
                <a:spLocks noChangeShapeType="1"/>
              </p:cNvSpPr>
              <p:nvPr/>
            </p:nvSpPr>
            <p:spPr bwMode="auto">
              <a:xfrm>
                <a:off x="6741" y="8978"/>
                <a:ext cx="1" cy="4076"/>
              </a:xfrm>
              <a:prstGeom prst="line">
                <a:avLst/>
              </a:prstGeom>
              <a:noFill/>
              <a:ln w="349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208907" name="Line 11"/>
              <p:cNvSpPr>
                <a:spLocks noChangeShapeType="1"/>
              </p:cNvSpPr>
              <p:nvPr/>
            </p:nvSpPr>
            <p:spPr bwMode="auto">
              <a:xfrm>
                <a:off x="4581" y="8978"/>
                <a:ext cx="1" cy="4076"/>
              </a:xfrm>
              <a:prstGeom prst="line">
                <a:avLst/>
              </a:prstGeom>
              <a:noFill/>
              <a:ln w="349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208908" name="Oval 12"/>
            <p:cNvSpPr>
              <a:spLocks noChangeArrowheads="1"/>
            </p:cNvSpPr>
            <p:nvPr/>
          </p:nvSpPr>
          <p:spPr bwMode="auto">
            <a:xfrm>
              <a:off x="4326" y="3162"/>
              <a:ext cx="162" cy="20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PT"/>
            </a:p>
          </p:txBody>
        </p:sp>
        <p:sp>
          <p:nvSpPr>
            <p:cNvPr id="208909" name="Oval 13"/>
            <p:cNvSpPr>
              <a:spLocks noChangeArrowheads="1"/>
            </p:cNvSpPr>
            <p:nvPr/>
          </p:nvSpPr>
          <p:spPr bwMode="auto">
            <a:xfrm>
              <a:off x="4954" y="2675"/>
              <a:ext cx="162" cy="200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PT"/>
            </a:p>
          </p:txBody>
        </p:sp>
        <p:sp>
          <p:nvSpPr>
            <p:cNvPr id="208910" name="Oval 14"/>
            <p:cNvSpPr>
              <a:spLocks noChangeArrowheads="1"/>
            </p:cNvSpPr>
            <p:nvPr/>
          </p:nvSpPr>
          <p:spPr bwMode="auto">
            <a:xfrm>
              <a:off x="4967" y="3430"/>
              <a:ext cx="162" cy="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PT"/>
            </a:p>
          </p:txBody>
        </p:sp>
        <p:sp>
          <p:nvSpPr>
            <p:cNvPr id="208911" name="Oval 15"/>
            <p:cNvSpPr>
              <a:spLocks noChangeArrowheads="1"/>
            </p:cNvSpPr>
            <p:nvPr/>
          </p:nvSpPr>
          <p:spPr bwMode="auto">
            <a:xfrm>
              <a:off x="4558" y="3430"/>
              <a:ext cx="162" cy="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PT"/>
            </a:p>
          </p:txBody>
        </p:sp>
        <p:sp>
          <p:nvSpPr>
            <p:cNvPr id="208912" name="Oval 16"/>
            <p:cNvSpPr>
              <a:spLocks noChangeArrowheads="1"/>
            </p:cNvSpPr>
            <p:nvPr/>
          </p:nvSpPr>
          <p:spPr bwMode="auto">
            <a:xfrm>
              <a:off x="5239" y="3158"/>
              <a:ext cx="162" cy="20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PT"/>
            </a:p>
          </p:txBody>
        </p:sp>
        <p:sp>
          <p:nvSpPr>
            <p:cNvPr id="208913" name="Oval 17"/>
            <p:cNvSpPr>
              <a:spLocks noChangeArrowheads="1"/>
            </p:cNvSpPr>
            <p:nvPr/>
          </p:nvSpPr>
          <p:spPr bwMode="auto">
            <a:xfrm>
              <a:off x="4785" y="3158"/>
              <a:ext cx="161" cy="20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8" name="CaixaDeTexto 17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8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898" grpId="0" animBg="1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2771775" y="260350"/>
            <a:ext cx="3538538" cy="504825"/>
          </a:xfrm>
          <a:noFill/>
          <a:ln/>
        </p:spPr>
        <p:txBody>
          <a:bodyPr/>
          <a:lstStyle/>
          <a:p>
            <a:pPr algn="l"/>
            <a:r>
              <a:rPr lang="pt-PT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Complexo 1 (Side-Out)</a:t>
            </a:r>
          </a:p>
        </p:txBody>
      </p:sp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2268538" y="765175"/>
            <a:ext cx="48593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pt-PT" sz="320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Sistemas de Recepção:</a:t>
            </a:r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323850" y="2276475"/>
            <a:ext cx="6048375" cy="364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pt-PT" sz="220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Neste sistema, o distribuidor e um atacante não participam na recepção;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pt-PT" sz="220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Permite ataque rápido;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pt-PT" sz="220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Disposição dos atletas pode ser em “U” ou em semicírculo;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pt-PT" sz="220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Quando os atletas têm as suas capacidades já desenvolvidas ou possuem elevada estatura, este sistema é adequado pois já conseguem cobrir uma maior área de jogo</a:t>
            </a:r>
          </a:p>
        </p:txBody>
      </p:sp>
      <p:sp>
        <p:nvSpPr>
          <p:cNvPr id="209925" name="Text Box 5"/>
          <p:cNvSpPr txBox="1">
            <a:spLocks noChangeArrowheads="1"/>
          </p:cNvSpPr>
          <p:nvPr/>
        </p:nvSpPr>
        <p:spPr bwMode="auto">
          <a:xfrm>
            <a:off x="395288" y="1341438"/>
            <a:ext cx="828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400" b="1"/>
              <a:t>b) Recepção com 4 recebedores: </a:t>
            </a:r>
            <a:endParaRPr lang="pt-PT" sz="3200" b="1"/>
          </a:p>
        </p:txBody>
      </p:sp>
      <p:sp>
        <p:nvSpPr>
          <p:cNvPr id="209928" name="Rectangle 8"/>
          <p:cNvSpPr>
            <a:spLocks noChangeArrowheads="1"/>
          </p:cNvSpPr>
          <p:nvPr/>
        </p:nvSpPr>
        <p:spPr bwMode="auto">
          <a:xfrm rot="16200000">
            <a:off x="5796756" y="2924969"/>
            <a:ext cx="3887788" cy="2305050"/>
          </a:xfrm>
          <a:prstGeom prst="rect">
            <a:avLst/>
          </a:prstGeom>
          <a:solidFill>
            <a:srgbClr val="FFCC00"/>
          </a:solidFill>
          <a:ln w="349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t-PT"/>
          </a:p>
        </p:txBody>
      </p:sp>
      <p:sp>
        <p:nvSpPr>
          <p:cNvPr id="209929" name="Line 9"/>
          <p:cNvSpPr>
            <a:spLocks noChangeShapeType="1"/>
          </p:cNvSpPr>
          <p:nvPr/>
        </p:nvSpPr>
        <p:spPr bwMode="auto">
          <a:xfrm rot="16200000">
            <a:off x="7730332" y="3021806"/>
            <a:ext cx="0" cy="2284413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PT"/>
          </a:p>
        </p:txBody>
      </p:sp>
      <p:sp>
        <p:nvSpPr>
          <p:cNvPr id="209930" name="Line 10"/>
          <p:cNvSpPr>
            <a:spLocks noChangeShapeType="1"/>
          </p:cNvSpPr>
          <p:nvPr/>
        </p:nvSpPr>
        <p:spPr bwMode="auto">
          <a:xfrm rot="16200000">
            <a:off x="7730332" y="2224881"/>
            <a:ext cx="0" cy="2284413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PT"/>
          </a:p>
        </p:txBody>
      </p:sp>
      <p:sp>
        <p:nvSpPr>
          <p:cNvPr id="209931" name="Line 11"/>
          <p:cNvSpPr>
            <a:spLocks noChangeShapeType="1"/>
          </p:cNvSpPr>
          <p:nvPr/>
        </p:nvSpPr>
        <p:spPr bwMode="auto">
          <a:xfrm rot="16200000">
            <a:off x="7729538" y="3816350"/>
            <a:ext cx="1587" cy="2284413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PT"/>
          </a:p>
        </p:txBody>
      </p:sp>
      <p:sp>
        <p:nvSpPr>
          <p:cNvPr id="209932" name="Oval 12"/>
          <p:cNvSpPr>
            <a:spLocks noChangeArrowheads="1"/>
          </p:cNvSpPr>
          <p:nvPr/>
        </p:nvSpPr>
        <p:spPr bwMode="auto">
          <a:xfrm>
            <a:off x="6948488" y="5013325"/>
            <a:ext cx="257175" cy="319088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PT"/>
          </a:p>
        </p:txBody>
      </p:sp>
      <p:sp>
        <p:nvSpPr>
          <p:cNvPr id="209934" name="Oval 14"/>
          <p:cNvSpPr>
            <a:spLocks noChangeArrowheads="1"/>
          </p:cNvSpPr>
          <p:nvPr/>
        </p:nvSpPr>
        <p:spPr bwMode="auto">
          <a:xfrm>
            <a:off x="7956550" y="5516563"/>
            <a:ext cx="257175" cy="3175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PT"/>
          </a:p>
        </p:txBody>
      </p:sp>
      <p:sp>
        <p:nvSpPr>
          <p:cNvPr id="209935" name="Oval 15"/>
          <p:cNvSpPr>
            <a:spLocks noChangeArrowheads="1"/>
          </p:cNvSpPr>
          <p:nvPr/>
        </p:nvSpPr>
        <p:spPr bwMode="auto">
          <a:xfrm>
            <a:off x="7164388" y="5516563"/>
            <a:ext cx="257175" cy="3175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PT"/>
          </a:p>
        </p:txBody>
      </p:sp>
      <p:sp>
        <p:nvSpPr>
          <p:cNvPr id="209936" name="Oval 16"/>
          <p:cNvSpPr>
            <a:spLocks noChangeArrowheads="1"/>
          </p:cNvSpPr>
          <p:nvPr/>
        </p:nvSpPr>
        <p:spPr bwMode="auto">
          <a:xfrm>
            <a:off x="8101013" y="5013325"/>
            <a:ext cx="257175" cy="319088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PT"/>
          </a:p>
        </p:txBody>
      </p:sp>
      <p:sp>
        <p:nvSpPr>
          <p:cNvPr id="209938" name="Text Box 18"/>
          <p:cNvSpPr txBox="1">
            <a:spLocks noChangeArrowheads="1"/>
          </p:cNvSpPr>
          <p:nvPr/>
        </p:nvSpPr>
        <p:spPr bwMode="auto">
          <a:xfrm>
            <a:off x="6732588" y="2708275"/>
            <a:ext cx="2087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dirty="0" err="1">
                <a:solidFill>
                  <a:schemeClr val="bg1"/>
                </a:solidFill>
              </a:rPr>
              <a:t>Recepção</a:t>
            </a:r>
            <a:r>
              <a:rPr lang="pt-PT" dirty="0">
                <a:solidFill>
                  <a:schemeClr val="bg1"/>
                </a:solidFill>
              </a:rPr>
              <a:t> em “</a:t>
            </a:r>
            <a:r>
              <a:rPr lang="pt-PT" b="1" dirty="0">
                <a:solidFill>
                  <a:schemeClr val="bg1"/>
                </a:solidFill>
              </a:rPr>
              <a:t>U</a:t>
            </a:r>
            <a:r>
              <a:rPr lang="pt-PT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9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2" grpId="0" animBg="1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2771775" y="260350"/>
            <a:ext cx="3538538" cy="504825"/>
          </a:xfrm>
          <a:noFill/>
          <a:ln/>
        </p:spPr>
        <p:txBody>
          <a:bodyPr/>
          <a:lstStyle/>
          <a:p>
            <a:pPr algn="l"/>
            <a:r>
              <a:rPr lang="pt-PT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Complexo 1 (Side-Out)</a:t>
            </a:r>
          </a:p>
        </p:txBody>
      </p:sp>
      <p:sp>
        <p:nvSpPr>
          <p:cNvPr id="210947" name="Rectangle 3"/>
          <p:cNvSpPr>
            <a:spLocks noChangeArrowheads="1"/>
          </p:cNvSpPr>
          <p:nvPr/>
        </p:nvSpPr>
        <p:spPr bwMode="auto">
          <a:xfrm>
            <a:off x="2268538" y="765175"/>
            <a:ext cx="48593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pt-PT" sz="320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Sistemas de Recepção:</a:t>
            </a:r>
          </a:p>
        </p:txBody>
      </p:sp>
      <p:sp>
        <p:nvSpPr>
          <p:cNvPr id="210949" name="Text Box 5"/>
          <p:cNvSpPr txBox="1">
            <a:spLocks noChangeArrowheads="1"/>
          </p:cNvSpPr>
          <p:nvPr/>
        </p:nvSpPr>
        <p:spPr bwMode="auto">
          <a:xfrm>
            <a:off x="395288" y="1341438"/>
            <a:ext cx="828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400" b="1"/>
              <a:t>b) Recepção com 4 recebedores - </a:t>
            </a:r>
            <a:r>
              <a:rPr lang="pt-PT" sz="2400" b="1" u="sng">
                <a:solidFill>
                  <a:srgbClr val="CC3300"/>
                </a:solidFill>
              </a:rPr>
              <a:t>Vantagens</a:t>
            </a:r>
            <a:r>
              <a:rPr lang="pt-PT" sz="2400" b="1"/>
              <a:t>:</a:t>
            </a:r>
            <a:endParaRPr lang="pt-PT" sz="3200" b="1"/>
          </a:p>
        </p:txBody>
      </p:sp>
      <p:sp>
        <p:nvSpPr>
          <p:cNvPr id="210951" name="Rectangle 7"/>
          <p:cNvSpPr>
            <a:spLocks noChangeArrowheads="1"/>
          </p:cNvSpPr>
          <p:nvPr/>
        </p:nvSpPr>
        <p:spPr bwMode="auto">
          <a:xfrm rot="16200000">
            <a:off x="5796756" y="2924969"/>
            <a:ext cx="3887788" cy="2305050"/>
          </a:xfrm>
          <a:prstGeom prst="rect">
            <a:avLst/>
          </a:prstGeom>
          <a:solidFill>
            <a:srgbClr val="FFCC00"/>
          </a:solidFill>
          <a:ln w="349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t-PT"/>
          </a:p>
        </p:txBody>
      </p:sp>
      <p:sp>
        <p:nvSpPr>
          <p:cNvPr id="210952" name="Line 8"/>
          <p:cNvSpPr>
            <a:spLocks noChangeShapeType="1"/>
          </p:cNvSpPr>
          <p:nvPr/>
        </p:nvSpPr>
        <p:spPr bwMode="auto">
          <a:xfrm rot="16200000">
            <a:off x="7730332" y="3021806"/>
            <a:ext cx="0" cy="2284413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PT"/>
          </a:p>
        </p:txBody>
      </p:sp>
      <p:sp>
        <p:nvSpPr>
          <p:cNvPr id="210953" name="Line 9"/>
          <p:cNvSpPr>
            <a:spLocks noChangeShapeType="1"/>
          </p:cNvSpPr>
          <p:nvPr/>
        </p:nvSpPr>
        <p:spPr bwMode="auto">
          <a:xfrm rot="16200000">
            <a:off x="7730332" y="2224881"/>
            <a:ext cx="0" cy="2284413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PT"/>
          </a:p>
        </p:txBody>
      </p:sp>
      <p:sp>
        <p:nvSpPr>
          <p:cNvPr id="210954" name="Line 10"/>
          <p:cNvSpPr>
            <a:spLocks noChangeShapeType="1"/>
          </p:cNvSpPr>
          <p:nvPr/>
        </p:nvSpPr>
        <p:spPr bwMode="auto">
          <a:xfrm rot="16200000">
            <a:off x="7729538" y="3816350"/>
            <a:ext cx="1587" cy="2284413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PT"/>
          </a:p>
        </p:txBody>
      </p:sp>
      <p:sp>
        <p:nvSpPr>
          <p:cNvPr id="210955" name="Oval 11"/>
          <p:cNvSpPr>
            <a:spLocks noChangeArrowheads="1"/>
          </p:cNvSpPr>
          <p:nvPr/>
        </p:nvSpPr>
        <p:spPr bwMode="auto">
          <a:xfrm>
            <a:off x="6804025" y="5084763"/>
            <a:ext cx="257175" cy="319087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PT"/>
          </a:p>
        </p:txBody>
      </p:sp>
      <p:sp>
        <p:nvSpPr>
          <p:cNvPr id="210957" name="Oval 13"/>
          <p:cNvSpPr>
            <a:spLocks noChangeArrowheads="1"/>
          </p:cNvSpPr>
          <p:nvPr/>
        </p:nvSpPr>
        <p:spPr bwMode="auto">
          <a:xfrm>
            <a:off x="7812088" y="5300663"/>
            <a:ext cx="257175" cy="3175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PT"/>
          </a:p>
        </p:txBody>
      </p:sp>
      <p:sp>
        <p:nvSpPr>
          <p:cNvPr id="210958" name="Oval 14"/>
          <p:cNvSpPr>
            <a:spLocks noChangeArrowheads="1"/>
          </p:cNvSpPr>
          <p:nvPr/>
        </p:nvSpPr>
        <p:spPr bwMode="auto">
          <a:xfrm>
            <a:off x="7235825" y="5300663"/>
            <a:ext cx="257175" cy="3175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PT"/>
          </a:p>
        </p:txBody>
      </p:sp>
      <p:sp>
        <p:nvSpPr>
          <p:cNvPr id="210959" name="Oval 15"/>
          <p:cNvSpPr>
            <a:spLocks noChangeArrowheads="1"/>
          </p:cNvSpPr>
          <p:nvPr/>
        </p:nvSpPr>
        <p:spPr bwMode="auto">
          <a:xfrm>
            <a:off x="8388350" y="5084763"/>
            <a:ext cx="257175" cy="319087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PT"/>
          </a:p>
        </p:txBody>
      </p:sp>
      <p:sp>
        <p:nvSpPr>
          <p:cNvPr id="210961" name="Text Box 17"/>
          <p:cNvSpPr txBox="1">
            <a:spLocks noChangeArrowheads="1"/>
          </p:cNvSpPr>
          <p:nvPr/>
        </p:nvSpPr>
        <p:spPr bwMode="auto">
          <a:xfrm>
            <a:off x="6732588" y="2708275"/>
            <a:ext cx="20875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dirty="0" err="1">
                <a:solidFill>
                  <a:schemeClr val="bg1"/>
                </a:solidFill>
              </a:rPr>
              <a:t>Recepção</a:t>
            </a:r>
            <a:r>
              <a:rPr lang="pt-PT" dirty="0">
                <a:solidFill>
                  <a:schemeClr val="bg1"/>
                </a:solidFill>
              </a:rPr>
              <a:t> em </a:t>
            </a:r>
            <a:r>
              <a:rPr lang="pt-PT" b="1" dirty="0">
                <a:solidFill>
                  <a:schemeClr val="bg1"/>
                </a:solidFill>
              </a:rPr>
              <a:t>Semicírculo</a:t>
            </a:r>
          </a:p>
        </p:txBody>
      </p:sp>
      <p:sp>
        <p:nvSpPr>
          <p:cNvPr id="210962" name="Text Box 18"/>
          <p:cNvSpPr txBox="1">
            <a:spLocks noChangeArrowheads="1"/>
          </p:cNvSpPr>
          <p:nvPr/>
        </p:nvSpPr>
        <p:spPr bwMode="auto">
          <a:xfrm>
            <a:off x="468313" y="2276475"/>
            <a:ext cx="58324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Ø"/>
            </a:pPr>
            <a:r>
              <a:rPr lang="pt-PT"/>
              <a:t> Eliminar um mau recebedor das funções da recepção;</a:t>
            </a:r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Ø"/>
            </a:pPr>
            <a:r>
              <a:rPr lang="pt-PT"/>
              <a:t> Esconder um bom atacante do serviço adversário;</a:t>
            </a:r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Ø"/>
            </a:pPr>
            <a:r>
              <a:rPr lang="pt-PT"/>
              <a:t> Sobrecarregar um lado do campo com 2 ou 3 atacantes;</a:t>
            </a:r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Ø"/>
            </a:pPr>
            <a:r>
              <a:rPr lang="pt-PT"/>
              <a:t> Fazer com que o distribuidor se encontre junto á rede.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0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46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66800" y="277624"/>
            <a:ext cx="70866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20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DADOS ATUAIS DA MODALIDADE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1143000"/>
            <a:ext cx="8534400" cy="5105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20624" marR="0" lvl="0" indent="-384048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lang="en-GB" sz="2800" dirty="0" smtClean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631040" y="-945240"/>
            <a:ext cx="5881919" cy="899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Marcador de Posição de Conteúdo 2"/>
          <p:cNvSpPr txBox="1">
            <a:spLocks/>
          </p:cNvSpPr>
          <p:nvPr/>
        </p:nvSpPr>
        <p:spPr>
          <a:xfrm>
            <a:off x="152400" y="-30163"/>
            <a:ext cx="8763000" cy="563563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1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1.2. Aspetos demográficos e geográficos da prática</a:t>
            </a:r>
            <a:endParaRPr kumimoji="0" lang="pt-PT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2771775" y="260350"/>
            <a:ext cx="3538538" cy="504825"/>
          </a:xfrm>
          <a:noFill/>
          <a:ln/>
        </p:spPr>
        <p:txBody>
          <a:bodyPr/>
          <a:lstStyle/>
          <a:p>
            <a:pPr algn="l"/>
            <a:r>
              <a:rPr lang="pt-PT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Complexo 1 (Side-Out)</a:t>
            </a:r>
          </a:p>
        </p:txBody>
      </p:sp>
      <p:sp>
        <p:nvSpPr>
          <p:cNvPr id="211971" name="Rectangle 3"/>
          <p:cNvSpPr>
            <a:spLocks noChangeArrowheads="1"/>
          </p:cNvSpPr>
          <p:nvPr/>
        </p:nvSpPr>
        <p:spPr bwMode="auto">
          <a:xfrm>
            <a:off x="2268538" y="765175"/>
            <a:ext cx="48593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pt-PT" sz="320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Sistemas de Recepção:</a:t>
            </a:r>
          </a:p>
        </p:txBody>
      </p:sp>
      <p:sp>
        <p:nvSpPr>
          <p:cNvPr id="211972" name="Text Box 4"/>
          <p:cNvSpPr txBox="1">
            <a:spLocks noChangeArrowheads="1"/>
          </p:cNvSpPr>
          <p:nvPr/>
        </p:nvSpPr>
        <p:spPr bwMode="auto">
          <a:xfrm>
            <a:off x="395288" y="1341438"/>
            <a:ext cx="828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400" b="1"/>
              <a:t>b) Recepção com 3 recebedores:</a:t>
            </a:r>
            <a:endParaRPr lang="pt-PT" sz="3200" b="1"/>
          </a:p>
        </p:txBody>
      </p:sp>
      <p:sp>
        <p:nvSpPr>
          <p:cNvPr id="211973" name="Rectangle 5"/>
          <p:cNvSpPr>
            <a:spLocks noChangeArrowheads="1"/>
          </p:cNvSpPr>
          <p:nvPr/>
        </p:nvSpPr>
        <p:spPr bwMode="auto">
          <a:xfrm rot="16200000">
            <a:off x="5796756" y="2924969"/>
            <a:ext cx="3887788" cy="2305050"/>
          </a:xfrm>
          <a:prstGeom prst="rect">
            <a:avLst/>
          </a:prstGeom>
          <a:solidFill>
            <a:srgbClr val="FFCC00"/>
          </a:solidFill>
          <a:ln w="349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t-PT"/>
          </a:p>
        </p:txBody>
      </p:sp>
      <p:sp>
        <p:nvSpPr>
          <p:cNvPr id="211974" name="Line 6"/>
          <p:cNvSpPr>
            <a:spLocks noChangeShapeType="1"/>
          </p:cNvSpPr>
          <p:nvPr/>
        </p:nvSpPr>
        <p:spPr bwMode="auto">
          <a:xfrm rot="16200000">
            <a:off x="7730332" y="3021806"/>
            <a:ext cx="0" cy="2284413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PT"/>
          </a:p>
        </p:txBody>
      </p:sp>
      <p:sp>
        <p:nvSpPr>
          <p:cNvPr id="211975" name="Line 7"/>
          <p:cNvSpPr>
            <a:spLocks noChangeShapeType="1"/>
          </p:cNvSpPr>
          <p:nvPr/>
        </p:nvSpPr>
        <p:spPr bwMode="auto">
          <a:xfrm rot="16200000">
            <a:off x="7730332" y="2224881"/>
            <a:ext cx="0" cy="2284413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PT"/>
          </a:p>
        </p:txBody>
      </p:sp>
      <p:sp>
        <p:nvSpPr>
          <p:cNvPr id="211976" name="Line 8"/>
          <p:cNvSpPr>
            <a:spLocks noChangeShapeType="1"/>
          </p:cNvSpPr>
          <p:nvPr/>
        </p:nvSpPr>
        <p:spPr bwMode="auto">
          <a:xfrm rot="16200000">
            <a:off x="7729538" y="3816350"/>
            <a:ext cx="1587" cy="2284413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PT"/>
          </a:p>
        </p:txBody>
      </p:sp>
      <p:sp>
        <p:nvSpPr>
          <p:cNvPr id="211977" name="Oval 9"/>
          <p:cNvSpPr>
            <a:spLocks noChangeArrowheads="1"/>
          </p:cNvSpPr>
          <p:nvPr/>
        </p:nvSpPr>
        <p:spPr bwMode="auto">
          <a:xfrm>
            <a:off x="6877050" y="5229225"/>
            <a:ext cx="257175" cy="319088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PT"/>
          </a:p>
        </p:txBody>
      </p:sp>
      <p:sp>
        <p:nvSpPr>
          <p:cNvPr id="211979" name="Oval 11"/>
          <p:cNvSpPr>
            <a:spLocks noChangeArrowheads="1"/>
          </p:cNvSpPr>
          <p:nvPr/>
        </p:nvSpPr>
        <p:spPr bwMode="auto">
          <a:xfrm>
            <a:off x="7596188" y="5300663"/>
            <a:ext cx="257175" cy="3175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PT"/>
          </a:p>
        </p:txBody>
      </p:sp>
      <p:sp>
        <p:nvSpPr>
          <p:cNvPr id="211980" name="Oval 12"/>
          <p:cNvSpPr>
            <a:spLocks noChangeArrowheads="1"/>
          </p:cNvSpPr>
          <p:nvPr/>
        </p:nvSpPr>
        <p:spPr bwMode="auto">
          <a:xfrm>
            <a:off x="8316913" y="5229225"/>
            <a:ext cx="257175" cy="319088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PT"/>
          </a:p>
        </p:txBody>
      </p:sp>
      <p:sp>
        <p:nvSpPr>
          <p:cNvPr id="211981" name="Text Box 13"/>
          <p:cNvSpPr txBox="1">
            <a:spLocks noChangeArrowheads="1"/>
          </p:cNvSpPr>
          <p:nvPr/>
        </p:nvSpPr>
        <p:spPr bwMode="auto">
          <a:xfrm>
            <a:off x="6732588" y="2708275"/>
            <a:ext cx="2087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dirty="0" err="1">
                <a:solidFill>
                  <a:schemeClr val="bg1"/>
                </a:solidFill>
              </a:rPr>
              <a:t>Recepção</a:t>
            </a:r>
            <a:r>
              <a:rPr lang="pt-PT" dirty="0">
                <a:solidFill>
                  <a:schemeClr val="bg1"/>
                </a:solidFill>
              </a:rPr>
              <a:t> com 3 </a:t>
            </a:r>
            <a:endParaRPr lang="pt-PT" b="1" dirty="0">
              <a:solidFill>
                <a:schemeClr val="bg1"/>
              </a:solidFill>
            </a:endParaRPr>
          </a:p>
        </p:txBody>
      </p:sp>
      <p:sp>
        <p:nvSpPr>
          <p:cNvPr id="211982" name="Text Box 14"/>
          <p:cNvSpPr txBox="1">
            <a:spLocks noChangeArrowheads="1"/>
          </p:cNvSpPr>
          <p:nvPr/>
        </p:nvSpPr>
        <p:spPr bwMode="auto">
          <a:xfrm>
            <a:off x="468313" y="2276475"/>
            <a:ext cx="5832475" cy="366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Ø"/>
            </a:pPr>
            <a:r>
              <a:rPr lang="pt-PT"/>
              <a:t> São utilizados 3 recebedores, normalmente considerados prioritários;</a:t>
            </a:r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Ø"/>
            </a:pPr>
            <a:r>
              <a:rPr lang="pt-PT"/>
              <a:t> São retirados da recepção o distribuidor e dois atacantes (poderão ser os de 1º tempo ou os maus recebedores);</a:t>
            </a:r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Ø"/>
            </a:pPr>
            <a:r>
              <a:rPr lang="pt-PT"/>
              <a:t> Maior liberdade de utilização do sistema de recepção;</a:t>
            </a:r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Ø"/>
            </a:pPr>
            <a:r>
              <a:rPr lang="pt-PT"/>
              <a:t> Menos áreas de conflito entre os recebedores;</a:t>
            </a:r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Ø"/>
            </a:pPr>
            <a:r>
              <a:rPr lang="pt-PT"/>
              <a:t> Cada recebedor tem uma maior área para cobrir com o distribuidor muitas vezes longe do seu local de distribuição.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1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0" grpId="0" animBg="1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2771775" y="260350"/>
            <a:ext cx="3538538" cy="504825"/>
          </a:xfrm>
          <a:noFill/>
          <a:ln/>
        </p:spPr>
        <p:txBody>
          <a:bodyPr/>
          <a:lstStyle/>
          <a:p>
            <a:pPr algn="l"/>
            <a:r>
              <a:rPr lang="pt-PT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Complexo 1 (Side-Out)</a:t>
            </a:r>
          </a:p>
        </p:txBody>
      </p:sp>
      <p:sp>
        <p:nvSpPr>
          <p:cNvPr id="214019" name="Rectangle 3"/>
          <p:cNvSpPr>
            <a:spLocks noChangeArrowheads="1"/>
          </p:cNvSpPr>
          <p:nvPr/>
        </p:nvSpPr>
        <p:spPr bwMode="auto">
          <a:xfrm>
            <a:off x="2268538" y="765175"/>
            <a:ext cx="48593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pt-PT" sz="320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Sistemas de Recepção:</a:t>
            </a:r>
          </a:p>
        </p:txBody>
      </p:sp>
      <p:sp>
        <p:nvSpPr>
          <p:cNvPr id="214020" name="Text Box 4"/>
          <p:cNvSpPr txBox="1">
            <a:spLocks noChangeArrowheads="1"/>
          </p:cNvSpPr>
          <p:nvPr/>
        </p:nvSpPr>
        <p:spPr bwMode="auto">
          <a:xfrm>
            <a:off x="395288" y="1341438"/>
            <a:ext cx="828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400" b="1"/>
              <a:t>b) Recepção com 2 recebedores:</a:t>
            </a:r>
            <a:endParaRPr lang="pt-PT" sz="3200" b="1"/>
          </a:p>
        </p:txBody>
      </p:sp>
      <p:sp>
        <p:nvSpPr>
          <p:cNvPr id="214021" name="Rectangle 5"/>
          <p:cNvSpPr>
            <a:spLocks noChangeArrowheads="1"/>
          </p:cNvSpPr>
          <p:nvPr/>
        </p:nvSpPr>
        <p:spPr bwMode="auto">
          <a:xfrm rot="16200000">
            <a:off x="5796756" y="2924969"/>
            <a:ext cx="3887788" cy="2305050"/>
          </a:xfrm>
          <a:prstGeom prst="rect">
            <a:avLst/>
          </a:prstGeom>
          <a:solidFill>
            <a:srgbClr val="FFCC00"/>
          </a:solidFill>
          <a:ln w="349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t-PT"/>
          </a:p>
        </p:txBody>
      </p:sp>
      <p:sp>
        <p:nvSpPr>
          <p:cNvPr id="214022" name="Line 6"/>
          <p:cNvSpPr>
            <a:spLocks noChangeShapeType="1"/>
          </p:cNvSpPr>
          <p:nvPr/>
        </p:nvSpPr>
        <p:spPr bwMode="auto">
          <a:xfrm rot="16200000">
            <a:off x="7730332" y="3021806"/>
            <a:ext cx="0" cy="2284413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PT"/>
          </a:p>
        </p:txBody>
      </p:sp>
      <p:sp>
        <p:nvSpPr>
          <p:cNvPr id="214023" name="Line 7"/>
          <p:cNvSpPr>
            <a:spLocks noChangeShapeType="1"/>
          </p:cNvSpPr>
          <p:nvPr/>
        </p:nvSpPr>
        <p:spPr bwMode="auto">
          <a:xfrm rot="16200000">
            <a:off x="7730332" y="2224881"/>
            <a:ext cx="0" cy="2284413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PT"/>
          </a:p>
        </p:txBody>
      </p:sp>
      <p:sp>
        <p:nvSpPr>
          <p:cNvPr id="214024" name="Line 8"/>
          <p:cNvSpPr>
            <a:spLocks noChangeShapeType="1"/>
          </p:cNvSpPr>
          <p:nvPr/>
        </p:nvSpPr>
        <p:spPr bwMode="auto">
          <a:xfrm rot="16200000">
            <a:off x="7729538" y="3816350"/>
            <a:ext cx="1587" cy="2284413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PT"/>
          </a:p>
        </p:txBody>
      </p:sp>
      <p:sp>
        <p:nvSpPr>
          <p:cNvPr id="214025" name="Oval 9"/>
          <p:cNvSpPr>
            <a:spLocks noChangeArrowheads="1"/>
          </p:cNvSpPr>
          <p:nvPr/>
        </p:nvSpPr>
        <p:spPr bwMode="auto">
          <a:xfrm>
            <a:off x="7235825" y="5229225"/>
            <a:ext cx="257175" cy="319088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PT"/>
          </a:p>
        </p:txBody>
      </p:sp>
      <p:sp>
        <p:nvSpPr>
          <p:cNvPr id="214027" name="Oval 11"/>
          <p:cNvSpPr>
            <a:spLocks noChangeArrowheads="1"/>
          </p:cNvSpPr>
          <p:nvPr/>
        </p:nvSpPr>
        <p:spPr bwMode="auto">
          <a:xfrm>
            <a:off x="8027988" y="5229225"/>
            <a:ext cx="257175" cy="319088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PT"/>
          </a:p>
        </p:txBody>
      </p:sp>
      <p:sp>
        <p:nvSpPr>
          <p:cNvPr id="214028" name="Text Box 12"/>
          <p:cNvSpPr txBox="1">
            <a:spLocks noChangeArrowheads="1"/>
          </p:cNvSpPr>
          <p:nvPr/>
        </p:nvSpPr>
        <p:spPr bwMode="auto">
          <a:xfrm>
            <a:off x="6732588" y="2708275"/>
            <a:ext cx="2087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dirty="0" err="1">
                <a:solidFill>
                  <a:schemeClr val="bg1"/>
                </a:solidFill>
              </a:rPr>
              <a:t>Recepção</a:t>
            </a:r>
            <a:r>
              <a:rPr lang="pt-PT" dirty="0">
                <a:solidFill>
                  <a:schemeClr val="bg1"/>
                </a:solidFill>
              </a:rPr>
              <a:t> com 2 </a:t>
            </a:r>
            <a:endParaRPr lang="pt-PT" b="1" dirty="0">
              <a:solidFill>
                <a:schemeClr val="bg1"/>
              </a:solidFill>
            </a:endParaRPr>
          </a:p>
        </p:txBody>
      </p:sp>
      <p:sp>
        <p:nvSpPr>
          <p:cNvPr id="214029" name="Text Box 13"/>
          <p:cNvSpPr txBox="1">
            <a:spLocks noChangeArrowheads="1"/>
          </p:cNvSpPr>
          <p:nvPr/>
        </p:nvSpPr>
        <p:spPr bwMode="auto">
          <a:xfrm>
            <a:off x="468313" y="2276475"/>
            <a:ext cx="5832475" cy="22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Ø"/>
            </a:pPr>
            <a:r>
              <a:rPr lang="pt-PT"/>
              <a:t> É eficaz quando os 2 recebedores são responsáveis pela recepção nas 6 rotações;</a:t>
            </a:r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Ø"/>
            </a:pPr>
            <a:r>
              <a:rPr lang="pt-PT"/>
              <a:t> No entanto, com o aumento do serviço em suspensão, este sistema tornou-se mais vulnerável.</a:t>
            </a:r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Ø"/>
            </a:pPr>
            <a:r>
              <a:rPr lang="pt-PT"/>
              <a:t> Aumento de velocidade da bola, fez  diminuir o tempo de reacção dos atletas que têem uma maior área para cobrir.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4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8" grpId="0" animBg="1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771775" y="260350"/>
            <a:ext cx="3538538" cy="504825"/>
          </a:xfrm>
          <a:noFill/>
          <a:ln/>
        </p:spPr>
        <p:txBody>
          <a:bodyPr/>
          <a:lstStyle/>
          <a:p>
            <a:pPr algn="l"/>
            <a:r>
              <a:rPr lang="pt-PT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Complexo 1 (Side-Out)</a:t>
            </a:r>
          </a:p>
        </p:txBody>
      </p:sp>
      <p:sp>
        <p:nvSpPr>
          <p:cNvPr id="215043" name="Rectangle 3"/>
          <p:cNvSpPr>
            <a:spLocks noChangeArrowheads="1"/>
          </p:cNvSpPr>
          <p:nvPr/>
        </p:nvSpPr>
        <p:spPr bwMode="auto">
          <a:xfrm>
            <a:off x="3276600" y="765175"/>
            <a:ext cx="23749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pt-PT" sz="320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Distribuição</a:t>
            </a:r>
          </a:p>
        </p:txBody>
      </p:sp>
      <p:sp>
        <p:nvSpPr>
          <p:cNvPr id="215052" name="Text Box 12"/>
          <p:cNvSpPr txBox="1">
            <a:spLocks noChangeArrowheads="1"/>
          </p:cNvSpPr>
          <p:nvPr/>
        </p:nvSpPr>
        <p:spPr bwMode="auto">
          <a:xfrm>
            <a:off x="468313" y="2997200"/>
            <a:ext cx="8064500" cy="22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None/>
            </a:pPr>
            <a:r>
              <a:rPr lang="pt-PT" b="1">
                <a:solidFill>
                  <a:srgbClr val="000066"/>
                </a:solidFill>
              </a:rPr>
              <a:t>Acção de um atleta (o distribuidor), quando se encontra na zona defensiva durante as  fases de recepção ao serviço e de defesa (transição).</a:t>
            </a:r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None/>
            </a:pPr>
            <a:endParaRPr lang="pt-PT" b="1">
              <a:solidFill>
                <a:srgbClr val="000066"/>
              </a:solidFill>
            </a:endParaRPr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None/>
            </a:pPr>
            <a:r>
              <a:rPr lang="pt-PT" b="1"/>
              <a:t>A penetração do distribuidor só deverá ser implementada quando o nível técnico – táctico dos atletas e o sistema de jogo adoptado assim o permitir.</a:t>
            </a:r>
          </a:p>
        </p:txBody>
      </p:sp>
      <p:sp>
        <p:nvSpPr>
          <p:cNvPr id="215053" name="Text Box 13"/>
          <p:cNvSpPr txBox="1">
            <a:spLocks noChangeArrowheads="1"/>
          </p:cNvSpPr>
          <p:nvPr/>
        </p:nvSpPr>
        <p:spPr bwMode="auto">
          <a:xfrm>
            <a:off x="539750" y="1700213"/>
            <a:ext cx="22320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800" u="sng">
                <a:solidFill>
                  <a:srgbClr val="CC3300"/>
                </a:solidFill>
              </a:rPr>
              <a:t>Penetração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2" grpId="0" animBg="1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2771775" y="0"/>
            <a:ext cx="3538538" cy="504825"/>
          </a:xfrm>
          <a:noFill/>
          <a:ln/>
        </p:spPr>
        <p:txBody>
          <a:bodyPr/>
          <a:lstStyle/>
          <a:p>
            <a:pPr algn="l"/>
            <a:r>
              <a:rPr lang="pt-PT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Complexo 1 (Side-Out)</a:t>
            </a:r>
          </a:p>
        </p:txBody>
      </p:sp>
      <p:sp>
        <p:nvSpPr>
          <p:cNvPr id="216067" name="Rectangle 3"/>
          <p:cNvSpPr>
            <a:spLocks noChangeArrowheads="1"/>
          </p:cNvSpPr>
          <p:nvPr/>
        </p:nvSpPr>
        <p:spPr bwMode="auto">
          <a:xfrm>
            <a:off x="533400" y="2743200"/>
            <a:ext cx="8229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pt-PT" sz="7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Sistemas ofensivos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6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66" grpId="0" animBg="1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2771775" y="0"/>
            <a:ext cx="3538538" cy="504825"/>
          </a:xfrm>
          <a:noFill/>
          <a:ln/>
        </p:spPr>
        <p:txBody>
          <a:bodyPr/>
          <a:lstStyle/>
          <a:p>
            <a:pPr algn="l"/>
            <a:r>
              <a:rPr lang="pt-PT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Complexo 1 (Side-Out)</a:t>
            </a:r>
          </a:p>
        </p:txBody>
      </p:sp>
      <p:sp>
        <p:nvSpPr>
          <p:cNvPr id="216067" name="Rectangle 3"/>
          <p:cNvSpPr>
            <a:spLocks noChangeArrowheads="1"/>
          </p:cNvSpPr>
          <p:nvPr/>
        </p:nvSpPr>
        <p:spPr bwMode="auto">
          <a:xfrm>
            <a:off x="2700338" y="692150"/>
            <a:ext cx="39592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pt-PT" sz="320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Sistemas ofensivos</a:t>
            </a:r>
          </a:p>
        </p:txBody>
      </p:sp>
      <p:sp>
        <p:nvSpPr>
          <p:cNvPr id="216069" name="Text Box 5"/>
          <p:cNvSpPr txBox="1">
            <a:spLocks noChangeArrowheads="1"/>
          </p:cNvSpPr>
          <p:nvPr/>
        </p:nvSpPr>
        <p:spPr bwMode="auto">
          <a:xfrm>
            <a:off x="539750" y="1412875"/>
            <a:ext cx="23034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800">
                <a:solidFill>
                  <a:srgbClr val="000066"/>
                </a:solidFill>
              </a:rPr>
              <a:t>Sistema 6:0:</a:t>
            </a:r>
          </a:p>
        </p:txBody>
      </p:sp>
      <p:sp>
        <p:nvSpPr>
          <p:cNvPr id="216070" name="Text Box 6"/>
          <p:cNvSpPr txBox="1">
            <a:spLocks noChangeArrowheads="1"/>
          </p:cNvSpPr>
          <p:nvPr/>
        </p:nvSpPr>
        <p:spPr bwMode="auto">
          <a:xfrm>
            <a:off x="684213" y="2205038"/>
            <a:ext cx="6264275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Ø"/>
            </a:pPr>
            <a:r>
              <a:rPr lang="pt-PT"/>
              <a:t> Todos os atletas são simultaneamente distribuidores e atacantes (universais);</a:t>
            </a:r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Ø"/>
            </a:pPr>
            <a:r>
              <a:rPr lang="pt-PT"/>
              <a:t> Não há qualquer tipo de especialização;</a:t>
            </a:r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Ø"/>
            </a:pPr>
            <a:r>
              <a:rPr lang="pt-PT"/>
              <a:t> Não há trocas de posição em campo (permutas);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6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66" grpId="0" animBg="1" autoUpdateAnimBg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9343" y="192708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 smtClean="0"/>
              <a:t>6:0 / 0:6:0</a:t>
            </a:r>
            <a:endParaRPr lang="en-GB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42781" y="658091"/>
            <a:ext cx="800219" cy="5518722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 algn="ctr"/>
            <a:r>
              <a:rPr lang="en-GB" sz="4000" cap="small" spc="100" dirty="0" smtClean="0">
                <a:solidFill>
                  <a:schemeClr val="accent6">
                    <a:lumMod val="75000"/>
                  </a:schemeClr>
                </a:solidFill>
              </a:rPr>
              <a:t>6x6 – </a:t>
            </a:r>
            <a:r>
              <a:rPr lang="en-GB" sz="4000" cap="small" spc="100" dirty="0" err="1" smtClean="0">
                <a:solidFill>
                  <a:schemeClr val="accent6">
                    <a:lumMod val="75000"/>
                  </a:schemeClr>
                </a:solidFill>
              </a:rPr>
              <a:t>Sistemas</a:t>
            </a:r>
            <a:r>
              <a:rPr lang="en-GB" sz="4000" cap="small" spc="100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GB" sz="4000" cap="small" spc="100" dirty="0" err="1" smtClean="0">
                <a:solidFill>
                  <a:schemeClr val="accent6">
                    <a:lumMod val="75000"/>
                  </a:schemeClr>
                </a:solidFill>
              </a:rPr>
              <a:t>jogo</a:t>
            </a:r>
            <a:endParaRPr lang="en-GB" sz="4000" cap="small" spc="100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9" name="Group 28"/>
          <p:cNvGraphicFramePr>
            <a:graphicFrameLocks noGrp="1"/>
          </p:cNvGraphicFramePr>
          <p:nvPr/>
        </p:nvGraphicFramePr>
        <p:xfrm>
          <a:off x="2499589" y="1951172"/>
          <a:ext cx="4808682" cy="3888899"/>
        </p:xfrm>
        <a:graphic>
          <a:graphicData uri="http://schemas.openxmlformats.org/drawingml/2006/table">
            <a:tbl>
              <a:tblPr/>
              <a:tblGrid>
                <a:gridCol w="1602894"/>
                <a:gridCol w="1602894"/>
                <a:gridCol w="1602894"/>
              </a:tblGrid>
              <a:tr h="1143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307C0"/>
                          </a:solidFill>
                          <a:effectLst/>
                          <a:latin typeface="Helvetica" charset="0"/>
                        </a:rPr>
                        <a:t>U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307C0"/>
                          </a:solidFill>
                          <a:effectLst/>
                          <a:latin typeface="Helvetica" charset="0"/>
                        </a:rPr>
                        <a:t>U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307C0"/>
                          </a:solidFill>
                          <a:effectLst/>
                          <a:latin typeface="Helvetica" charset="0"/>
                        </a:rPr>
                        <a:t>U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27458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307C0"/>
                          </a:solidFill>
                          <a:effectLst/>
                          <a:latin typeface="Helvetica" charset="0"/>
                        </a:rPr>
                        <a:t>U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307C0"/>
                          </a:solidFill>
                          <a:effectLst/>
                          <a:latin typeface="Helvetica" charset="0"/>
                        </a:rPr>
                        <a:t>U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307C0"/>
                          </a:solidFill>
                          <a:effectLst/>
                          <a:latin typeface="Helvetica" charset="0"/>
                        </a:rPr>
                        <a:t>U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9343" y="192708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 smtClean="0"/>
              <a:t>6:6 / 0:6:0 com </a:t>
            </a:r>
            <a:r>
              <a:rPr lang="en-GB" sz="3600" b="1" dirty="0" err="1" smtClean="0"/>
              <a:t>penetração</a:t>
            </a:r>
            <a:endParaRPr lang="en-GB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3010" y="658091"/>
            <a:ext cx="800219" cy="5518722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 algn="ctr"/>
            <a:r>
              <a:rPr lang="en-GB" sz="4000" cap="small" spc="100" dirty="0" smtClean="0">
                <a:solidFill>
                  <a:schemeClr val="accent6">
                    <a:lumMod val="75000"/>
                  </a:schemeClr>
                </a:solidFill>
              </a:rPr>
              <a:t>6x6 – </a:t>
            </a:r>
            <a:r>
              <a:rPr lang="en-GB" sz="4000" cap="small" spc="100" dirty="0" err="1" smtClean="0">
                <a:solidFill>
                  <a:schemeClr val="accent6">
                    <a:lumMod val="75000"/>
                  </a:schemeClr>
                </a:solidFill>
              </a:rPr>
              <a:t>Sistemas</a:t>
            </a:r>
            <a:r>
              <a:rPr lang="en-GB" sz="4000" cap="small" spc="100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GB" sz="4000" cap="small" spc="100" dirty="0" err="1" smtClean="0">
                <a:solidFill>
                  <a:schemeClr val="accent6">
                    <a:lumMod val="75000"/>
                  </a:schemeClr>
                </a:solidFill>
              </a:rPr>
              <a:t>jogo</a:t>
            </a:r>
            <a:endParaRPr lang="en-GB" sz="4000" cap="small" spc="100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5" name="Group 20"/>
          <p:cNvGraphicFramePr>
            <a:graphicFrameLocks noGrp="1"/>
          </p:cNvGraphicFramePr>
          <p:nvPr/>
        </p:nvGraphicFramePr>
        <p:xfrm>
          <a:off x="2199403" y="1474248"/>
          <a:ext cx="5258955" cy="4437019"/>
        </p:xfrm>
        <a:graphic>
          <a:graphicData uri="http://schemas.openxmlformats.org/drawingml/2006/table">
            <a:tbl>
              <a:tblPr/>
              <a:tblGrid>
                <a:gridCol w="1752985"/>
                <a:gridCol w="1752985"/>
                <a:gridCol w="1752985"/>
              </a:tblGrid>
              <a:tr h="12680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307C0"/>
                          </a:solidFill>
                          <a:effectLst/>
                          <a:latin typeface="Helvetica" charset="0"/>
                        </a:rPr>
                        <a:t>U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307C0"/>
                          </a:solidFill>
                          <a:effectLst/>
                          <a:latin typeface="Helvetica" charset="0"/>
                        </a:rPr>
                        <a:t>U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A00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307C0"/>
                          </a:solidFill>
                          <a:effectLst/>
                          <a:latin typeface="Helvetica" charset="0"/>
                        </a:rPr>
                        <a:t>U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168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307C0"/>
                          </a:solidFill>
                          <a:effectLst/>
                          <a:latin typeface="Helvetica" charset="0"/>
                        </a:rPr>
                        <a:t>U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307C0"/>
                          </a:solidFill>
                          <a:effectLst/>
                          <a:latin typeface="Helvetica" charset="0"/>
                        </a:rPr>
                        <a:t>U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307C0"/>
                          </a:solidFill>
                          <a:effectLst/>
                          <a:latin typeface="Helvetica" charset="0"/>
                        </a:rPr>
                        <a:t>U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2771775" y="0"/>
            <a:ext cx="3538538" cy="504825"/>
          </a:xfrm>
          <a:noFill/>
          <a:ln/>
        </p:spPr>
        <p:txBody>
          <a:bodyPr/>
          <a:lstStyle/>
          <a:p>
            <a:pPr algn="l"/>
            <a:r>
              <a:rPr lang="pt-PT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Complexo 1 (Side-Out)</a:t>
            </a:r>
          </a:p>
        </p:txBody>
      </p:sp>
      <p:sp>
        <p:nvSpPr>
          <p:cNvPr id="216067" name="Rectangle 3"/>
          <p:cNvSpPr>
            <a:spLocks noChangeArrowheads="1"/>
          </p:cNvSpPr>
          <p:nvPr/>
        </p:nvSpPr>
        <p:spPr bwMode="auto">
          <a:xfrm>
            <a:off x="2700338" y="692150"/>
            <a:ext cx="39592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pt-PT" sz="320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Sistemas ofensivos</a:t>
            </a:r>
          </a:p>
        </p:txBody>
      </p:sp>
      <p:sp>
        <p:nvSpPr>
          <p:cNvPr id="216071" name="Text Box 7"/>
          <p:cNvSpPr txBox="1">
            <a:spLocks noChangeArrowheads="1"/>
          </p:cNvSpPr>
          <p:nvPr/>
        </p:nvSpPr>
        <p:spPr bwMode="auto">
          <a:xfrm>
            <a:off x="533400" y="1371600"/>
            <a:ext cx="30972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800" dirty="0">
                <a:solidFill>
                  <a:srgbClr val="000066"/>
                </a:solidFill>
              </a:rPr>
              <a:t>Sistema 4:2:</a:t>
            </a:r>
          </a:p>
        </p:txBody>
      </p:sp>
      <p:sp>
        <p:nvSpPr>
          <p:cNvPr id="216072" name="Text Box 8"/>
          <p:cNvSpPr txBox="1">
            <a:spLocks noChangeArrowheads="1"/>
          </p:cNvSpPr>
          <p:nvPr/>
        </p:nvSpPr>
        <p:spPr bwMode="auto">
          <a:xfrm>
            <a:off x="749300" y="1947862"/>
            <a:ext cx="6264275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Ø"/>
            </a:pPr>
            <a:r>
              <a:rPr lang="pt-PT"/>
              <a:t> Existem 4 atacantes e 2 distribuidores;</a:t>
            </a:r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Ø"/>
            </a:pPr>
            <a:r>
              <a:rPr lang="pt-PT"/>
              <a:t> Os dois distribuidores estão colocados em oposição;</a:t>
            </a:r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Ø"/>
            </a:pPr>
            <a:r>
              <a:rPr lang="pt-PT"/>
              <a:t> Não há penetração;</a:t>
            </a:r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Ø"/>
            </a:pPr>
            <a:r>
              <a:rPr lang="pt-PT"/>
              <a:t> Dois atacantes na rede;</a:t>
            </a:r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Ø"/>
            </a:pPr>
            <a:r>
              <a:rPr lang="pt-PT"/>
              <a:t> Distribuição faz-se numa 1º fase por Z3 e posteriormente por z2/3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6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66" grpId="0" animBg="1" autoUpdateAnimBg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2771775" y="0"/>
            <a:ext cx="3538538" cy="504825"/>
          </a:xfrm>
          <a:noFill/>
          <a:ln/>
        </p:spPr>
        <p:txBody>
          <a:bodyPr/>
          <a:lstStyle/>
          <a:p>
            <a:pPr algn="l"/>
            <a:r>
              <a:rPr lang="pt-PT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Complexo 1 (Side-Out)</a:t>
            </a:r>
          </a:p>
        </p:txBody>
      </p:sp>
      <p:sp>
        <p:nvSpPr>
          <p:cNvPr id="217091" name="Rectangle 3"/>
          <p:cNvSpPr>
            <a:spLocks noChangeArrowheads="1"/>
          </p:cNvSpPr>
          <p:nvPr/>
        </p:nvSpPr>
        <p:spPr bwMode="auto">
          <a:xfrm>
            <a:off x="2700338" y="692150"/>
            <a:ext cx="39592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pt-PT" sz="320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Sistemas ofensivos</a:t>
            </a:r>
          </a:p>
        </p:txBody>
      </p:sp>
      <p:sp>
        <p:nvSpPr>
          <p:cNvPr id="217094" name="Text Box 6"/>
          <p:cNvSpPr txBox="1">
            <a:spLocks noChangeArrowheads="1"/>
          </p:cNvSpPr>
          <p:nvPr/>
        </p:nvSpPr>
        <p:spPr bwMode="auto">
          <a:xfrm>
            <a:off x="468313" y="1412875"/>
            <a:ext cx="84248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800">
                <a:solidFill>
                  <a:srgbClr val="000066"/>
                </a:solidFill>
              </a:rPr>
              <a:t>Sistema 4:2 – Características principais:</a:t>
            </a:r>
          </a:p>
        </p:txBody>
      </p:sp>
      <p:sp>
        <p:nvSpPr>
          <p:cNvPr id="217095" name="Text Box 7"/>
          <p:cNvSpPr txBox="1">
            <a:spLocks noChangeArrowheads="1"/>
          </p:cNvSpPr>
          <p:nvPr/>
        </p:nvSpPr>
        <p:spPr bwMode="auto">
          <a:xfrm>
            <a:off x="611188" y="2349500"/>
            <a:ext cx="7848600" cy="366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Ø"/>
            </a:pPr>
            <a:r>
              <a:rPr lang="pt-PT"/>
              <a:t> Os distribuidores são geralmente os blocadores mais fracos, quando a distribuição é realizada por Z3;</a:t>
            </a:r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Ø"/>
            </a:pPr>
            <a:r>
              <a:rPr lang="pt-PT"/>
              <a:t> O ataque é muito previsível porque só há dois atacantes na zona ofensiva em todas as rotações e os padrões de ataque são limitados;</a:t>
            </a:r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Ø"/>
            </a:pPr>
            <a:r>
              <a:rPr lang="pt-PT"/>
              <a:t> Com a distribuição por zona 2, verifica-se alguma evolução na aplicação deste sistema pois permite o desenvolvimento dos atacantes centrais que são melhores blocadores que o distribuidor;</a:t>
            </a:r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Ø"/>
            </a:pPr>
            <a:r>
              <a:rPr lang="pt-PT"/>
              <a:t> Com a distribuição por zona 2, permite maior variabilidade no tipo de ataque;</a:t>
            </a:r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Ø"/>
            </a:pPr>
            <a:r>
              <a:rPr lang="pt-PT"/>
              <a:t> A distribuição de zona 2 tem a desvantagem de não se utilizar o passe de costas.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7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0" grpId="0" animBg="1" autoUpdateAnimBg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523" y="192708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 smtClean="0"/>
              <a:t>4:2 / 4:0:2</a:t>
            </a:r>
            <a:endParaRPr lang="en-GB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3010" y="658091"/>
            <a:ext cx="800219" cy="5518722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 algn="ctr"/>
            <a:r>
              <a:rPr lang="en-GB" sz="4000" cap="small" spc="100" dirty="0" smtClean="0">
                <a:solidFill>
                  <a:schemeClr val="accent6">
                    <a:lumMod val="75000"/>
                  </a:schemeClr>
                </a:solidFill>
              </a:rPr>
              <a:t>6x6 – </a:t>
            </a:r>
            <a:r>
              <a:rPr lang="en-GB" sz="4000" cap="small" spc="100" dirty="0" err="1" smtClean="0">
                <a:solidFill>
                  <a:schemeClr val="accent6">
                    <a:lumMod val="75000"/>
                  </a:schemeClr>
                </a:solidFill>
              </a:rPr>
              <a:t>Sistemas</a:t>
            </a:r>
            <a:r>
              <a:rPr lang="en-GB" sz="4000" cap="small" spc="100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GB" sz="4000" cap="small" spc="100" dirty="0" err="1" smtClean="0">
                <a:solidFill>
                  <a:schemeClr val="accent6">
                    <a:lumMod val="75000"/>
                  </a:schemeClr>
                </a:solidFill>
              </a:rPr>
              <a:t>jogo</a:t>
            </a:r>
            <a:endParaRPr lang="en-GB" sz="4000" cap="small" spc="100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5" name="Group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55003110"/>
              </p:ext>
            </p:extLst>
          </p:nvPr>
        </p:nvGraphicFramePr>
        <p:xfrm>
          <a:off x="2522681" y="1870364"/>
          <a:ext cx="4774047" cy="4006272"/>
        </p:xfrm>
        <a:graphic>
          <a:graphicData uri="http://schemas.openxmlformats.org/drawingml/2006/table">
            <a:tbl>
              <a:tblPr/>
              <a:tblGrid>
                <a:gridCol w="1591349"/>
                <a:gridCol w="1591349"/>
                <a:gridCol w="1591349"/>
              </a:tblGrid>
              <a:tr h="11449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307C0"/>
                          </a:solidFill>
                          <a:effectLst/>
                          <a:latin typeface="Helvetica" charset="0"/>
                        </a:rPr>
                        <a:t>D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307C0"/>
                          </a:solidFill>
                          <a:effectLst/>
                          <a:latin typeface="Helvetica" charset="0"/>
                        </a:rPr>
                        <a:t>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A00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307C0"/>
                          </a:solidFill>
                          <a:effectLst/>
                          <a:latin typeface="Helvetica" charset="0"/>
                        </a:rPr>
                        <a:t>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2861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307C0"/>
                          </a:solidFill>
                          <a:effectLst/>
                          <a:latin typeface="Helvetica" charset="0"/>
                        </a:rPr>
                        <a:t>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307C0"/>
                          </a:solidFill>
                          <a:effectLst/>
                          <a:latin typeface="Helvetica" charset="0"/>
                        </a:rPr>
                        <a:t>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307C0"/>
                          </a:solidFill>
                          <a:effectLst/>
                          <a:latin typeface="Helvetica" charset="0"/>
                        </a:rPr>
                        <a:t>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57200" y="495181"/>
            <a:ext cx="838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20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EVOLUÇÃO DA MODALIDADE</a:t>
            </a:r>
            <a:endParaRPr kumimoji="0" lang="pt-PT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1143000"/>
            <a:ext cx="8534400" cy="5105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20624" marR="0" lvl="0" indent="-384048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lang="en-GB" sz="2800" dirty="0" smtClean="0"/>
          </a:p>
        </p:txBody>
      </p:sp>
      <p:sp>
        <p:nvSpPr>
          <p:cNvPr id="8" name="Marcador de Posição de Conteúdo 2"/>
          <p:cNvSpPr txBox="1">
            <a:spLocks/>
          </p:cNvSpPr>
          <p:nvPr/>
        </p:nvSpPr>
        <p:spPr>
          <a:xfrm>
            <a:off x="152400" y="-30163"/>
            <a:ext cx="8763000" cy="563563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lvl="1" indent="-384048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kumimoji="0" lang="pt-PT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1.3. </a:t>
            </a:r>
            <a:r>
              <a:rPr lang="pt-PT" sz="2400" dirty="0" smtClean="0"/>
              <a:t>Tendências de desenvolvimento</a:t>
            </a:r>
            <a:endParaRPr kumimoji="0" lang="pt-PT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Rectângulo 1"/>
          <p:cNvSpPr/>
          <p:nvPr/>
        </p:nvSpPr>
        <p:spPr>
          <a:xfrm>
            <a:off x="304800" y="838200"/>
            <a:ext cx="8991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800" dirty="0"/>
              <a:t>A primeira bola usada no voleibol (câmara de bola de basquetebol) era muito </a:t>
            </a:r>
            <a:r>
              <a:rPr lang="pt-PT" sz="2800" dirty="0" smtClean="0"/>
              <a:t>pesada</a:t>
            </a:r>
            <a:r>
              <a:rPr lang="pt-PT" sz="2800" dirty="0"/>
              <a:t>.</a:t>
            </a:r>
          </a:p>
        </p:txBody>
      </p:sp>
      <p:sp>
        <p:nvSpPr>
          <p:cNvPr id="3" name="Rectângulo 2"/>
          <p:cNvSpPr/>
          <p:nvPr/>
        </p:nvSpPr>
        <p:spPr>
          <a:xfrm>
            <a:off x="304800" y="1936521"/>
            <a:ext cx="8686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800" dirty="0"/>
              <a:t>O primeiro campo tinha 15,35 m x 7,625 m. A rede ficava a 1,98 m do chão.</a:t>
            </a:r>
          </a:p>
        </p:txBody>
      </p:sp>
      <p:sp>
        <p:nvSpPr>
          <p:cNvPr id="7" name="Rectângulo 6"/>
          <p:cNvSpPr/>
          <p:nvPr/>
        </p:nvSpPr>
        <p:spPr>
          <a:xfrm>
            <a:off x="304800" y="3048000"/>
            <a:ext cx="8839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2800" dirty="0"/>
              <a:t>Inicialmente o voleibol não estabelecia número certo de pessoas para cada equipa. </a:t>
            </a:r>
            <a:endParaRPr lang="pt-PT" sz="2800" dirty="0" smtClean="0"/>
          </a:p>
          <a:p>
            <a:pPr algn="just"/>
            <a:endParaRPr lang="pt-PT" sz="2800" dirty="0"/>
          </a:p>
          <a:p>
            <a:pPr algn="just"/>
            <a:r>
              <a:rPr lang="pt-PT" sz="2800" dirty="0" smtClean="0"/>
              <a:t>Não existia limite para o número de </a:t>
            </a:r>
            <a:r>
              <a:rPr lang="pt-PT" sz="2800" dirty="0" err="1" smtClean="0"/>
              <a:t>contatos</a:t>
            </a:r>
            <a:r>
              <a:rPr lang="pt-PT" sz="2800" dirty="0" smtClean="0"/>
              <a:t> com a bola.</a:t>
            </a:r>
          </a:p>
          <a:p>
            <a:pPr algn="just"/>
            <a:endParaRPr lang="pt-PT" sz="2800" dirty="0"/>
          </a:p>
          <a:p>
            <a:pPr algn="just"/>
            <a:r>
              <a:rPr lang="pt-PT" sz="2800" dirty="0" smtClean="0"/>
              <a:t>Não existia qualquer regra que definisse a forma de </a:t>
            </a:r>
            <a:r>
              <a:rPr lang="pt-PT" sz="2800" dirty="0" err="1" smtClean="0"/>
              <a:t>contatar</a:t>
            </a:r>
            <a:r>
              <a:rPr lang="pt-PT" sz="2800" dirty="0" smtClean="0"/>
              <a:t> a </a:t>
            </a:r>
            <a:r>
              <a:rPr lang="pt-PT" sz="2800" dirty="0"/>
              <a:t>bola.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2771775" y="0"/>
            <a:ext cx="3538538" cy="504825"/>
          </a:xfrm>
          <a:noFill/>
          <a:ln/>
        </p:spPr>
        <p:txBody>
          <a:bodyPr/>
          <a:lstStyle/>
          <a:p>
            <a:pPr algn="l"/>
            <a:r>
              <a:rPr lang="pt-PT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Complexo 1 (Side-Out)</a:t>
            </a:r>
          </a:p>
        </p:txBody>
      </p:sp>
      <p:sp>
        <p:nvSpPr>
          <p:cNvPr id="218115" name="Rectangle 3"/>
          <p:cNvSpPr>
            <a:spLocks noChangeArrowheads="1"/>
          </p:cNvSpPr>
          <p:nvPr/>
        </p:nvSpPr>
        <p:spPr bwMode="auto">
          <a:xfrm>
            <a:off x="2700338" y="692150"/>
            <a:ext cx="39592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pt-PT" sz="320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Sistemas ofensivos</a:t>
            </a:r>
          </a:p>
        </p:txBody>
      </p:sp>
      <p:sp>
        <p:nvSpPr>
          <p:cNvPr id="218116" name="Text Box 4"/>
          <p:cNvSpPr txBox="1">
            <a:spLocks noChangeArrowheads="1"/>
          </p:cNvSpPr>
          <p:nvPr/>
        </p:nvSpPr>
        <p:spPr bwMode="auto">
          <a:xfrm>
            <a:off x="468313" y="1412875"/>
            <a:ext cx="84248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800">
                <a:solidFill>
                  <a:srgbClr val="000066"/>
                </a:solidFill>
              </a:rPr>
              <a:t>Sistema 6:2 (4 atacantes e 2 universais)</a:t>
            </a:r>
          </a:p>
        </p:txBody>
      </p:sp>
      <p:sp>
        <p:nvSpPr>
          <p:cNvPr id="218117" name="Text Box 5"/>
          <p:cNvSpPr txBox="1">
            <a:spLocks noChangeArrowheads="1"/>
          </p:cNvSpPr>
          <p:nvPr/>
        </p:nvSpPr>
        <p:spPr bwMode="auto">
          <a:xfrm>
            <a:off x="611188" y="2565400"/>
            <a:ext cx="7848600" cy="311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Ø"/>
            </a:pPr>
            <a:r>
              <a:rPr lang="pt-PT"/>
              <a:t> A diferença com o sistema anterior tem a haver com os distribuidores que passam a Universais desempenhando as funções de atacante quando estão na rede e de distribuidor quando fazem as 3 posições de trás;</a:t>
            </a:r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None/>
            </a:pPr>
            <a:endParaRPr lang="pt-PT"/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Ø"/>
            </a:pPr>
            <a:r>
              <a:rPr lang="pt-PT"/>
              <a:t>  Possibilita a existência nas 6 rotações de 3 atacantes na rede com múltiplas formas de organização ofensiva;</a:t>
            </a:r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None/>
            </a:pPr>
            <a:endParaRPr lang="pt-PT"/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Ø"/>
            </a:pPr>
            <a:r>
              <a:rPr lang="pt-PT"/>
              <a:t> A especialização dos atletas requer que o seu desenvolvimento técnico – táctico seja elevado.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8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14" grpId="0" animBg="1" autoUpdateAnimBg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523" y="192708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 smtClean="0"/>
              <a:t>6:2 / 4:2:0</a:t>
            </a:r>
            <a:endParaRPr lang="en-GB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3010" y="658091"/>
            <a:ext cx="800219" cy="5518722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 algn="ctr"/>
            <a:r>
              <a:rPr lang="en-GB" sz="4000" cap="small" spc="100" dirty="0" smtClean="0">
                <a:solidFill>
                  <a:schemeClr val="accent6">
                    <a:lumMod val="75000"/>
                  </a:schemeClr>
                </a:solidFill>
              </a:rPr>
              <a:t>6x6 – </a:t>
            </a:r>
            <a:r>
              <a:rPr lang="en-GB" sz="4000" cap="small" spc="100" dirty="0" err="1" smtClean="0">
                <a:solidFill>
                  <a:schemeClr val="accent6">
                    <a:lumMod val="75000"/>
                  </a:schemeClr>
                </a:solidFill>
              </a:rPr>
              <a:t>Sistemas</a:t>
            </a:r>
            <a:r>
              <a:rPr lang="en-GB" sz="4000" cap="small" spc="100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GB" sz="4000" cap="small" spc="100" dirty="0" err="1" smtClean="0">
                <a:solidFill>
                  <a:schemeClr val="accent6">
                    <a:lumMod val="75000"/>
                  </a:schemeClr>
                </a:solidFill>
              </a:rPr>
              <a:t>jogo</a:t>
            </a:r>
            <a:endParaRPr lang="en-GB" sz="4000" cap="small" spc="100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6" name="Group 5"/>
          <p:cNvGraphicFramePr>
            <a:graphicFrameLocks noGrp="1"/>
          </p:cNvGraphicFramePr>
          <p:nvPr/>
        </p:nvGraphicFramePr>
        <p:xfrm>
          <a:off x="2343728" y="1674091"/>
          <a:ext cx="5149272" cy="4502722"/>
        </p:xfrm>
        <a:graphic>
          <a:graphicData uri="http://schemas.openxmlformats.org/drawingml/2006/table">
            <a:tbl>
              <a:tblPr/>
              <a:tblGrid>
                <a:gridCol w="1716424"/>
                <a:gridCol w="1716424"/>
                <a:gridCol w="1716424"/>
              </a:tblGrid>
              <a:tr h="12868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307C0"/>
                          </a:solidFill>
                          <a:effectLst/>
                          <a:latin typeface="Helvetica" charset="0"/>
                        </a:rPr>
                        <a:t>U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307C0"/>
                          </a:solidFill>
                          <a:effectLst/>
                          <a:latin typeface="Helvetica" charset="0"/>
                        </a:rPr>
                        <a:t>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A00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307C0"/>
                          </a:solidFill>
                          <a:effectLst/>
                          <a:latin typeface="Helvetica" charset="0"/>
                        </a:rPr>
                        <a:t>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2159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307C0"/>
                          </a:solidFill>
                          <a:effectLst/>
                          <a:latin typeface="Helvetica" charset="0"/>
                        </a:rPr>
                        <a:t>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307C0"/>
                          </a:solidFill>
                          <a:effectLst/>
                          <a:latin typeface="Helvetica" charset="0"/>
                        </a:rPr>
                        <a:t>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307C0"/>
                          </a:solidFill>
                          <a:effectLst/>
                          <a:latin typeface="Helvetica" charset="0"/>
                        </a:rPr>
                        <a:t>U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2771775" y="0"/>
            <a:ext cx="3538538" cy="504825"/>
          </a:xfrm>
          <a:noFill/>
          <a:ln/>
        </p:spPr>
        <p:txBody>
          <a:bodyPr/>
          <a:lstStyle/>
          <a:p>
            <a:pPr algn="l"/>
            <a:r>
              <a:rPr lang="pt-PT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Complexo 1 (Side-Out)</a:t>
            </a:r>
          </a:p>
        </p:txBody>
      </p:sp>
      <p:sp>
        <p:nvSpPr>
          <p:cNvPr id="219139" name="Rectangle 3"/>
          <p:cNvSpPr>
            <a:spLocks noChangeArrowheads="1"/>
          </p:cNvSpPr>
          <p:nvPr/>
        </p:nvSpPr>
        <p:spPr bwMode="auto">
          <a:xfrm>
            <a:off x="2700338" y="692150"/>
            <a:ext cx="39592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pt-PT" sz="320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Sistemas ofensivos</a:t>
            </a:r>
          </a:p>
        </p:txBody>
      </p:sp>
      <p:sp>
        <p:nvSpPr>
          <p:cNvPr id="219140" name="Text Box 4"/>
          <p:cNvSpPr txBox="1">
            <a:spLocks noChangeArrowheads="1"/>
          </p:cNvSpPr>
          <p:nvPr/>
        </p:nvSpPr>
        <p:spPr bwMode="auto">
          <a:xfrm>
            <a:off x="468313" y="1412875"/>
            <a:ext cx="84248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800">
                <a:solidFill>
                  <a:srgbClr val="000066"/>
                </a:solidFill>
              </a:rPr>
              <a:t>Sistema 5:1 (5 atacantes e um distribuidor)</a:t>
            </a:r>
          </a:p>
        </p:txBody>
      </p:sp>
      <p:sp>
        <p:nvSpPr>
          <p:cNvPr id="219141" name="Text Box 5"/>
          <p:cNvSpPr txBox="1">
            <a:spLocks noChangeArrowheads="1"/>
          </p:cNvSpPr>
          <p:nvPr/>
        </p:nvSpPr>
        <p:spPr bwMode="auto">
          <a:xfrm>
            <a:off x="611188" y="2565400"/>
            <a:ext cx="78486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Ø"/>
            </a:pPr>
            <a:r>
              <a:rPr lang="pt-PT"/>
              <a:t> É o mais utilizado nas equipas de alto rendimento;</a:t>
            </a:r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Ø"/>
            </a:pPr>
            <a:r>
              <a:rPr lang="pt-PT"/>
              <a:t> Apenas 1 atleta é responsável pela distribuição nas 6 rotações;</a:t>
            </a:r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Ø"/>
            </a:pPr>
            <a:r>
              <a:rPr lang="pt-PT"/>
              <a:t> Desvantagem em relação ao 6:2 pelo facto de em 3 rotações haver apenas 2 atacantes na rede (compensado pelo ataque de 2ª linha);</a:t>
            </a:r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Ø"/>
            </a:pPr>
            <a:r>
              <a:rPr lang="pt-PT"/>
              <a:t> Este sistema é utilizado por vezes, de forma precoce nos escalões de formação, inibindo a possibilidade de outros atletas exercerem a função de distribuidor.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9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38" grpId="0" animBg="1" autoUpdateAnimBg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523" y="192708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 smtClean="0"/>
              <a:t>5:1 / 5:0:1</a:t>
            </a:r>
            <a:endParaRPr lang="en-GB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3010" y="658091"/>
            <a:ext cx="800219" cy="5518722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 algn="ctr"/>
            <a:r>
              <a:rPr lang="en-GB" sz="4000" cap="small" spc="100" dirty="0" smtClean="0">
                <a:solidFill>
                  <a:schemeClr val="accent6">
                    <a:lumMod val="75000"/>
                  </a:schemeClr>
                </a:solidFill>
              </a:rPr>
              <a:t>6x6 – </a:t>
            </a:r>
            <a:r>
              <a:rPr lang="en-GB" sz="4000" cap="small" spc="100" dirty="0" err="1" smtClean="0">
                <a:solidFill>
                  <a:schemeClr val="accent6">
                    <a:lumMod val="75000"/>
                  </a:schemeClr>
                </a:solidFill>
              </a:rPr>
              <a:t>Sistemas</a:t>
            </a:r>
            <a:r>
              <a:rPr lang="en-GB" sz="4000" cap="small" spc="100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GB" sz="4000" cap="small" spc="100" dirty="0" err="1" smtClean="0">
                <a:solidFill>
                  <a:schemeClr val="accent6">
                    <a:lumMod val="75000"/>
                  </a:schemeClr>
                </a:solidFill>
              </a:rPr>
              <a:t>jogo</a:t>
            </a:r>
            <a:endParaRPr lang="en-GB" sz="4000" cap="small" spc="100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5" name="Group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14498309"/>
              </p:ext>
            </p:extLst>
          </p:nvPr>
        </p:nvGraphicFramePr>
        <p:xfrm>
          <a:off x="2176314" y="1570179"/>
          <a:ext cx="5282046" cy="4214091"/>
        </p:xfrm>
        <a:graphic>
          <a:graphicData uri="http://schemas.openxmlformats.org/drawingml/2006/table">
            <a:tbl>
              <a:tblPr/>
              <a:tblGrid>
                <a:gridCol w="1760682"/>
                <a:gridCol w="1760682"/>
                <a:gridCol w="1760682"/>
              </a:tblGrid>
              <a:tr h="12043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307C0"/>
                          </a:solidFill>
                          <a:effectLst/>
                          <a:latin typeface="Helvetica" charset="0"/>
                        </a:rPr>
                        <a:t>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A00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307C0"/>
                          </a:solidFill>
                          <a:effectLst/>
                          <a:latin typeface="Helvetica" charset="0"/>
                        </a:rPr>
                        <a:t>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A00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307C0"/>
                          </a:solidFill>
                          <a:effectLst/>
                          <a:latin typeface="Helvetica" charset="0"/>
                        </a:rPr>
                        <a:t>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0097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307C0"/>
                          </a:solidFill>
                          <a:effectLst/>
                          <a:latin typeface="Helvetica" charset="0"/>
                        </a:rPr>
                        <a:t>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307C0"/>
                          </a:solidFill>
                          <a:effectLst/>
                          <a:latin typeface="Helvetica" charset="0"/>
                        </a:rPr>
                        <a:t>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307C0"/>
                          </a:solidFill>
                          <a:effectLst/>
                          <a:latin typeface="Helvetica" charset="0"/>
                        </a:rPr>
                        <a:t>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523" y="192708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 smtClean="0"/>
              <a:t>5:1 / 5:0:1- </a:t>
            </a:r>
            <a:r>
              <a:rPr lang="en-GB" sz="3600" b="1" dirty="0" err="1" smtClean="0"/>
              <a:t>Composição</a:t>
            </a:r>
            <a:r>
              <a:rPr lang="en-GB" sz="3600" b="1" dirty="0" smtClean="0"/>
              <a:t> </a:t>
            </a:r>
            <a:r>
              <a:rPr lang="en-GB" sz="3600" b="1" dirty="0" err="1" smtClean="0"/>
              <a:t>da</a:t>
            </a:r>
            <a:r>
              <a:rPr lang="en-GB" sz="3600" b="1" dirty="0" smtClean="0"/>
              <a:t> </a:t>
            </a:r>
            <a:r>
              <a:rPr lang="en-GB" sz="3600" b="1" dirty="0" err="1" smtClean="0"/>
              <a:t>equipa</a:t>
            </a:r>
            <a:endParaRPr lang="en-GB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3010" y="658091"/>
            <a:ext cx="800219" cy="5518722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 algn="ctr"/>
            <a:r>
              <a:rPr lang="en-GB" sz="4000" cap="small" spc="100" dirty="0" smtClean="0">
                <a:solidFill>
                  <a:schemeClr val="accent6">
                    <a:lumMod val="75000"/>
                  </a:schemeClr>
                </a:solidFill>
              </a:rPr>
              <a:t>6x6 – </a:t>
            </a:r>
            <a:r>
              <a:rPr lang="en-GB" sz="4000" cap="small" spc="100" dirty="0" err="1" smtClean="0">
                <a:solidFill>
                  <a:schemeClr val="accent6">
                    <a:lumMod val="75000"/>
                  </a:schemeClr>
                </a:solidFill>
              </a:rPr>
              <a:t>Sistemas</a:t>
            </a:r>
            <a:r>
              <a:rPr lang="en-GB" sz="4000" cap="small" spc="100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GB" sz="4000" cap="small" spc="100" dirty="0" err="1" smtClean="0">
                <a:solidFill>
                  <a:schemeClr val="accent6">
                    <a:lumMod val="75000"/>
                  </a:schemeClr>
                </a:solidFill>
              </a:rPr>
              <a:t>jogo</a:t>
            </a:r>
            <a:endParaRPr lang="en-GB" sz="4000" cap="small" spc="100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6" name="Group 4"/>
          <p:cNvGraphicFramePr>
            <a:graphicFrameLocks noGrp="1"/>
          </p:cNvGraphicFramePr>
          <p:nvPr/>
        </p:nvGraphicFramePr>
        <p:xfrm>
          <a:off x="2210954" y="1543049"/>
          <a:ext cx="5270499" cy="4633764"/>
        </p:xfrm>
        <a:graphic>
          <a:graphicData uri="http://schemas.openxmlformats.org/drawingml/2006/table">
            <a:tbl>
              <a:tblPr/>
              <a:tblGrid>
                <a:gridCol w="1756833"/>
                <a:gridCol w="1756833"/>
                <a:gridCol w="1756833"/>
              </a:tblGrid>
              <a:tr h="13242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307C0"/>
                          </a:solidFill>
                          <a:effectLst/>
                          <a:latin typeface="Helvetica" charset="0"/>
                        </a:rPr>
                        <a:t>O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A00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307C0"/>
                          </a:solidFill>
                          <a:effectLst/>
                          <a:latin typeface="Helvetica" charset="0"/>
                        </a:rPr>
                        <a:t>C</a:t>
                      </a:r>
                      <a:r>
                        <a:rPr kumimoji="0" lang="pt-PT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307C0"/>
                          </a:solidFill>
                          <a:effectLst/>
                          <a:latin typeface="Helvetica" charset="0"/>
                        </a:rPr>
                        <a:t>2</a:t>
                      </a:r>
                      <a:endParaRPr kumimoji="0" lang="pt-PT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307C0"/>
                        </a:solidFill>
                        <a:effectLst/>
                        <a:latin typeface="Helvetica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A00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307C0"/>
                          </a:solidFill>
                          <a:effectLst/>
                          <a:latin typeface="Helvetica" charset="0"/>
                        </a:rPr>
                        <a:t>P</a:t>
                      </a:r>
                      <a:r>
                        <a:rPr kumimoji="0" lang="pt-PT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307C0"/>
                          </a:solidFill>
                          <a:effectLst/>
                          <a:latin typeface="Helvetica" charset="0"/>
                        </a:rPr>
                        <a:t>1</a:t>
                      </a:r>
                      <a:endParaRPr kumimoji="0" lang="pt-PT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307C0"/>
                        </a:solidFill>
                        <a:effectLst/>
                        <a:latin typeface="Helvetica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3095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307C0"/>
                          </a:solidFill>
                          <a:effectLst/>
                          <a:latin typeface="Helvetica" charset="0"/>
                        </a:rPr>
                        <a:t>P</a:t>
                      </a:r>
                      <a:r>
                        <a:rPr kumimoji="0" lang="pt-PT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307C0"/>
                          </a:solidFill>
                          <a:effectLst/>
                          <a:latin typeface="Helvetica" charset="0"/>
                        </a:rPr>
                        <a:t>2</a:t>
                      </a:r>
                      <a:endParaRPr kumimoji="0" lang="pt-PT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307C0"/>
                        </a:solidFill>
                        <a:effectLst/>
                        <a:latin typeface="Helvetica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307C0"/>
                          </a:solidFill>
                          <a:effectLst/>
                          <a:latin typeface="Helvetica" charset="0"/>
                        </a:rPr>
                        <a:t>C</a:t>
                      </a:r>
                      <a:r>
                        <a:rPr kumimoji="0" lang="pt-PT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307C0"/>
                          </a:solidFill>
                          <a:effectLst/>
                          <a:latin typeface="Helvetica" charset="0"/>
                        </a:rPr>
                        <a:t>1</a:t>
                      </a:r>
                      <a:endParaRPr kumimoji="0" lang="pt-PT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307C0"/>
                        </a:solidFill>
                        <a:effectLst/>
                        <a:latin typeface="Helvetica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307C0"/>
                          </a:solidFill>
                          <a:effectLst/>
                          <a:latin typeface="Helvetica" charset="0"/>
                        </a:rPr>
                        <a:t>D</a:t>
                      </a:r>
                      <a:endParaRPr kumimoji="0" lang="pt-PT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307C0"/>
                        </a:solidFill>
                        <a:effectLst/>
                        <a:latin typeface="Helvetica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dirty="0" smtClean="0"/>
              <a:t>Distribuidor em P1</a:t>
            </a: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1116013" y="1773238"/>
            <a:ext cx="6985000" cy="46085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/>
          </a:p>
        </p:txBody>
      </p:sp>
      <p:sp>
        <p:nvSpPr>
          <p:cNvPr id="3076" name="Line 5"/>
          <p:cNvSpPr>
            <a:spLocks noChangeShapeType="1"/>
          </p:cNvSpPr>
          <p:nvPr/>
        </p:nvSpPr>
        <p:spPr bwMode="auto">
          <a:xfrm>
            <a:off x="1116013" y="3284538"/>
            <a:ext cx="698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3077" name="Oval 6"/>
          <p:cNvSpPr>
            <a:spLocks noChangeArrowheads="1"/>
          </p:cNvSpPr>
          <p:nvPr/>
        </p:nvSpPr>
        <p:spPr bwMode="auto">
          <a:xfrm>
            <a:off x="6804025" y="4941888"/>
            <a:ext cx="935038" cy="8651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600">
                <a:solidFill>
                  <a:schemeClr val="bg1"/>
                </a:solidFill>
              </a:rPr>
              <a:t>D1</a:t>
            </a:r>
          </a:p>
        </p:txBody>
      </p:sp>
      <p:sp>
        <p:nvSpPr>
          <p:cNvPr id="3078" name="Oval 7"/>
          <p:cNvSpPr>
            <a:spLocks noChangeArrowheads="1"/>
          </p:cNvSpPr>
          <p:nvPr/>
        </p:nvSpPr>
        <p:spPr bwMode="auto">
          <a:xfrm>
            <a:off x="1476375" y="2060575"/>
            <a:ext cx="935038" cy="8651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OP4</a:t>
            </a:r>
          </a:p>
        </p:txBody>
      </p:sp>
      <p:sp>
        <p:nvSpPr>
          <p:cNvPr id="3079" name="Oval 10"/>
          <p:cNvSpPr>
            <a:spLocks noChangeArrowheads="1"/>
          </p:cNvSpPr>
          <p:nvPr/>
        </p:nvSpPr>
        <p:spPr bwMode="auto">
          <a:xfrm>
            <a:off x="4067175" y="2060575"/>
            <a:ext cx="935038" cy="865188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C3</a:t>
            </a:r>
          </a:p>
        </p:txBody>
      </p:sp>
      <p:sp>
        <p:nvSpPr>
          <p:cNvPr id="3080" name="Oval 11"/>
          <p:cNvSpPr>
            <a:spLocks noChangeArrowheads="1"/>
          </p:cNvSpPr>
          <p:nvPr/>
        </p:nvSpPr>
        <p:spPr bwMode="auto">
          <a:xfrm>
            <a:off x="4140200" y="4868863"/>
            <a:ext cx="935038" cy="865187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2800">
                <a:solidFill>
                  <a:schemeClr val="bg1"/>
                </a:solidFill>
              </a:rPr>
              <a:t>C/L6</a:t>
            </a:r>
          </a:p>
        </p:txBody>
      </p:sp>
      <p:sp>
        <p:nvSpPr>
          <p:cNvPr id="3081" name="Oval 12"/>
          <p:cNvSpPr>
            <a:spLocks noChangeArrowheads="1"/>
          </p:cNvSpPr>
          <p:nvPr/>
        </p:nvSpPr>
        <p:spPr bwMode="auto">
          <a:xfrm>
            <a:off x="6659563" y="2060575"/>
            <a:ext cx="935037" cy="865188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P2</a:t>
            </a:r>
          </a:p>
        </p:txBody>
      </p:sp>
      <p:sp>
        <p:nvSpPr>
          <p:cNvPr id="3082" name="Oval 13"/>
          <p:cNvSpPr>
            <a:spLocks noChangeArrowheads="1"/>
          </p:cNvSpPr>
          <p:nvPr/>
        </p:nvSpPr>
        <p:spPr bwMode="auto">
          <a:xfrm>
            <a:off x="1547813" y="4868863"/>
            <a:ext cx="935037" cy="86518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P5</a:t>
            </a:r>
          </a:p>
        </p:txBody>
      </p:sp>
      <p:sp>
        <p:nvSpPr>
          <p:cNvPr id="3083" name="Line 15"/>
          <p:cNvSpPr>
            <a:spLocks noChangeShapeType="1"/>
          </p:cNvSpPr>
          <p:nvPr/>
        </p:nvSpPr>
        <p:spPr bwMode="auto">
          <a:xfrm>
            <a:off x="3419475" y="1773238"/>
            <a:ext cx="0" cy="46085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3084" name="Line 16"/>
          <p:cNvSpPr>
            <a:spLocks noChangeShapeType="1"/>
          </p:cNvSpPr>
          <p:nvPr/>
        </p:nvSpPr>
        <p:spPr bwMode="auto">
          <a:xfrm>
            <a:off x="5867400" y="1773238"/>
            <a:ext cx="0" cy="46085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13" name="CaixaDeTexto 12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pt-PT" sz="4000" smtClean="0"/>
              <a:t>Distribuidor em P1</a:t>
            </a:r>
            <a:br>
              <a:rPr lang="pt-PT" sz="4000" smtClean="0"/>
            </a:br>
            <a:r>
              <a:rPr lang="pt-PT" sz="3200" smtClean="0"/>
              <a:t>SIDE OUT</a:t>
            </a: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116013" y="1773238"/>
            <a:ext cx="6985000" cy="46085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/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1116013" y="3284538"/>
            <a:ext cx="698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5125" name="Oval 5"/>
          <p:cNvSpPr>
            <a:spLocks noChangeArrowheads="1"/>
          </p:cNvSpPr>
          <p:nvPr/>
        </p:nvSpPr>
        <p:spPr bwMode="auto">
          <a:xfrm>
            <a:off x="7092950" y="4652963"/>
            <a:ext cx="935038" cy="8651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600">
                <a:solidFill>
                  <a:schemeClr val="bg1"/>
                </a:solidFill>
              </a:rPr>
              <a:t>D1</a:t>
            </a:r>
          </a:p>
        </p:txBody>
      </p:sp>
      <p:sp>
        <p:nvSpPr>
          <p:cNvPr id="5126" name="Oval 6"/>
          <p:cNvSpPr>
            <a:spLocks noChangeArrowheads="1"/>
          </p:cNvSpPr>
          <p:nvPr/>
        </p:nvSpPr>
        <p:spPr bwMode="auto">
          <a:xfrm>
            <a:off x="1258888" y="2205038"/>
            <a:ext cx="935037" cy="8651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OP4</a:t>
            </a:r>
          </a:p>
        </p:txBody>
      </p:sp>
      <p:sp>
        <p:nvSpPr>
          <p:cNvPr id="5127" name="Oval 7"/>
          <p:cNvSpPr>
            <a:spLocks noChangeArrowheads="1"/>
          </p:cNvSpPr>
          <p:nvPr/>
        </p:nvSpPr>
        <p:spPr bwMode="auto">
          <a:xfrm>
            <a:off x="3419475" y="2060575"/>
            <a:ext cx="935038" cy="865188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C3</a:t>
            </a:r>
          </a:p>
        </p:txBody>
      </p:sp>
      <p:sp>
        <p:nvSpPr>
          <p:cNvPr id="4104" name="Oval 8"/>
          <p:cNvSpPr>
            <a:spLocks noChangeArrowheads="1"/>
          </p:cNvSpPr>
          <p:nvPr/>
        </p:nvSpPr>
        <p:spPr bwMode="auto">
          <a:xfrm>
            <a:off x="3995738" y="4868863"/>
            <a:ext cx="935037" cy="865187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2800">
                <a:solidFill>
                  <a:schemeClr val="bg1"/>
                </a:solidFill>
              </a:rPr>
              <a:t>C/L6</a:t>
            </a:r>
          </a:p>
        </p:txBody>
      </p:sp>
      <p:sp>
        <p:nvSpPr>
          <p:cNvPr id="5129" name="Oval 9"/>
          <p:cNvSpPr>
            <a:spLocks noChangeArrowheads="1"/>
          </p:cNvSpPr>
          <p:nvPr/>
        </p:nvSpPr>
        <p:spPr bwMode="auto">
          <a:xfrm>
            <a:off x="6372225" y="3860800"/>
            <a:ext cx="935038" cy="865188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P2</a:t>
            </a:r>
          </a:p>
        </p:txBody>
      </p:sp>
      <p:sp>
        <p:nvSpPr>
          <p:cNvPr id="4106" name="Oval 10"/>
          <p:cNvSpPr>
            <a:spLocks noChangeArrowheads="1"/>
          </p:cNvSpPr>
          <p:nvPr/>
        </p:nvSpPr>
        <p:spPr bwMode="auto">
          <a:xfrm>
            <a:off x="1619250" y="3933825"/>
            <a:ext cx="935038" cy="865188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P5</a:t>
            </a:r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>
            <a:off x="3419475" y="1773238"/>
            <a:ext cx="0" cy="46085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>
            <a:off x="5867400" y="1773238"/>
            <a:ext cx="0" cy="46085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5133" name="Oval 13"/>
          <p:cNvSpPr>
            <a:spLocks noChangeArrowheads="1"/>
          </p:cNvSpPr>
          <p:nvPr/>
        </p:nvSpPr>
        <p:spPr bwMode="auto">
          <a:xfrm>
            <a:off x="4284663" y="1412875"/>
            <a:ext cx="358775" cy="3603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PT"/>
          </a:p>
        </p:txBody>
      </p:sp>
      <p:sp>
        <p:nvSpPr>
          <p:cNvPr id="14" name="CaixaDeTexto 13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31622E-6 L -0.01198 0.45432 L 0.10243 0.07541 " pathEditMode="relative" ptsTypes="AAA">
                                      <p:cBhvr>
                                        <p:cTn id="6" dur="2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6.56951E-7 L 0.0217 -0.1381 L -0.20868 -0.43002 " pathEditMode="relative" rAng="0" ptsTypes="AAA">
                                      <p:cBhvr>
                                        <p:cTn id="8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00" y="-21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5.85242E-7 L 0.05313 0.16864 L 0.1073 -0.06245 " pathEditMode="relative" ptsTypes="AAA">
                                      <p:cBhvr>
                                        <p:cTn id="10" dur="5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69096E-6 L -0.09514 0.13162 L -0.03142 -0.06107 " pathEditMode="relative" ptsTypes="AAA">
                                      <p:cBhvr>
                                        <p:cTn id="12" dur="5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55679E-6 L 0.01198 -0.30419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" y="-1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 animBg="1"/>
      <p:bldP spid="5126" grpId="0" animBg="1"/>
      <p:bldP spid="5127" grpId="0" animBg="1"/>
      <p:bldP spid="5129" grpId="0" animBg="1"/>
      <p:bldP spid="5133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pt-PT" sz="4000" smtClean="0"/>
              <a:t>Distribuidor em P1</a:t>
            </a:r>
            <a:br>
              <a:rPr lang="pt-PT" sz="4000" smtClean="0"/>
            </a:br>
            <a:r>
              <a:rPr lang="pt-PT" sz="3200" smtClean="0"/>
              <a:t>SIDE OUT (OP4)</a:t>
            </a: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116013" y="1773238"/>
            <a:ext cx="6985000" cy="46085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/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1116013" y="3284538"/>
            <a:ext cx="698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9221" name="Oval 5"/>
          <p:cNvSpPr>
            <a:spLocks noChangeArrowheads="1"/>
          </p:cNvSpPr>
          <p:nvPr/>
        </p:nvSpPr>
        <p:spPr bwMode="auto">
          <a:xfrm>
            <a:off x="5292725" y="1773238"/>
            <a:ext cx="935038" cy="8651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600">
                <a:solidFill>
                  <a:schemeClr val="bg1"/>
                </a:solidFill>
              </a:rPr>
              <a:t>D1</a:t>
            </a:r>
          </a:p>
        </p:txBody>
      </p:sp>
      <p:sp>
        <p:nvSpPr>
          <p:cNvPr id="5126" name="Oval 6"/>
          <p:cNvSpPr>
            <a:spLocks noChangeArrowheads="1"/>
          </p:cNvSpPr>
          <p:nvPr/>
        </p:nvSpPr>
        <p:spPr bwMode="auto">
          <a:xfrm>
            <a:off x="900113" y="2133600"/>
            <a:ext cx="935037" cy="8651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OP4</a:t>
            </a:r>
          </a:p>
        </p:txBody>
      </p:sp>
      <p:sp>
        <p:nvSpPr>
          <p:cNvPr id="9223" name="Oval 7"/>
          <p:cNvSpPr>
            <a:spLocks noChangeArrowheads="1"/>
          </p:cNvSpPr>
          <p:nvPr/>
        </p:nvSpPr>
        <p:spPr bwMode="auto">
          <a:xfrm>
            <a:off x="4067175" y="2060575"/>
            <a:ext cx="935038" cy="865188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C3</a:t>
            </a:r>
          </a:p>
        </p:txBody>
      </p:sp>
      <p:sp>
        <p:nvSpPr>
          <p:cNvPr id="9224" name="Oval 8"/>
          <p:cNvSpPr>
            <a:spLocks noChangeArrowheads="1"/>
          </p:cNvSpPr>
          <p:nvPr/>
        </p:nvSpPr>
        <p:spPr bwMode="auto">
          <a:xfrm>
            <a:off x="4140200" y="4868863"/>
            <a:ext cx="935038" cy="865187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2800">
                <a:solidFill>
                  <a:schemeClr val="bg1"/>
                </a:solidFill>
              </a:rPr>
              <a:t>C/L6</a:t>
            </a:r>
          </a:p>
        </p:txBody>
      </p:sp>
      <p:sp>
        <p:nvSpPr>
          <p:cNvPr id="9225" name="Oval 9"/>
          <p:cNvSpPr>
            <a:spLocks noChangeArrowheads="1"/>
          </p:cNvSpPr>
          <p:nvPr/>
        </p:nvSpPr>
        <p:spPr bwMode="auto">
          <a:xfrm>
            <a:off x="6659563" y="2060575"/>
            <a:ext cx="935037" cy="865188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P2</a:t>
            </a:r>
          </a:p>
        </p:txBody>
      </p:sp>
      <p:sp>
        <p:nvSpPr>
          <p:cNvPr id="9226" name="Oval 10"/>
          <p:cNvSpPr>
            <a:spLocks noChangeArrowheads="1"/>
          </p:cNvSpPr>
          <p:nvPr/>
        </p:nvSpPr>
        <p:spPr bwMode="auto">
          <a:xfrm>
            <a:off x="1403350" y="4868863"/>
            <a:ext cx="935038" cy="86518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P5</a:t>
            </a:r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3419475" y="1773238"/>
            <a:ext cx="0" cy="46085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>
            <a:off x="5867400" y="1773238"/>
            <a:ext cx="0" cy="46085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9229" name="Oval 13"/>
          <p:cNvSpPr>
            <a:spLocks noChangeArrowheads="1"/>
          </p:cNvSpPr>
          <p:nvPr/>
        </p:nvSpPr>
        <p:spPr bwMode="auto">
          <a:xfrm>
            <a:off x="5003800" y="1844675"/>
            <a:ext cx="358775" cy="3603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PT"/>
          </a:p>
        </p:txBody>
      </p:sp>
      <p:sp>
        <p:nvSpPr>
          <p:cNvPr id="14" name="CaixaDeTexto 13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07356E-6 C -0.15312 -0.00694 -0.30625 -0.01318 -0.36753 -0.0157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00" y="-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98 -0.06755 L -0.04305 -0.2412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-8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2195E-6 L -0.18489 0.1154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00" y="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64955E-6 L -0.23229 0.0104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00" y="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1464E-7 C -0.00278 -0.00116 -0.00538 -0.00254 -0.00816 -0.00324 C -0.01076 -0.00393 -0.01632 -0.00486 -0.01632 -0.00463 L -0.17708 -0.06292 " pathEditMode="relative" rAng="0" ptsTypes="ffAA">
                                      <p:cBhvr>
                                        <p:cTn id="18" dur="2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00" y="-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2195E-6 L -0.22413 0.1364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0" y="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animBg="1"/>
      <p:bldP spid="9223" grpId="0" animBg="1"/>
      <p:bldP spid="9224" grpId="0" animBg="1"/>
      <p:bldP spid="9225" grpId="0" animBg="1"/>
      <p:bldP spid="9226" grpId="0" animBg="1"/>
      <p:bldP spid="9229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pt-PT" sz="4000" smtClean="0"/>
              <a:t>Distribuidor em P1</a:t>
            </a:r>
            <a:br>
              <a:rPr lang="pt-PT" sz="4000" smtClean="0"/>
            </a:br>
            <a:r>
              <a:rPr lang="pt-PT" sz="3200" smtClean="0"/>
              <a:t>SIDE OUT (C3)</a:t>
            </a: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116013" y="1773238"/>
            <a:ext cx="6985000" cy="46085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/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1116013" y="3284538"/>
            <a:ext cx="698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6149" name="Oval 5"/>
          <p:cNvSpPr>
            <a:spLocks noChangeArrowheads="1"/>
          </p:cNvSpPr>
          <p:nvPr/>
        </p:nvSpPr>
        <p:spPr bwMode="auto">
          <a:xfrm>
            <a:off x="5292725" y="1773238"/>
            <a:ext cx="935038" cy="8651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600">
                <a:solidFill>
                  <a:schemeClr val="bg1"/>
                </a:solidFill>
              </a:rPr>
              <a:t>D1</a:t>
            </a:r>
          </a:p>
        </p:txBody>
      </p:sp>
      <p:sp>
        <p:nvSpPr>
          <p:cNvPr id="11270" name="Oval 6"/>
          <p:cNvSpPr>
            <a:spLocks noChangeArrowheads="1"/>
          </p:cNvSpPr>
          <p:nvPr/>
        </p:nvSpPr>
        <p:spPr bwMode="auto">
          <a:xfrm>
            <a:off x="1403350" y="1989138"/>
            <a:ext cx="935038" cy="8651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OP4</a:t>
            </a:r>
          </a:p>
        </p:txBody>
      </p:sp>
      <p:sp>
        <p:nvSpPr>
          <p:cNvPr id="11271" name="Oval 7"/>
          <p:cNvSpPr>
            <a:spLocks noChangeArrowheads="1"/>
          </p:cNvSpPr>
          <p:nvPr/>
        </p:nvSpPr>
        <p:spPr bwMode="auto">
          <a:xfrm>
            <a:off x="3851275" y="2492375"/>
            <a:ext cx="935038" cy="865188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C3</a:t>
            </a:r>
          </a:p>
        </p:txBody>
      </p:sp>
      <p:sp>
        <p:nvSpPr>
          <p:cNvPr id="11272" name="Oval 8"/>
          <p:cNvSpPr>
            <a:spLocks noChangeArrowheads="1"/>
          </p:cNvSpPr>
          <p:nvPr/>
        </p:nvSpPr>
        <p:spPr bwMode="auto">
          <a:xfrm>
            <a:off x="4140200" y="4868863"/>
            <a:ext cx="935038" cy="865187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2800">
                <a:solidFill>
                  <a:schemeClr val="bg1"/>
                </a:solidFill>
              </a:rPr>
              <a:t>C/L6</a:t>
            </a:r>
          </a:p>
        </p:txBody>
      </p:sp>
      <p:sp>
        <p:nvSpPr>
          <p:cNvPr id="11273" name="Oval 9"/>
          <p:cNvSpPr>
            <a:spLocks noChangeArrowheads="1"/>
          </p:cNvSpPr>
          <p:nvPr/>
        </p:nvSpPr>
        <p:spPr bwMode="auto">
          <a:xfrm>
            <a:off x="6659563" y="2060575"/>
            <a:ext cx="935037" cy="865188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P2</a:t>
            </a:r>
          </a:p>
        </p:txBody>
      </p:sp>
      <p:sp>
        <p:nvSpPr>
          <p:cNvPr id="11274" name="Oval 10"/>
          <p:cNvSpPr>
            <a:spLocks noChangeArrowheads="1"/>
          </p:cNvSpPr>
          <p:nvPr/>
        </p:nvSpPr>
        <p:spPr bwMode="auto">
          <a:xfrm>
            <a:off x="1403350" y="4868863"/>
            <a:ext cx="935038" cy="86518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P5</a:t>
            </a:r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>
            <a:off x="3419475" y="1773238"/>
            <a:ext cx="0" cy="46085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>
            <a:off x="5867400" y="1773238"/>
            <a:ext cx="0" cy="46085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11277" name="Oval 13"/>
          <p:cNvSpPr>
            <a:spLocks noChangeArrowheads="1"/>
          </p:cNvSpPr>
          <p:nvPr/>
        </p:nvSpPr>
        <p:spPr bwMode="auto">
          <a:xfrm>
            <a:off x="5003800" y="1844675"/>
            <a:ext cx="358775" cy="3603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PT"/>
          </a:p>
        </p:txBody>
      </p:sp>
      <p:sp>
        <p:nvSpPr>
          <p:cNvPr id="14" name="CaixaDeTexto 13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07356E-6 C -0.02795 -0.00462 -0.05573 -0.00855 -0.06684 -0.010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0" y="-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99098E-6 L 0.01198 -0.1151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" y="-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59 -0.01572 L 0.14584 -0.0314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0" y="-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8 -0.07333 L 0.12223 -0.1991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0" y="-6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66512E-6 C 0.00052 -0.00254 0.00069 -0.00578 0.00069 -0.0074 C 0.00104 -0.00902 0.00121 -0.01133 0.00121 -0.01087 L 0.01198 -0.14685 " pathEditMode="relative" rAng="0" ptsTypes="ffAA">
                                      <p:cBhvr>
                                        <p:cTn id="18" dur="2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" y="-7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6827E-7 L -0.12187 0.2099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0" y="10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animBg="1"/>
      <p:bldP spid="11271" grpId="0" animBg="1"/>
      <p:bldP spid="11272" grpId="0" animBg="1"/>
      <p:bldP spid="11273" grpId="0" animBg="1"/>
      <p:bldP spid="11274" grpId="0" animBg="1"/>
      <p:bldP spid="11277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pt-PT" sz="4000" smtClean="0"/>
              <a:t>Distribuidor em P1</a:t>
            </a:r>
            <a:br>
              <a:rPr lang="pt-PT" sz="4000" smtClean="0"/>
            </a:br>
            <a:r>
              <a:rPr lang="pt-PT" sz="3200" smtClean="0"/>
              <a:t>SIDE OUT (P2)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116013" y="1773238"/>
            <a:ext cx="6985000" cy="46085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/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1116013" y="3284538"/>
            <a:ext cx="698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>
            <a:off x="5292725" y="1773238"/>
            <a:ext cx="935038" cy="8651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600">
                <a:solidFill>
                  <a:schemeClr val="bg1"/>
                </a:solidFill>
              </a:rPr>
              <a:t>D1</a:t>
            </a:r>
          </a:p>
        </p:txBody>
      </p:sp>
      <p:sp>
        <p:nvSpPr>
          <p:cNvPr id="10246" name="Oval 6"/>
          <p:cNvSpPr>
            <a:spLocks noChangeArrowheads="1"/>
          </p:cNvSpPr>
          <p:nvPr/>
        </p:nvSpPr>
        <p:spPr bwMode="auto">
          <a:xfrm>
            <a:off x="900113" y="2133600"/>
            <a:ext cx="935037" cy="8651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OP4</a:t>
            </a:r>
          </a:p>
        </p:txBody>
      </p:sp>
      <p:sp>
        <p:nvSpPr>
          <p:cNvPr id="10247" name="Oval 7"/>
          <p:cNvSpPr>
            <a:spLocks noChangeArrowheads="1"/>
          </p:cNvSpPr>
          <p:nvPr/>
        </p:nvSpPr>
        <p:spPr bwMode="auto">
          <a:xfrm>
            <a:off x="3779838" y="2420938"/>
            <a:ext cx="935037" cy="865187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C3</a:t>
            </a:r>
          </a:p>
        </p:txBody>
      </p:sp>
      <p:sp>
        <p:nvSpPr>
          <p:cNvPr id="10248" name="Oval 8"/>
          <p:cNvSpPr>
            <a:spLocks noChangeArrowheads="1"/>
          </p:cNvSpPr>
          <p:nvPr/>
        </p:nvSpPr>
        <p:spPr bwMode="auto">
          <a:xfrm>
            <a:off x="4140200" y="4868863"/>
            <a:ext cx="935038" cy="865187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2800">
                <a:solidFill>
                  <a:schemeClr val="bg1"/>
                </a:solidFill>
              </a:rPr>
              <a:t>C/L6</a:t>
            </a:r>
          </a:p>
        </p:txBody>
      </p:sp>
      <p:sp>
        <p:nvSpPr>
          <p:cNvPr id="10249" name="Oval 9"/>
          <p:cNvSpPr>
            <a:spLocks noChangeArrowheads="1"/>
          </p:cNvSpPr>
          <p:nvPr/>
        </p:nvSpPr>
        <p:spPr bwMode="auto">
          <a:xfrm>
            <a:off x="6659563" y="2420938"/>
            <a:ext cx="935037" cy="86518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P2</a:t>
            </a:r>
          </a:p>
        </p:txBody>
      </p:sp>
      <p:sp>
        <p:nvSpPr>
          <p:cNvPr id="10250" name="Oval 10"/>
          <p:cNvSpPr>
            <a:spLocks noChangeArrowheads="1"/>
          </p:cNvSpPr>
          <p:nvPr/>
        </p:nvSpPr>
        <p:spPr bwMode="auto">
          <a:xfrm>
            <a:off x="1403350" y="4868863"/>
            <a:ext cx="935038" cy="86518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PT" sz="3200">
                <a:solidFill>
                  <a:schemeClr val="bg1"/>
                </a:solidFill>
              </a:rPr>
              <a:t>P5</a:t>
            </a:r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>
            <a:off x="3419475" y="1773238"/>
            <a:ext cx="0" cy="46085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>
            <a:off x="5867400" y="1773238"/>
            <a:ext cx="0" cy="46085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10253" name="Oval 13"/>
          <p:cNvSpPr>
            <a:spLocks noChangeArrowheads="1"/>
          </p:cNvSpPr>
          <p:nvPr/>
        </p:nvSpPr>
        <p:spPr bwMode="auto">
          <a:xfrm>
            <a:off x="5003800" y="1844675"/>
            <a:ext cx="358775" cy="3603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PT"/>
          </a:p>
        </p:txBody>
      </p:sp>
      <p:sp>
        <p:nvSpPr>
          <p:cNvPr id="14" name="CaixaDeTexto 13"/>
          <p:cNvSpPr txBox="1"/>
          <p:nvPr/>
        </p:nvSpPr>
        <p:spPr>
          <a:xfrm>
            <a:off x="5855920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Prof. João Ourique Fernandes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07356E-6 C 0.07726 -0.00462 0.15469 -0.00855 0.18524 -0.010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00" y="-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55309E-6 L 0.01198 -0.1258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" y="-6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55309E-6 L 0.18524 0.0735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00" y="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8068E-6 L 0.20885 0.0839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0" y="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98 -0.06755 L 0.28768 -0.0943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00" y="-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1464E-7 C 0.00365 -0.00254 0.00746 -0.00601 0.01319 -0.00786 C 0.01701 -0.00948 0.02656 -0.0118 0.02656 -0.01133 L 0.3033 -0.1573 " pathEditMode="relative" rAng="0" ptsTypes="ffAA">
                                      <p:cBhvr>
                                        <p:cTn id="21" dur="2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0" y="-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 animBg="1"/>
      <p:bldP spid="10247" grpId="0" animBg="1"/>
      <p:bldP spid="10248" grpId="0" animBg="1"/>
      <p:bldP spid="10249" grpId="0" animBg="1"/>
      <p:bldP spid="10250" grpId="0" animBg="1"/>
      <p:bldP spid="10253" grpId="0" animBg="1"/>
    </p:bldLst>
  </p:timing>
</p:sld>
</file>

<file path=ppt/theme/theme1.xml><?xml version="1.0" encoding="utf-8"?>
<a:theme xmlns:a="http://schemas.openxmlformats.org/drawingml/2006/main" name="Técnica">
  <a:themeElements>
    <a:clrScheme name="Técnica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écnica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écnica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2382</TotalTime>
  <Words>6186</Words>
  <Application>Microsoft Office PowerPoint</Application>
  <PresentationFormat>Apresentação no Ecrã (4:3)</PresentationFormat>
  <Paragraphs>981</Paragraphs>
  <Slides>113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113</vt:i4>
      </vt:variant>
    </vt:vector>
  </HeadingPairs>
  <TitlesOfParts>
    <vt:vector size="114" baseType="lpstr">
      <vt:lpstr>Técnica</vt:lpstr>
      <vt:lpstr>O ENSINO DO  VOLEIBOL NA ESCOLA</vt:lpstr>
      <vt:lpstr>Diapositivo 2</vt:lpstr>
      <vt:lpstr>Diapositivo 3</vt:lpstr>
      <vt:lpstr>Diapositivo 4</vt:lpstr>
      <vt:lpstr>Diapositivo 5</vt:lpstr>
      <vt:lpstr>Diapositivo 6</vt:lpstr>
      <vt:lpstr>Diapositivo 7</vt:lpstr>
      <vt:lpstr>Diapositivo 8</vt:lpstr>
      <vt:lpstr>Diapositivo 9</vt:lpstr>
      <vt:lpstr>Diapositivo 10</vt:lpstr>
      <vt:lpstr>Diapositivo 11</vt:lpstr>
      <vt:lpstr>Diapositivo 12</vt:lpstr>
      <vt:lpstr>Diapositivo 13</vt:lpstr>
      <vt:lpstr>Diapositivo 14</vt:lpstr>
      <vt:lpstr>Diapositivo 15</vt:lpstr>
      <vt:lpstr>Diapositivo 16</vt:lpstr>
      <vt:lpstr>Diapositivo 17</vt:lpstr>
      <vt:lpstr>Diapositivo 18</vt:lpstr>
      <vt:lpstr>Diapositivo 19</vt:lpstr>
      <vt:lpstr>Diapositivo 20</vt:lpstr>
      <vt:lpstr>Diapositivo 21</vt:lpstr>
      <vt:lpstr>Diapositivo 22</vt:lpstr>
      <vt:lpstr>Diapositivo 23</vt:lpstr>
      <vt:lpstr>Os árbitros e oficiais de jogo</vt:lpstr>
      <vt:lpstr>Terreno de jogo (Linhas e zonas do campo)</vt:lpstr>
      <vt:lpstr>Diapositivo 26</vt:lpstr>
      <vt:lpstr>Regulamento</vt:lpstr>
      <vt:lpstr>Regulamento</vt:lpstr>
      <vt:lpstr>Regulamento</vt:lpstr>
      <vt:lpstr>Regulamento</vt:lpstr>
      <vt:lpstr>Regulamento</vt:lpstr>
      <vt:lpstr>Regulamento</vt:lpstr>
      <vt:lpstr>Regulamento    A Rede</vt:lpstr>
      <vt:lpstr>Regulamento</vt:lpstr>
      <vt:lpstr>Regulamento</vt:lpstr>
      <vt:lpstr>Regulamento</vt:lpstr>
      <vt:lpstr>Regulamento</vt:lpstr>
      <vt:lpstr>Regulamento (Sinalética da arbitragem)</vt:lpstr>
      <vt:lpstr>Regulamento (Sinalética da arbitragem)</vt:lpstr>
      <vt:lpstr>Regulamento (Sinalética da arbitragem)</vt:lpstr>
      <vt:lpstr>Regulamento (Sinalética da arbitragem)</vt:lpstr>
      <vt:lpstr>Regulamento (Sinalética da arbitragem)</vt:lpstr>
      <vt:lpstr>Regulamento (Sinalética da arbitragem)</vt:lpstr>
      <vt:lpstr>Regulamento (Sinalética dos juízes de linha)</vt:lpstr>
      <vt:lpstr>Regulamento (Sinalética dos juízes de linha)</vt:lpstr>
      <vt:lpstr>Diapositivo 46</vt:lpstr>
      <vt:lpstr>Diapositivo 47</vt:lpstr>
      <vt:lpstr>Diapositivo 48</vt:lpstr>
      <vt:lpstr>Diapositivo 49</vt:lpstr>
      <vt:lpstr>Diapositivo 50</vt:lpstr>
      <vt:lpstr>Diapositivo 51</vt:lpstr>
      <vt:lpstr>Diapositivo 52</vt:lpstr>
      <vt:lpstr>Ações Técnico-Táticas</vt:lpstr>
      <vt:lpstr>Ações Técnico-Táticas</vt:lpstr>
      <vt:lpstr>Ações Técnico-Táticas</vt:lpstr>
      <vt:lpstr>Ações Técnico-Táticas</vt:lpstr>
      <vt:lpstr>Ações Técnico-Táticas</vt:lpstr>
      <vt:lpstr>Serviço ténis (serviço por cima)</vt:lpstr>
      <vt:lpstr>Serviço ténis (serviço por cima)</vt:lpstr>
      <vt:lpstr>Serviço ténis (Serviço por cima)</vt:lpstr>
      <vt:lpstr>Serviço em suspensão (ténis/potente)</vt:lpstr>
      <vt:lpstr>Serviço em suspensão</vt:lpstr>
      <vt:lpstr>Remate em suspensão</vt:lpstr>
      <vt:lpstr>Diapositivo 64</vt:lpstr>
      <vt:lpstr>Diapositivo 65</vt:lpstr>
      <vt:lpstr>Diapositivo 66</vt:lpstr>
      <vt:lpstr>Diapositivo 67</vt:lpstr>
      <vt:lpstr>Bloco (Defesa alta)</vt:lpstr>
      <vt:lpstr>Marcações de Bloco</vt:lpstr>
      <vt:lpstr>Estrutura da tática coletiva no Voleibol </vt:lpstr>
      <vt:lpstr>As zonas do campo</vt:lpstr>
      <vt:lpstr>Regras posicionais</vt:lpstr>
      <vt:lpstr>Regras posicionais</vt:lpstr>
      <vt:lpstr>Regras posicionais</vt:lpstr>
      <vt:lpstr>Fases do Jogo (Complexos)</vt:lpstr>
      <vt:lpstr>Complexo 1 (Side-Out)</vt:lpstr>
      <vt:lpstr>Complexo 1 (Side-Out)</vt:lpstr>
      <vt:lpstr>Complexo 1 (Side-Out)</vt:lpstr>
      <vt:lpstr>Complexo 1 (Side-Out)</vt:lpstr>
      <vt:lpstr>Complexo 1 (Side-Out)</vt:lpstr>
      <vt:lpstr>Complexo 1 (Side-Out)</vt:lpstr>
      <vt:lpstr>Complexo 1 (Side-Out)</vt:lpstr>
      <vt:lpstr>Complexo 1 (Side-Out)</vt:lpstr>
      <vt:lpstr>Complexo 1 (Side-Out)</vt:lpstr>
      <vt:lpstr>6:0 / 0:6:0</vt:lpstr>
      <vt:lpstr>6:6 / 0:6:0 com penetração</vt:lpstr>
      <vt:lpstr>Complexo 1 (Side-Out)</vt:lpstr>
      <vt:lpstr>Complexo 1 (Side-Out)</vt:lpstr>
      <vt:lpstr>4:2 / 4:0:2</vt:lpstr>
      <vt:lpstr>Complexo 1 (Side-Out)</vt:lpstr>
      <vt:lpstr>6:2 / 4:2:0</vt:lpstr>
      <vt:lpstr>Complexo 1 (Side-Out)</vt:lpstr>
      <vt:lpstr>5:1 / 5:0:1</vt:lpstr>
      <vt:lpstr>5:1 / 5:0:1- Composição da equipa</vt:lpstr>
      <vt:lpstr>Distribuidor em P1</vt:lpstr>
      <vt:lpstr>Distribuidor em P1 SIDE OUT</vt:lpstr>
      <vt:lpstr>Distribuidor em P1 SIDE OUT (OP4)</vt:lpstr>
      <vt:lpstr>Distribuidor em P1 SIDE OUT (C3)</vt:lpstr>
      <vt:lpstr>Distribuidor em P1 SIDE OUT (P2)</vt:lpstr>
      <vt:lpstr>Distribuidor em P6</vt:lpstr>
      <vt:lpstr>Distribuidor em P6  SIDE OUT</vt:lpstr>
      <vt:lpstr>Distribuidor em P6  SIDE OUT(P4)</vt:lpstr>
      <vt:lpstr>Distribuidor em P6  SIDE OUT(C2)</vt:lpstr>
      <vt:lpstr>Distribuidor em P6  SIDE OUT(OP3)</vt:lpstr>
      <vt:lpstr>Distribuidor em P5</vt:lpstr>
      <vt:lpstr>Distribuidor em P5 SIDE OUT</vt:lpstr>
      <vt:lpstr>Distribuidor em P4</vt:lpstr>
      <vt:lpstr>Distribuidor em P4 SIDE OUT</vt:lpstr>
      <vt:lpstr>Distribuidor em P3</vt:lpstr>
      <vt:lpstr>Distribuidor em P3 SIDE OUT</vt:lpstr>
      <vt:lpstr>Distribuidor em P2</vt:lpstr>
      <vt:lpstr>Distribuidor em P2 SIDE OUT</vt:lpstr>
      <vt:lpstr>Diapositivo 113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Módulo 1- Gestão de Espaços, Instalações e Equipamentos Desportivos</dc:title>
  <dc:creator>JOÃO O. FERNANDES</dc:creator>
  <cp:lastModifiedBy>João </cp:lastModifiedBy>
  <cp:revision>254</cp:revision>
  <dcterms:created xsi:type="dcterms:W3CDTF">2013-08-29T10:22:04Z</dcterms:created>
  <dcterms:modified xsi:type="dcterms:W3CDTF">2017-05-14T17:28:02Z</dcterms:modified>
</cp:coreProperties>
</file>