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Baloo Chettan 2" panose="020B0604020202020204" charset="0"/>
      <p:regular r:id="rId13"/>
      <p:bold r:id="rId14"/>
    </p:embeddedFont>
    <p:embeddedFont>
      <p:font typeface="Baloo Chettan 2 Medium" panose="020B0604020202020204" charset="0"/>
      <p:regular r:id="rId15"/>
      <p:bold r:id="rId16"/>
    </p:embeddedFont>
    <p:embeddedFont>
      <p:font typeface="Baloo Chettan 2 SemiBo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35">
          <p15:clr>
            <a:srgbClr val="A4A3A4"/>
          </p15:clr>
        </p15:guide>
        <p15:guide id="3" pos="247">
          <p15:clr>
            <a:srgbClr val="9AA0A6"/>
          </p15:clr>
        </p15:guide>
        <p15:guide id="4" orient="horz" pos="153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7ovhUeEWTQJ3pJ0dEyucEkYeo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35"/>
        <p:guide pos="247"/>
        <p:guide orient="horz" pos="1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029dc0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89029dc0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9029dc0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89029dc0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Deixei o texto na imagem por causa dos créditos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World Oceans Day, people around our blue planet celebrate and honor our ocean, which connects us all.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United Nations celebrates World Oceans Day every year on 8 June since 1992, following the United Nations Conference on Environment and Development, held in Rio de Janeiro.</a:t>
            </a:r>
            <a:br>
              <a:rPr lang="pt-P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P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9029dc0c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89029dc0c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www.theriverstrust.org – imagens – ver slide seguinte em inglês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89029dc0ce_0_0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89029dc0ce_0_0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89029dc0ce_0_0"/>
          <p:cNvPicPr preferRelativeResize="0"/>
          <p:nvPr/>
        </p:nvPicPr>
        <p:blipFill rotWithShape="1">
          <a:blip r:embed="rId5">
            <a:alphaModFix amt="81000"/>
          </a:blip>
          <a:srcRect/>
          <a:stretch/>
        </p:blipFill>
        <p:spPr>
          <a:xfrm>
            <a:off x="8481432" y="4652850"/>
            <a:ext cx="415369" cy="3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89029dc0ce_0_0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93150" y="497038"/>
            <a:ext cx="8311775" cy="39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89029dc0ce_0_0"/>
          <p:cNvSpPr txBox="1"/>
          <p:nvPr/>
        </p:nvSpPr>
        <p:spPr>
          <a:xfrm>
            <a:off x="2362200" y="4021757"/>
            <a:ext cx="4868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9029dc0ce_0_8"/>
          <p:cNvSpPr/>
          <p:nvPr/>
        </p:nvSpPr>
        <p:spPr>
          <a:xfrm>
            <a:off x="4406900" y="0"/>
            <a:ext cx="4737000" cy="51411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89029dc0ce_0_8"/>
          <p:cNvSpPr txBox="1">
            <a:spLocks noGrp="1"/>
          </p:cNvSpPr>
          <p:nvPr>
            <p:ph type="subTitle" idx="1"/>
          </p:nvPr>
        </p:nvSpPr>
        <p:spPr>
          <a:xfrm>
            <a:off x="296600" y="1749075"/>
            <a:ext cx="50223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Ainda a propósito do Dia Mundial do Oceano, voltamos a honrar e celebrar o meio marinho.</a:t>
            </a: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dar-te mais algumas dicas </a:t>
            </a:r>
            <a:b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sobre como podes ajudar! 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Já aqui falámos nas alterações climáticas </a:t>
            </a:r>
            <a:b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 hoje vamos falar na sobrepesca!</a:t>
            </a: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65" name="Google Shape;65;g89029dc0ce_0_8"/>
          <p:cNvSpPr txBox="1">
            <a:spLocks noGrp="1"/>
          </p:cNvSpPr>
          <p:nvPr>
            <p:ph type="title"/>
          </p:nvPr>
        </p:nvSpPr>
        <p:spPr>
          <a:xfrm>
            <a:off x="0" y="266775"/>
            <a:ext cx="5687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b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 sz="3600" b="1"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66" name="Google Shape;66;g89029dc0ce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67" y="0"/>
            <a:ext cx="34514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9029dc0ce_0_60"/>
          <p:cNvSpPr/>
          <p:nvPr/>
        </p:nvSpPr>
        <p:spPr>
          <a:xfrm>
            <a:off x="4406900" y="2355"/>
            <a:ext cx="4737000" cy="51411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g89029dc0ce_0_60"/>
          <p:cNvSpPr txBox="1">
            <a:spLocks noGrp="1"/>
          </p:cNvSpPr>
          <p:nvPr>
            <p:ph type="subTitle" idx="1"/>
          </p:nvPr>
        </p:nvSpPr>
        <p:spPr>
          <a:xfrm>
            <a:off x="2138400" y="74125"/>
            <a:ext cx="4867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pt-PT" sz="2600" b="1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O oceano é importante porque:</a:t>
            </a:r>
            <a:endParaRPr sz="2200">
              <a:solidFill>
                <a:srgbClr val="438CCB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</p:txBody>
      </p:sp>
      <p:sp>
        <p:nvSpPr>
          <p:cNvPr id="73" name="Google Shape;73;g89029dc0ce_0_60"/>
          <p:cNvSpPr/>
          <p:nvPr/>
        </p:nvSpPr>
        <p:spPr>
          <a:xfrm>
            <a:off x="4454820" y="2417862"/>
            <a:ext cx="123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74" name="Google Shape;74;g89029dc0ce_0_60"/>
          <p:cNvPicPr preferRelativeResize="0"/>
          <p:nvPr/>
        </p:nvPicPr>
        <p:blipFill rotWithShape="1">
          <a:blip r:embed="rId3">
            <a:alphaModFix/>
          </a:blip>
          <a:srcRect t="14295" r="73556" b="52991"/>
          <a:stretch/>
        </p:blipFill>
        <p:spPr>
          <a:xfrm>
            <a:off x="1001668" y="830544"/>
            <a:ext cx="1360026" cy="112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89029dc0ce_0_60"/>
          <p:cNvPicPr preferRelativeResize="0"/>
          <p:nvPr/>
        </p:nvPicPr>
        <p:blipFill rotWithShape="1">
          <a:blip r:embed="rId4">
            <a:alphaModFix/>
          </a:blip>
          <a:srcRect l="37555" t="17333" r="38601" b="52991"/>
          <a:stretch/>
        </p:blipFill>
        <p:spPr>
          <a:xfrm>
            <a:off x="6419675" y="989466"/>
            <a:ext cx="1192824" cy="9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89029dc0ce_0_60"/>
          <p:cNvPicPr preferRelativeResize="0"/>
          <p:nvPr/>
        </p:nvPicPr>
        <p:blipFill rotWithShape="1">
          <a:blip r:embed="rId5">
            <a:alphaModFix/>
          </a:blip>
          <a:srcRect l="73058" t="17333" b="52991"/>
          <a:stretch/>
        </p:blipFill>
        <p:spPr>
          <a:xfrm>
            <a:off x="3815784" y="950425"/>
            <a:ext cx="1360026" cy="99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89029dc0ce_0_60"/>
          <p:cNvPicPr preferRelativeResize="0"/>
          <p:nvPr/>
        </p:nvPicPr>
        <p:blipFill rotWithShape="1">
          <a:blip r:embed="rId6">
            <a:alphaModFix/>
          </a:blip>
          <a:srcRect l="2740" t="49436" r="73406" b="20888"/>
          <a:stretch/>
        </p:blipFill>
        <p:spPr>
          <a:xfrm>
            <a:off x="3878074" y="3100370"/>
            <a:ext cx="1232751" cy="102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89029dc0ce_0_60"/>
          <p:cNvPicPr preferRelativeResize="0"/>
          <p:nvPr/>
        </p:nvPicPr>
        <p:blipFill rotWithShape="1">
          <a:blip r:embed="rId7">
            <a:alphaModFix/>
          </a:blip>
          <a:srcRect l="37555" t="50000" r="38601" b="20324"/>
          <a:stretch/>
        </p:blipFill>
        <p:spPr>
          <a:xfrm>
            <a:off x="6461549" y="3112424"/>
            <a:ext cx="1192848" cy="9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89029dc0ce_0_60"/>
          <p:cNvPicPr preferRelativeResize="0"/>
          <p:nvPr/>
        </p:nvPicPr>
        <p:blipFill rotWithShape="1">
          <a:blip r:embed="rId8">
            <a:alphaModFix/>
          </a:blip>
          <a:srcRect l="73201" t="50000" b="20669"/>
          <a:stretch/>
        </p:blipFill>
        <p:spPr>
          <a:xfrm>
            <a:off x="1122299" y="3120527"/>
            <a:ext cx="1360026" cy="99234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89029dc0ce_0_60"/>
          <p:cNvSpPr txBox="1"/>
          <p:nvPr/>
        </p:nvSpPr>
        <p:spPr>
          <a:xfrm>
            <a:off x="416725" y="1750788"/>
            <a:ext cx="28347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É fonte de alimento </a:t>
            </a:r>
            <a:endParaRPr sz="2100">
              <a:solidFill>
                <a:srgbClr val="59BF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89029dc0ce_0_60"/>
          <p:cNvSpPr txBox="1"/>
          <p:nvPr/>
        </p:nvSpPr>
        <p:spPr>
          <a:xfrm>
            <a:off x="3342738" y="1717150"/>
            <a:ext cx="23061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Produz oxigénio, </a:t>
            </a:r>
            <a:b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que respiramos </a:t>
            </a:r>
            <a:endParaRPr sz="2100">
              <a:solidFill>
                <a:srgbClr val="59BFC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89029dc0ce_0_60"/>
          <p:cNvSpPr txBox="1"/>
          <p:nvPr/>
        </p:nvSpPr>
        <p:spPr>
          <a:xfrm>
            <a:off x="6112875" y="1649188"/>
            <a:ext cx="19746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É fonte de compostos usados na medicina  </a:t>
            </a:r>
            <a:endParaRPr sz="2100">
              <a:solidFill>
                <a:srgbClr val="59BFC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89029dc0ce_0_60"/>
          <p:cNvSpPr txBox="1"/>
          <p:nvPr/>
        </p:nvSpPr>
        <p:spPr>
          <a:xfrm>
            <a:off x="363425" y="3919650"/>
            <a:ext cx="27342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Suporta uma </a:t>
            </a:r>
            <a:b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biodiversidade incrível </a:t>
            </a:r>
            <a:endParaRPr sz="2100">
              <a:solidFill>
                <a:srgbClr val="59BFC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89029dc0ce_0_60"/>
          <p:cNvSpPr txBox="1"/>
          <p:nvPr/>
        </p:nvSpPr>
        <p:spPr>
          <a:xfrm>
            <a:off x="3244400" y="3901350"/>
            <a:ext cx="2429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Regula o clima do </a:t>
            </a:r>
            <a:b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nosso planeta </a:t>
            </a:r>
            <a:endParaRPr sz="2100">
              <a:solidFill>
                <a:srgbClr val="59BFC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89029dc0ce_0_60"/>
          <p:cNvSpPr txBox="1"/>
          <p:nvPr/>
        </p:nvSpPr>
        <p:spPr>
          <a:xfrm>
            <a:off x="5939775" y="4285050"/>
            <a:ext cx="2630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89029dc0ce_0_60"/>
          <p:cNvSpPr txBox="1"/>
          <p:nvPr/>
        </p:nvSpPr>
        <p:spPr>
          <a:xfrm>
            <a:off x="5744075" y="4025925"/>
            <a:ext cx="2640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Purifica a água </a:t>
            </a:r>
            <a:b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16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que bebemos</a:t>
            </a:r>
            <a:endParaRPr sz="1600">
              <a:solidFill>
                <a:srgbClr val="59BFC7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/>
          <p:nvPr/>
        </p:nvSpPr>
        <p:spPr>
          <a:xfrm>
            <a:off x="4406900" y="2355"/>
            <a:ext cx="4737100" cy="5141145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4454820" y="2417862"/>
            <a:ext cx="12327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0" y="724700"/>
            <a:ext cx="4099200" cy="19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400" dirty="0">
                <a:solidFill>
                  <a:srgbClr val="438CC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Gostas de comer peixe? </a:t>
            </a:r>
            <a:br>
              <a:rPr lang="pt-PT" sz="2400" dirty="0">
                <a:solidFill>
                  <a:srgbClr val="438CC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2400" dirty="0">
                <a:solidFill>
                  <a:srgbClr val="438CC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 sabes de onde vem o </a:t>
            </a:r>
            <a:br>
              <a:rPr lang="pt-PT" sz="2400" dirty="0">
                <a:solidFill>
                  <a:srgbClr val="438CC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2400" dirty="0">
                <a:solidFill>
                  <a:srgbClr val="438CC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peixe que comes?</a:t>
            </a:r>
            <a:r>
              <a:rPr lang="pt-PT" dirty="0"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</a:t>
            </a:r>
            <a:endParaRPr dirty="0"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Antigamente, o oceano tinha </a:t>
            </a:r>
            <a:b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muito mais peixes (e peixes maiores também!) do que nos dias que correm.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</a:t>
            </a:r>
            <a:r>
              <a:rPr lang="pt-PT" sz="1800" b="1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sobrepesca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é um dos motivos </a:t>
            </a:r>
            <a:b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que levam a esta diminuição da quantidade de peixe no oceano.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l="1236" r="2135"/>
          <a:stretch/>
        </p:blipFill>
        <p:spPr>
          <a:xfrm>
            <a:off x="4139025" y="-2350"/>
            <a:ext cx="50049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pt-PT" sz="1000" b="1" i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 sz="1000" b="1" i="1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4406900" y="2355"/>
            <a:ext cx="4737100" cy="5141145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subTitle" idx="1"/>
          </p:nvPr>
        </p:nvSpPr>
        <p:spPr>
          <a:xfrm>
            <a:off x="308475" y="656050"/>
            <a:ext cx="7998000" cy="4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100"/>
              <a:buNone/>
            </a:pPr>
            <a:r>
              <a:rPr lang="pt-PT" sz="2000" b="1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A sobrepesca acontece quando o peixe é capturado </a:t>
            </a:r>
            <a:br>
              <a:rPr lang="pt-PT" sz="2000" b="1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2000" b="1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em tão grandes quantidades e de forma tão rápida, </a:t>
            </a:r>
            <a:br>
              <a:rPr lang="pt-PT" sz="2000" b="1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2000" b="1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que as populações das espécies capturadas não </a:t>
            </a:r>
            <a:br>
              <a:rPr lang="pt-PT" sz="2000" b="1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2000" b="1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conseguem recuperar</a:t>
            </a:r>
            <a:r>
              <a:rPr lang="pt-PT" sz="1800">
                <a:solidFill>
                  <a:srgbClr val="59BFC7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.</a:t>
            </a:r>
            <a:endParaRPr sz="1800">
              <a:solidFill>
                <a:srgbClr val="59BFC7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100"/>
              <a:buNone/>
            </a:pPr>
            <a:r>
              <a:rPr lang="pt-PT" sz="18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Nos Açores, as artes de pesca usadas são seletivas, as espécies </a:t>
            </a:r>
            <a:br>
              <a:rPr lang="pt-PT" sz="18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mais sensíveis têm </a:t>
            </a: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épocas de defeso</a:t>
            </a:r>
            <a:r>
              <a:rPr lang="pt-PT" sz="18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e os </a:t>
            </a: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tamanhos mínimos </a:t>
            </a:r>
            <a:b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de captura são rigorosos.</a:t>
            </a:r>
            <a:r>
              <a:rPr lang="pt-PT" sz="18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Assim, os nossos governantes e os pescadores estão a dar o seu melhor para manterem o oceano que nos rodeia sustentável!</a:t>
            </a:r>
            <a:endParaRPr sz="1800">
              <a:solidFill>
                <a:srgbClr val="59BFC7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100"/>
              <a:buNone/>
            </a:pPr>
            <a:r>
              <a:rPr lang="pt-PT" sz="2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Mas não são só os governantes que podem ajudar </a:t>
            </a:r>
            <a:br>
              <a:rPr lang="pt-PT" sz="2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2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evitar a sobrepesca nos Açores e no mundo!</a:t>
            </a:r>
            <a:endParaRPr sz="1600">
              <a:solidFill>
                <a:srgbClr val="59BFC7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4454820" y="2417862"/>
            <a:ext cx="12327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l="9143" t="7468" r="57290" b="23826"/>
          <a:stretch/>
        </p:blipFill>
        <p:spPr>
          <a:xfrm>
            <a:off x="6775450" y="318875"/>
            <a:ext cx="2294699" cy="23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</a:t>
            </a:r>
            <a:r>
              <a:rPr lang="pt-PT" sz="1000" b="1" i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 sz="1000" b="1" i="1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l="52037" t="7627" r="4798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l="19873" t="50737" r="16223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0" y="-3552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51425" y="648276"/>
            <a:ext cx="9446875" cy="464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391829" y="1456875"/>
            <a:ext cx="48123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4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Tu, como consumidor, também </a:t>
            </a:r>
            <a:br>
              <a:rPr lang="pt-PT" sz="24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24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tens o poder de ajudar</a:t>
            </a:r>
            <a:r>
              <a:rPr lang="pt-PT" sz="24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! </a:t>
            </a:r>
            <a:endParaRPr sz="2400" b="1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M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as como?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- Se fores à pesca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 informa-te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sobre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onde, quando, quanto e que espécies podes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pescar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- Se fores comprar peixe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informa-te sobre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as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espécies, tamanhos,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local e método de captura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que deves comprar.</a:t>
            </a:r>
            <a:endParaRPr sz="1800" b="1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5404825" y="1741075"/>
            <a:ext cx="3528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Uma boa ajuda para </a:t>
            </a:r>
            <a:b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estares informado é o “Guia </a:t>
            </a:r>
            <a:b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do Consumidor do Pescado </a:t>
            </a:r>
            <a:b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dos Açores” onde encontras informação variada sobre 68 espécies de peixes dos Açores </a:t>
            </a:r>
            <a:b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 te ajuda a fazer a melhor escolha!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pt-PT" sz="1000" b="1" i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 sz="1000" b="1" i="1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l="16146" t="47339" r="16152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311700" y="997400"/>
            <a:ext cx="76452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Usando um sistema de cores, podes tornar-te </a:t>
            </a:r>
            <a:b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um pescador responsável e evitar a sobrepesca.</a:t>
            </a:r>
            <a:b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b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endParaRPr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l="52037" t="7627" r="4798" b="7626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311700" y="2143500"/>
            <a:ext cx="54258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então começar?</a:t>
            </a:r>
            <a:endParaRPr sz="36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r>
              <a:rPr lang="pt-PT" sz="1000" b="1" i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 sz="1000" b="1" i="1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l="52037" t="7627" r="4798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l="19873" t="50737" r="16223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98100" y="950450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4564877" y="2045650"/>
            <a:ext cx="3977400" cy="29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precisar de:</a:t>
            </a:r>
            <a:endParaRPr sz="36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7">
            <a:alphaModFix/>
          </a:blip>
          <a:srcRect r="36571"/>
          <a:stretch/>
        </p:blipFill>
        <p:spPr>
          <a:xfrm>
            <a:off x="-1142650" y="418950"/>
            <a:ext cx="5610225" cy="47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 rot="179464">
            <a:off x="868009" y="1571404"/>
            <a:ext cx="2995381" cy="311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Cana ou pau de madeira </a:t>
            </a:r>
            <a:r>
              <a:rPr lang="pt-PT" sz="180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(50 a 60cm) por pescado</a:t>
            </a:r>
            <a:endParaRPr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Fio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</a:t>
            </a: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Íman</a:t>
            </a: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por pescador</a:t>
            </a:r>
            <a:endParaRPr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Cartolinas: vermelha, verde e amarela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Caneta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Tesoura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- 22 clips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</a:t>
            </a:r>
            <a:r>
              <a:rPr lang="pt-PT" sz="1000" b="1" i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 sz="1000" b="1" i="1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l="52037" t="7627" r="4798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 l="19873" t="50737" r="16223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79552" y="719525"/>
            <a:ext cx="9446875" cy="45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802654" y="1443431"/>
            <a:ext cx="31581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Constrói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uma cana de pesca p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or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pescador, amarrando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o fio na ponta da cana e o 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íman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na ponta do fio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em substituição d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o anzol.</a:t>
            </a: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802635" y="3214574"/>
            <a:ext cx="27258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Desenha </a:t>
            </a: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12 peixes na cartolina amarela, 9 na verde e </a:t>
            </a: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</a:t>
            </a: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na vermelha.</a:t>
            </a:r>
            <a:endParaRPr sz="18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912571" y="1744135"/>
            <a:ext cx="35700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Corta os peixes das diferentes cores e c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o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la um 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clipe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na boca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de cada um deles.</a:t>
            </a:r>
            <a:endParaRPr sz="1800" b="0" i="0" u="none" strike="noStrike" cap="none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09516" y="1374075"/>
            <a:ext cx="5430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311710" y="3130934"/>
            <a:ext cx="844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4395142" y="1683204"/>
            <a:ext cx="10386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3)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4417686" y="3100913"/>
            <a:ext cx="1038724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4)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4944864" y="3201144"/>
            <a:ext cx="35700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Vai à pesca com os outros pescadores e tentem pescar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só os peixes verdes.</a:t>
            </a:r>
            <a:endParaRPr sz="1800" b="0" i="0" u="none" strike="noStrike" cap="none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</a:t>
            </a:r>
            <a:r>
              <a:rPr lang="pt-PT" sz="1000" b="1" i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 a Sobrepesca</a:t>
            </a:r>
            <a:endParaRPr sz="1000" b="1" i="1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Apresentação no Ecrã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Baloo Chettan 2</vt:lpstr>
      <vt:lpstr>Baloo Chettan 2 SemiBold</vt:lpstr>
      <vt:lpstr>Arial</vt:lpstr>
      <vt:lpstr>Baloo Chettan 2 Medium</vt:lpstr>
      <vt:lpstr>Simple Light</vt:lpstr>
      <vt:lpstr>Apresentação do PowerPoint</vt:lpstr>
      <vt:lpstr>O Oceano e a Sobrepesca</vt:lpstr>
      <vt:lpstr>Apresentação do PowerPoint</vt:lpstr>
      <vt:lpstr>Apresentação do PowerPoint</vt:lpstr>
      <vt:lpstr>Apresentação do PowerPoint</vt:lpstr>
      <vt:lpstr>Apresentação do PowerPoint</vt:lpstr>
      <vt:lpstr>Usando um sistema de cores, podes tornar-te  um pescador responsável e evitar a sobrepesca. 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Alba Iglesias</dc:creator>
  <cp:lastModifiedBy>Alba Iglesias</cp:lastModifiedBy>
  <cp:revision>1</cp:revision>
  <dcterms:modified xsi:type="dcterms:W3CDTF">2021-01-27T13:12:36Z</dcterms:modified>
</cp:coreProperties>
</file>