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5" r:id="rId2"/>
    <p:sldId id="271" r:id="rId3"/>
    <p:sldId id="256" r:id="rId4"/>
    <p:sldId id="266" r:id="rId5"/>
    <p:sldId id="260" r:id="rId6"/>
    <p:sldId id="267" r:id="rId7"/>
    <p:sldId id="261" r:id="rId8"/>
    <p:sldId id="268" r:id="rId9"/>
    <p:sldId id="269" r:id="rId10"/>
    <p:sldId id="270" r:id="rId11"/>
    <p:sldId id="272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C64F5A-5BEA-418C-B511-F64B4DE4C379}" v="47" dt="2019-12-10T16:35:49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804" y="66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D1A44-E93E-414E-8732-6AEDDABD0A7B}" type="datetimeFigureOut">
              <a:rPr lang="pt-PT" smtClean="0"/>
              <a:t>06-11-2020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5A523-A29B-4EE1-BB68-9B582D70BB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855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5A523-A29B-4EE1-BB68-9B582D70BB8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532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06-11-2020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399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06-11-2020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375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06-11-2020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773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06-11-2020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395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06-11-2020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336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06-11-2020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2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06-11-2020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770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06-11-2020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895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06-11-2020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103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06-11-2020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175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06-11-2020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259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7BC7D-06EF-44A2-9E84-45809E494EA5}" type="datetimeFigureOut">
              <a:rPr lang="pt-PT" smtClean="0"/>
              <a:t>06-11-2020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974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slideshare.net/mariacferreira/isometrias-porto-ed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20.pn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2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2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r="7492"/>
          <a:stretch/>
        </p:blipFill>
        <p:spPr>
          <a:xfrm>
            <a:off x="7291366" y="200019"/>
            <a:ext cx="1274618" cy="966440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EFFDEDE-AD95-4E8D-9DFD-2F462D7EAF39}"/>
              </a:ext>
            </a:extLst>
          </p:cNvPr>
          <p:cNvSpPr/>
          <p:nvPr/>
        </p:nvSpPr>
        <p:spPr>
          <a:xfrm>
            <a:off x="438916" y="1192872"/>
            <a:ext cx="8216647" cy="529932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2F7ED97-EF2B-481E-8D9E-E474484DD7AE}"/>
              </a:ext>
            </a:extLst>
          </p:cNvPr>
          <p:cNvSpPr txBox="1"/>
          <p:nvPr/>
        </p:nvSpPr>
        <p:spPr>
          <a:xfrm>
            <a:off x="556591" y="1270146"/>
            <a:ext cx="79513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2060"/>
                </a:solidFill>
              </a:rPr>
              <a:t>Orientações para o professor</a:t>
            </a:r>
          </a:p>
          <a:p>
            <a:r>
              <a:rPr lang="pt-PT" sz="2400" dirty="0"/>
              <a:t>Para a implementação da atividade, poderá optar por:</a:t>
            </a:r>
          </a:p>
          <a:p>
            <a:pPr algn="just"/>
            <a:endParaRPr lang="pt-PT" sz="20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FA1B151-6BE6-44D4-A62C-D95B0CB3909C}"/>
              </a:ext>
            </a:extLst>
          </p:cNvPr>
          <p:cNvSpPr/>
          <p:nvPr/>
        </p:nvSpPr>
        <p:spPr>
          <a:xfrm>
            <a:off x="1327164" y="5252474"/>
            <a:ext cx="7176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buFont typeface="Wingdings" panose="05000000000000000000" pitchFamily="2" charset="2"/>
              <a:buChar char="ü"/>
            </a:pPr>
            <a:r>
              <a:rPr lang="pt-PT" i="1" dirty="0"/>
              <a:t>Haverá alguma característica que apareça apenas numa das opções?</a:t>
            </a:r>
          </a:p>
          <a:p>
            <a:pPr marL="360363" indent="-360363" algn="just">
              <a:buFont typeface="Wingdings" panose="05000000000000000000" pitchFamily="2" charset="2"/>
              <a:buChar char="ü"/>
            </a:pPr>
            <a:r>
              <a:rPr lang="pt-PT" i="1" dirty="0"/>
              <a:t>Haverá mais do que um intruso? </a:t>
            </a:r>
          </a:p>
          <a:p>
            <a:pPr marL="360363" indent="-360363" algn="just">
              <a:buFont typeface="Wingdings" panose="05000000000000000000" pitchFamily="2" charset="2"/>
              <a:buChar char="ü"/>
            </a:pPr>
            <a:r>
              <a:rPr lang="pt-PT" i="1" dirty="0"/>
              <a:t>Que opções podem constituir um intruso? Porquê?</a:t>
            </a:r>
          </a:p>
          <a:p>
            <a:pPr marL="360363" indent="-360363" algn="just">
              <a:buFont typeface="Wingdings" panose="05000000000000000000" pitchFamily="2" charset="2"/>
              <a:buChar char="ü"/>
            </a:pPr>
            <a:r>
              <a:rPr lang="pt-PT" i="1" dirty="0"/>
              <a:t>Que estratégia utilizaste para a escolha da opção?</a:t>
            </a:r>
            <a:endParaRPr lang="pt-PT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246C3AAB-AE24-4638-8D93-6E855F3357B3}"/>
              </a:ext>
            </a:extLst>
          </p:cNvPr>
          <p:cNvGrpSpPr/>
          <p:nvPr/>
        </p:nvGrpSpPr>
        <p:grpSpPr>
          <a:xfrm>
            <a:off x="4655016" y="2211765"/>
            <a:ext cx="3887035" cy="1360912"/>
            <a:chOff x="3486744" y="410"/>
            <a:chExt cx="2193727" cy="1316235"/>
          </a:xfrm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B02BFC5B-2C56-4479-B28D-4AE4550161F8}"/>
                </a:ext>
              </a:extLst>
            </p:cNvPr>
            <p:cNvSpPr/>
            <p:nvPr/>
          </p:nvSpPr>
          <p:spPr>
            <a:xfrm>
              <a:off x="3486745" y="410"/>
              <a:ext cx="2193726" cy="1316235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23E148">
                    <a:tint val="66000"/>
                    <a:satMod val="160000"/>
                  </a:srgbClr>
                </a:gs>
                <a:gs pos="50000">
                  <a:srgbClr val="23E148">
                    <a:tint val="44500"/>
                    <a:satMod val="160000"/>
                  </a:srgbClr>
                </a:gs>
                <a:gs pos="100000">
                  <a:srgbClr val="23E148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: Cantos Arredondados 4">
              <a:extLst>
                <a:ext uri="{FF2B5EF4-FFF2-40B4-BE49-F238E27FC236}">
                  <a16:creationId xmlns:a16="http://schemas.microsoft.com/office/drawing/2014/main" id="{5676B1C5-089A-407F-8094-8053DB0B7F21}"/>
                </a:ext>
              </a:extLst>
            </p:cNvPr>
            <p:cNvSpPr txBox="1"/>
            <p:nvPr/>
          </p:nvSpPr>
          <p:spPr>
            <a:xfrm>
              <a:off x="3486744" y="38960"/>
              <a:ext cx="2116624" cy="1239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000" kern="1200" dirty="0">
                  <a:solidFill>
                    <a:schemeClr val="tx1"/>
                  </a:solidFill>
                </a:rPr>
                <a:t>Projetar os </a:t>
              </a:r>
              <a:r>
                <a:rPr lang="pt-PT" sz="2000" i="1" kern="1200" dirty="0">
                  <a:solidFill>
                    <a:schemeClr val="tx1"/>
                  </a:solidFill>
                </a:rPr>
                <a:t>slides</a:t>
              </a:r>
              <a:r>
                <a:rPr lang="pt-PT" sz="2000" kern="1200" dirty="0">
                  <a:solidFill>
                    <a:schemeClr val="tx1"/>
                  </a:solidFill>
                </a:rPr>
                <a:t> um a um, para reflexão individual.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8F192F7-2FD5-49C1-BA8C-4E9F51DAB8EE}"/>
              </a:ext>
            </a:extLst>
          </p:cNvPr>
          <p:cNvGrpSpPr/>
          <p:nvPr/>
        </p:nvGrpSpPr>
        <p:grpSpPr>
          <a:xfrm>
            <a:off x="488437" y="2199266"/>
            <a:ext cx="3887035" cy="1360912"/>
            <a:chOff x="415528" y="410"/>
            <a:chExt cx="2193726" cy="1316235"/>
          </a:xfrm>
          <a:gradFill flip="none" rotWithShape="1">
            <a:gsLst>
              <a:gs pos="0">
                <a:srgbClr val="23E148">
                  <a:tint val="66000"/>
                  <a:satMod val="160000"/>
                </a:srgbClr>
              </a:gs>
              <a:gs pos="50000">
                <a:srgbClr val="23E148">
                  <a:tint val="44500"/>
                  <a:satMod val="160000"/>
                </a:srgbClr>
              </a:gs>
              <a:gs pos="100000">
                <a:srgbClr val="23E148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4DC5CAF2-C1AA-45BC-9A96-52319CB44A1B}"/>
                </a:ext>
              </a:extLst>
            </p:cNvPr>
            <p:cNvSpPr/>
            <p:nvPr/>
          </p:nvSpPr>
          <p:spPr>
            <a:xfrm>
              <a:off x="415528" y="410"/>
              <a:ext cx="2193726" cy="131623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: Cantos Arredondados 4">
              <a:extLst>
                <a:ext uri="{FF2B5EF4-FFF2-40B4-BE49-F238E27FC236}">
                  <a16:creationId xmlns:a16="http://schemas.microsoft.com/office/drawing/2014/main" id="{FB57F12E-AC51-4A93-A88F-ADC93D1EAAB5}"/>
                </a:ext>
              </a:extLst>
            </p:cNvPr>
            <p:cNvSpPr txBox="1"/>
            <p:nvPr/>
          </p:nvSpPr>
          <p:spPr>
            <a:xfrm>
              <a:off x="454079" y="38961"/>
              <a:ext cx="2116624" cy="12391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950" kern="1200" dirty="0">
                  <a:solidFill>
                    <a:schemeClr val="tx1"/>
                  </a:solidFill>
                </a:rPr>
                <a:t>Distribuir cartões com os desafios para que os alunos, individualmente ou em grupo, descubram o(s) intruso(s) em cada um</a:t>
              </a: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CA03176-67B9-4058-8198-8E3B472C9121}"/>
              </a:ext>
            </a:extLst>
          </p:cNvPr>
          <p:cNvGrpSpPr/>
          <p:nvPr/>
        </p:nvGrpSpPr>
        <p:grpSpPr>
          <a:xfrm>
            <a:off x="1221040" y="3799700"/>
            <a:ext cx="6867951" cy="1095670"/>
            <a:chOff x="1936416" y="2138288"/>
            <a:chExt cx="2193726" cy="131623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595C2D50-35B4-43AC-AF1B-A754FFAC1A15}"/>
                </a:ext>
              </a:extLst>
            </p:cNvPr>
            <p:cNvSpPr/>
            <p:nvPr/>
          </p:nvSpPr>
          <p:spPr>
            <a:xfrm>
              <a:off x="1936416" y="2138288"/>
              <a:ext cx="2193726" cy="1316235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: Cantos Arredondados 4">
              <a:extLst>
                <a:ext uri="{FF2B5EF4-FFF2-40B4-BE49-F238E27FC236}">
                  <a16:creationId xmlns:a16="http://schemas.microsoft.com/office/drawing/2014/main" id="{1FAF7D23-FF34-49AC-8D93-728D619D9EBA}"/>
                </a:ext>
              </a:extLst>
            </p:cNvPr>
            <p:cNvSpPr txBox="1"/>
            <p:nvPr/>
          </p:nvSpPr>
          <p:spPr>
            <a:xfrm>
              <a:off x="1974967" y="2176839"/>
              <a:ext cx="2116624" cy="123913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solidFill>
                    <a:schemeClr val="tx1"/>
                  </a:solidFill>
                </a:rPr>
                <a:t>Promover a discussão, em grande grupo, sobre as respostas a cada desafio, tendo em atenção que </a:t>
              </a:r>
              <a:r>
                <a:rPr lang="pt-PT" sz="2000" dirty="0">
                  <a:solidFill>
                    <a:schemeClr val="tx1"/>
                  </a:solidFill>
                </a:rPr>
                <a:t>é o argumento apresentado que confere validade à opção selecionada. </a:t>
              </a:r>
              <a:endParaRPr lang="pt-PT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C9CEE26F-F2B2-418F-96C4-10E57273814F}"/>
              </a:ext>
            </a:extLst>
          </p:cNvPr>
          <p:cNvGrpSpPr/>
          <p:nvPr/>
        </p:nvGrpSpPr>
        <p:grpSpPr>
          <a:xfrm>
            <a:off x="4205114" y="3591523"/>
            <a:ext cx="654260" cy="293277"/>
            <a:chOff x="2761259" y="1482715"/>
            <a:chExt cx="544044" cy="537920"/>
          </a:xfrm>
          <a:solidFill>
            <a:srgbClr val="FFC000"/>
          </a:solidFill>
        </p:grpSpPr>
        <p:sp>
          <p:nvSpPr>
            <p:cNvPr id="19" name="Seta: para a Direita 18">
              <a:extLst>
                <a:ext uri="{FF2B5EF4-FFF2-40B4-BE49-F238E27FC236}">
                  <a16:creationId xmlns:a16="http://schemas.microsoft.com/office/drawing/2014/main" id="{A7D2A26F-AFA3-442E-A82A-C61F0E66AE37}"/>
                </a:ext>
              </a:extLst>
            </p:cNvPr>
            <p:cNvSpPr/>
            <p:nvPr/>
          </p:nvSpPr>
          <p:spPr>
            <a:xfrm rot="5400000">
              <a:off x="2764321" y="1479653"/>
              <a:ext cx="537920" cy="5440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eta: para a Direita 4">
              <a:extLst>
                <a:ext uri="{FF2B5EF4-FFF2-40B4-BE49-F238E27FC236}">
                  <a16:creationId xmlns:a16="http://schemas.microsoft.com/office/drawing/2014/main" id="{975C6DD2-6750-4577-A240-0AB0CB880FDA}"/>
                </a:ext>
              </a:extLst>
            </p:cNvPr>
            <p:cNvSpPr txBox="1"/>
            <p:nvPr/>
          </p:nvSpPr>
          <p:spPr>
            <a:xfrm>
              <a:off x="2870068" y="1482715"/>
              <a:ext cx="326426" cy="376544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PT" sz="1200" kern="1200">
                <a:solidFill>
                  <a:srgbClr val="FFC000"/>
                </a:solidFill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CB42A8-6BBF-4849-9998-967E8F5B5870}"/>
              </a:ext>
            </a:extLst>
          </p:cNvPr>
          <p:cNvSpPr txBox="1"/>
          <p:nvPr/>
        </p:nvSpPr>
        <p:spPr>
          <a:xfrm rot="20779419">
            <a:off x="4228497" y="2478120"/>
            <a:ext cx="64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>
                <a:solidFill>
                  <a:srgbClr val="002060"/>
                </a:solidFill>
                <a:latin typeface="Modern Love Grunge" panose="04070805081005020601" pitchFamily="82" charset="0"/>
              </a:rPr>
              <a:t>ou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AF57D2D-AE07-4E7E-8A0C-2E020B763015}"/>
              </a:ext>
            </a:extLst>
          </p:cNvPr>
          <p:cNvSpPr/>
          <p:nvPr/>
        </p:nvSpPr>
        <p:spPr>
          <a:xfrm>
            <a:off x="1677470" y="4940539"/>
            <a:ext cx="2431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/>
              <a:t>Colocar questões como: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580373F-523A-4D7E-96F5-0EF2DA414746}"/>
              </a:ext>
            </a:extLst>
          </p:cNvPr>
          <p:cNvSpPr/>
          <p:nvPr/>
        </p:nvSpPr>
        <p:spPr>
          <a:xfrm>
            <a:off x="2023866" y="223109"/>
            <a:ext cx="509626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intruso?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2322EA-C4E9-4F54-9B47-7F7A334563F1}"/>
              </a:ext>
            </a:extLst>
          </p:cNvPr>
          <p:cNvSpPr txBox="1"/>
          <p:nvPr/>
        </p:nvSpPr>
        <p:spPr>
          <a:xfrm>
            <a:off x="673936" y="6534834"/>
            <a:ext cx="779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Fonte das imagens: </a:t>
            </a:r>
            <a:r>
              <a:rPr lang="pt-PT" sz="1400" dirty="0">
                <a:hlinkClick r:id="rId3"/>
              </a:rPr>
              <a:t>https://pt.slideshare.net/mariacferreira/isometrias-porto-ed1</a:t>
            </a:r>
            <a:endParaRPr lang="pt-PT" sz="1400" dirty="0"/>
          </a:p>
          <a:p>
            <a:pPr algn="ctr"/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54192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pic>
        <p:nvPicPr>
          <p:cNvPr id="36" name="Imagem 35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67A5A59-457B-40CF-BA42-D450BD6889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35754" r="50000" b="17686"/>
          <a:stretch/>
        </p:blipFill>
        <p:spPr bwMode="auto">
          <a:xfrm>
            <a:off x="1240411" y="1698765"/>
            <a:ext cx="2399747" cy="18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Imagem 52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0535CBD9-2B74-41B5-8CD0-904BB6AFC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41243" r="50000" b="19412"/>
          <a:stretch/>
        </p:blipFill>
        <p:spPr bwMode="auto">
          <a:xfrm>
            <a:off x="1234474" y="4409611"/>
            <a:ext cx="2505176" cy="158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Imagem 53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B3C3B182-3B6E-407F-8B2E-D3C3117382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30826" r="46067" b="32809"/>
          <a:stretch/>
        </p:blipFill>
        <p:spPr bwMode="auto">
          <a:xfrm>
            <a:off x="5560912" y="4405757"/>
            <a:ext cx="2660190" cy="151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Imagem 54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CA62D73D-9638-4613-838C-83F744C56C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36808" r="46704" b="19161"/>
          <a:stretch/>
        </p:blipFill>
        <p:spPr bwMode="auto">
          <a:xfrm>
            <a:off x="5596131" y="1880635"/>
            <a:ext cx="2640432" cy="176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ADF89F53-7261-4EBE-BB42-145BE519DF47}"/>
              </a:ext>
            </a:extLst>
          </p:cNvPr>
          <p:cNvSpPr/>
          <p:nvPr/>
        </p:nvSpPr>
        <p:spPr>
          <a:xfrm>
            <a:off x="1959714" y="244220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7113C6FB-E682-4BDD-AB79-F6D9BF4D1F84}"/>
              </a:ext>
            </a:extLst>
          </p:cNvPr>
          <p:cNvGrpSpPr/>
          <p:nvPr/>
        </p:nvGrpSpPr>
        <p:grpSpPr>
          <a:xfrm flipH="1">
            <a:off x="5807528" y="3100142"/>
            <a:ext cx="3001455" cy="781316"/>
            <a:chOff x="224192" y="5824451"/>
            <a:chExt cx="2796169" cy="781316"/>
          </a:xfrm>
        </p:grpSpPr>
        <p:sp>
          <p:nvSpPr>
            <p:cNvPr id="47" name="Fluxograma: Conexão Exterior à Página 46">
              <a:extLst>
                <a:ext uri="{FF2B5EF4-FFF2-40B4-BE49-F238E27FC236}">
                  <a16:creationId xmlns:a16="http://schemas.microsoft.com/office/drawing/2014/main" id="{6054065D-C43A-47B6-B97D-BBBE549789FE}"/>
                </a:ext>
              </a:extLst>
            </p:cNvPr>
            <p:cNvSpPr/>
            <p:nvPr/>
          </p:nvSpPr>
          <p:spPr>
            <a:xfrm rot="16200000">
              <a:off x="993286" y="5055357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BAF0F617-D2FA-4F39-8F8B-11045F44D453}"/>
                </a:ext>
              </a:extLst>
            </p:cNvPr>
            <p:cNvSpPr txBox="1"/>
            <p:nvPr/>
          </p:nvSpPr>
          <p:spPr>
            <a:xfrm>
              <a:off x="224194" y="5867838"/>
              <a:ext cx="27961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2000" dirty="0"/>
                <a:t>Não gerado por</a:t>
              </a:r>
            </a:p>
            <a:p>
              <a:pPr algn="r"/>
              <a:r>
                <a:rPr lang="pt-PT" sz="2000" dirty="0"/>
                <a:t>reflexão deslizante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756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B75A203-6562-49E5-B7CA-196B29E57EB2}"/>
              </a:ext>
            </a:extLst>
          </p:cNvPr>
          <p:cNvSpPr/>
          <p:nvPr/>
        </p:nvSpPr>
        <p:spPr>
          <a:xfrm>
            <a:off x="3493018" y="2967335"/>
            <a:ext cx="215796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Nível 2</a:t>
            </a:r>
          </a:p>
        </p:txBody>
      </p:sp>
    </p:spTree>
    <p:extLst>
      <p:ext uri="{BB962C8B-B14F-4D97-AF65-F5344CB8AC3E}">
        <p14:creationId xmlns:p14="http://schemas.microsoft.com/office/powerpoint/2010/main" val="86390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2023866" y="223109"/>
            <a:ext cx="509626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intruso?</a:t>
            </a:r>
          </a:p>
        </p:txBody>
      </p:sp>
      <p:pic>
        <p:nvPicPr>
          <p:cNvPr id="46" name="Imagem 45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A246C77-75D9-4395-BFA9-6EFBBD5D1F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36813" r="50158" b="34426"/>
          <a:stretch/>
        </p:blipFill>
        <p:spPr>
          <a:xfrm>
            <a:off x="5741458" y="4514547"/>
            <a:ext cx="2414210" cy="1197230"/>
          </a:xfrm>
          <a:prstGeom prst="rect">
            <a:avLst/>
          </a:prstGeom>
        </p:spPr>
      </p:pic>
      <p:pic>
        <p:nvPicPr>
          <p:cNvPr id="38" name="Imagem 37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E6B3DB06-76E7-4DDA-844F-156A579024D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32323" r="53397" b="25155"/>
          <a:stretch/>
        </p:blipFill>
        <p:spPr bwMode="auto">
          <a:xfrm>
            <a:off x="1334352" y="1819661"/>
            <a:ext cx="2406876" cy="1628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magem 38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9BD43A0-72E1-4E99-B416-0ACDD5D72C6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30826" r="45779" b="27732"/>
          <a:stretch/>
        </p:blipFill>
        <p:spPr bwMode="auto">
          <a:xfrm>
            <a:off x="5583542" y="1882102"/>
            <a:ext cx="2318746" cy="1629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Imagem 39" descr="Maria Augusta Ferreira Neves augustaneves@portoeditora.ptSete tipos de frisos…                                            ...">
            <a:extLst>
              <a:ext uri="{FF2B5EF4-FFF2-40B4-BE49-F238E27FC236}">
                <a16:creationId xmlns:a16="http://schemas.microsoft.com/office/drawing/2014/main" id="{416ACE5E-4A54-4141-9210-D4AC790FA5BA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25791" r="-943" b="33219"/>
          <a:stretch/>
        </p:blipFill>
        <p:spPr bwMode="auto">
          <a:xfrm>
            <a:off x="757825" y="4735891"/>
            <a:ext cx="3377625" cy="1088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034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pic>
        <p:nvPicPr>
          <p:cNvPr id="46" name="Imagem 45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A246C77-75D9-4395-BFA9-6EFBBD5D1F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36813" r="50158" b="34426"/>
          <a:stretch/>
        </p:blipFill>
        <p:spPr>
          <a:xfrm>
            <a:off x="5741458" y="4514547"/>
            <a:ext cx="2414210" cy="1197230"/>
          </a:xfrm>
          <a:prstGeom prst="rect">
            <a:avLst/>
          </a:prstGeom>
        </p:spPr>
      </p:pic>
      <p:pic>
        <p:nvPicPr>
          <p:cNvPr id="38" name="Imagem 37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E6B3DB06-76E7-4DDA-844F-156A579024D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32323" r="53397" b="25155"/>
          <a:stretch/>
        </p:blipFill>
        <p:spPr bwMode="auto">
          <a:xfrm>
            <a:off x="1306887" y="1799830"/>
            <a:ext cx="2406876" cy="1628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magem 38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9BD43A0-72E1-4E99-B416-0ACDD5D72C6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30826" r="45779" b="27732"/>
          <a:stretch/>
        </p:blipFill>
        <p:spPr bwMode="auto">
          <a:xfrm>
            <a:off x="5607951" y="1733311"/>
            <a:ext cx="2318746" cy="1629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Imagem 39" descr="Maria Augusta Ferreira Neves augustaneves@portoeditora.ptSete tipos de frisos…                                            ...">
            <a:extLst>
              <a:ext uri="{FF2B5EF4-FFF2-40B4-BE49-F238E27FC236}">
                <a16:creationId xmlns:a16="http://schemas.microsoft.com/office/drawing/2014/main" id="{416ACE5E-4A54-4141-9210-D4AC790FA5BA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25791" r="-943" b="33219"/>
          <a:stretch/>
        </p:blipFill>
        <p:spPr bwMode="auto">
          <a:xfrm>
            <a:off x="757825" y="4681838"/>
            <a:ext cx="3377625" cy="1088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FAF7DD84-C8FA-47A8-BF45-7570FA907A77}"/>
              </a:ext>
            </a:extLst>
          </p:cNvPr>
          <p:cNvGrpSpPr/>
          <p:nvPr/>
        </p:nvGrpSpPr>
        <p:grpSpPr>
          <a:xfrm>
            <a:off x="224192" y="5722801"/>
            <a:ext cx="2370908" cy="781316"/>
            <a:chOff x="172788" y="5824451"/>
            <a:chExt cx="2370908" cy="781316"/>
          </a:xfrm>
        </p:grpSpPr>
        <p:sp>
          <p:nvSpPr>
            <p:cNvPr id="30" name="Fluxograma: Conexão Exterior à Página 29">
              <a:extLst>
                <a:ext uri="{FF2B5EF4-FFF2-40B4-BE49-F238E27FC236}">
                  <a16:creationId xmlns:a16="http://schemas.microsoft.com/office/drawing/2014/main" id="{E4F837E3-C12F-4186-8C76-46D6A6AFBFAE}"/>
                </a:ext>
              </a:extLst>
            </p:cNvPr>
            <p:cNvSpPr/>
            <p:nvPr/>
          </p:nvSpPr>
          <p:spPr>
            <a:xfrm rot="16200000">
              <a:off x="993286" y="5055357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C36BDB3B-56FE-407A-AD52-AFAD587C789B}"/>
                </a:ext>
              </a:extLst>
            </p:cNvPr>
            <p:cNvSpPr txBox="1"/>
            <p:nvPr/>
          </p:nvSpPr>
          <p:spPr>
            <a:xfrm>
              <a:off x="172788" y="6021368"/>
              <a:ext cx="2138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/>
                <a:t>Único friso</a:t>
              </a:r>
            </a:p>
          </p:txBody>
        </p:sp>
      </p:grpSp>
      <p:sp>
        <p:nvSpPr>
          <p:cNvPr id="59" name="Fluxograma: Conexão Exterior à Página 58">
            <a:extLst>
              <a:ext uri="{FF2B5EF4-FFF2-40B4-BE49-F238E27FC236}">
                <a16:creationId xmlns:a16="http://schemas.microsoft.com/office/drawing/2014/main" id="{B6FB0BD5-12E7-431D-829A-575C635B481C}"/>
              </a:ext>
            </a:extLst>
          </p:cNvPr>
          <p:cNvSpPr/>
          <p:nvPr/>
        </p:nvSpPr>
        <p:spPr>
          <a:xfrm rot="5400000" flipH="1">
            <a:off x="7363992" y="4942682"/>
            <a:ext cx="781316" cy="2319504"/>
          </a:xfrm>
          <a:prstGeom prst="flowChartOffpageConnector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2747C1D7-8923-4620-801B-7AB1677F0760}"/>
              </a:ext>
            </a:extLst>
          </p:cNvPr>
          <p:cNvSpPr txBox="1"/>
          <p:nvPr/>
        </p:nvSpPr>
        <p:spPr>
          <a:xfrm flipH="1">
            <a:off x="6776252" y="5722801"/>
            <a:ext cx="213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/>
              <a:t>Não gerado por</a:t>
            </a:r>
          </a:p>
          <a:p>
            <a:pPr algn="r"/>
            <a:r>
              <a:rPr lang="pt-PT" sz="2000" dirty="0"/>
              <a:t>rotação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EF44C538-16FF-4B0F-8DB3-E6C7C046628A}"/>
              </a:ext>
            </a:extLst>
          </p:cNvPr>
          <p:cNvSpPr/>
          <p:nvPr/>
        </p:nvSpPr>
        <p:spPr>
          <a:xfrm>
            <a:off x="1959718" y="223109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</p:spTree>
    <p:extLst>
      <p:ext uri="{BB962C8B-B14F-4D97-AF65-F5344CB8AC3E}">
        <p14:creationId xmlns:p14="http://schemas.microsoft.com/office/powerpoint/2010/main" val="364081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1945320" y="223109"/>
            <a:ext cx="525336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intruso?</a:t>
            </a:r>
          </a:p>
        </p:txBody>
      </p:sp>
      <p:pic>
        <p:nvPicPr>
          <p:cNvPr id="30" name="Imagem 2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6893E98-C7A3-4686-BC0C-3A11B90A1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30016" r="3478" b="46047"/>
          <a:stretch/>
        </p:blipFill>
        <p:spPr>
          <a:xfrm>
            <a:off x="497442" y="4791761"/>
            <a:ext cx="3755261" cy="715617"/>
          </a:xfrm>
          <a:prstGeom prst="rect">
            <a:avLst/>
          </a:prstGeom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id="{1B057D19-A295-4FEA-9933-C0698293F2CB}"/>
              </a:ext>
            </a:extLst>
          </p:cNvPr>
          <p:cNvGrpSpPr/>
          <p:nvPr/>
        </p:nvGrpSpPr>
        <p:grpSpPr>
          <a:xfrm>
            <a:off x="5124216" y="4977411"/>
            <a:ext cx="3478808" cy="554722"/>
            <a:chOff x="5124216" y="4977411"/>
            <a:chExt cx="3478808" cy="554722"/>
          </a:xfrm>
        </p:grpSpPr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B4654345-D479-4C97-8EE6-BF6E204EB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790" t="59928" r="36243" b="32929"/>
            <a:stretch/>
          </p:blipFill>
          <p:spPr>
            <a:xfrm>
              <a:off x="5461621" y="4977411"/>
              <a:ext cx="3141403" cy="554722"/>
            </a:xfrm>
            <a:prstGeom prst="rect">
              <a:avLst/>
            </a:prstGeom>
          </p:spPr>
        </p:pic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0851B399-42B2-42C2-A85A-5C40AB548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0861" t="59928" r="36243" b="33703"/>
            <a:stretch/>
          </p:blipFill>
          <p:spPr>
            <a:xfrm>
              <a:off x="5124216" y="5007459"/>
              <a:ext cx="337402" cy="494625"/>
            </a:xfrm>
            <a:prstGeom prst="rect">
              <a:avLst/>
            </a:prstGeom>
          </p:spPr>
        </p:pic>
      </p:grpSp>
      <p:pic>
        <p:nvPicPr>
          <p:cNvPr id="43" name="Imagem 42">
            <a:extLst>
              <a:ext uri="{FF2B5EF4-FFF2-40B4-BE49-F238E27FC236}">
                <a16:creationId xmlns:a16="http://schemas.microsoft.com/office/drawing/2014/main" id="{ABF5CA17-98A4-43B6-96D9-96B444BB68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18" t="38564" r="36000" b="42827"/>
          <a:stretch/>
        </p:blipFill>
        <p:spPr>
          <a:xfrm>
            <a:off x="4919865" y="2285871"/>
            <a:ext cx="3730450" cy="815029"/>
          </a:xfrm>
          <a:prstGeom prst="rect">
            <a:avLst/>
          </a:prstGeom>
        </p:spPr>
      </p:pic>
      <p:pic>
        <p:nvPicPr>
          <p:cNvPr id="47" name="Imagem 46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B81C46C8-88F2-4DF3-A4CF-748C58898D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22519" r="1140" b="35085"/>
          <a:stretch/>
        </p:blipFill>
        <p:spPr>
          <a:xfrm>
            <a:off x="649514" y="2262121"/>
            <a:ext cx="3451116" cy="11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9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B21554E9-4B97-4203-9945-072B67085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43216" r="53356" b="28852"/>
          <a:stretch/>
        </p:blipFill>
        <p:spPr bwMode="auto">
          <a:xfrm>
            <a:off x="5659469" y="4527310"/>
            <a:ext cx="2191169" cy="12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pic>
        <p:nvPicPr>
          <p:cNvPr id="30" name="Imagem 2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6893E98-C7A3-4686-BC0C-3A11B90A1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30016" r="3478" b="46047"/>
          <a:stretch/>
        </p:blipFill>
        <p:spPr>
          <a:xfrm>
            <a:off x="497442" y="4791761"/>
            <a:ext cx="3755261" cy="715617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ABF5CA17-98A4-43B6-96D9-96B444BB68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18" t="38564" r="36000" b="42827"/>
          <a:stretch/>
        </p:blipFill>
        <p:spPr>
          <a:xfrm>
            <a:off x="4919865" y="2285871"/>
            <a:ext cx="3730450" cy="815029"/>
          </a:xfrm>
          <a:prstGeom prst="rect">
            <a:avLst/>
          </a:prstGeom>
        </p:spPr>
      </p:pic>
      <p:pic>
        <p:nvPicPr>
          <p:cNvPr id="47" name="Imagem 46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B81C46C8-88F2-4DF3-A4CF-748C58898D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22519" r="1140" b="35085"/>
          <a:stretch/>
        </p:blipFill>
        <p:spPr>
          <a:xfrm>
            <a:off x="649514" y="2262121"/>
            <a:ext cx="3451116" cy="1150632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6594898" y="3120966"/>
            <a:ext cx="2319504" cy="781316"/>
            <a:chOff x="6594898" y="3120966"/>
            <a:chExt cx="2319504" cy="781316"/>
          </a:xfrm>
        </p:grpSpPr>
        <p:sp>
          <p:nvSpPr>
            <p:cNvPr id="55" name="Fluxograma: Conexão Exterior à Página 54">
              <a:extLst>
                <a:ext uri="{FF2B5EF4-FFF2-40B4-BE49-F238E27FC236}">
                  <a16:creationId xmlns:a16="http://schemas.microsoft.com/office/drawing/2014/main" id="{BA70FEE4-60BD-473B-AAA2-62109BD8131D}"/>
                </a:ext>
              </a:extLst>
            </p:cNvPr>
            <p:cNvSpPr/>
            <p:nvPr/>
          </p:nvSpPr>
          <p:spPr>
            <a:xfrm rot="5400000" flipH="1">
              <a:off x="7363992" y="2351872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B4F1206B-22DF-4B10-8E32-4F1B005165BE}"/>
                </a:ext>
              </a:extLst>
            </p:cNvPr>
            <p:cNvSpPr txBox="1"/>
            <p:nvPr/>
          </p:nvSpPr>
          <p:spPr>
            <a:xfrm flipH="1">
              <a:off x="6709598" y="3186752"/>
              <a:ext cx="2138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2000" dirty="0"/>
                <a:t>Não gerado por reflexão</a:t>
              </a:r>
            </a:p>
          </p:txBody>
        </p:sp>
      </p:grpSp>
      <p:sp>
        <p:nvSpPr>
          <p:cNvPr id="50" name="Retângulo 49">
            <a:extLst>
              <a:ext uri="{FF2B5EF4-FFF2-40B4-BE49-F238E27FC236}">
                <a16:creationId xmlns:a16="http://schemas.microsoft.com/office/drawing/2014/main" id="{B890EF37-8FE9-46CF-9743-51689AF3892E}"/>
              </a:ext>
            </a:extLst>
          </p:cNvPr>
          <p:cNvSpPr/>
          <p:nvPr/>
        </p:nvSpPr>
        <p:spPr>
          <a:xfrm>
            <a:off x="1959718" y="223109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  <p:grpSp>
        <p:nvGrpSpPr>
          <p:cNvPr id="53" name="Grupo 52"/>
          <p:cNvGrpSpPr/>
          <p:nvPr/>
        </p:nvGrpSpPr>
        <p:grpSpPr>
          <a:xfrm>
            <a:off x="6618921" y="5728317"/>
            <a:ext cx="2319504" cy="781316"/>
            <a:chOff x="6594898" y="3120966"/>
            <a:chExt cx="2319504" cy="781316"/>
          </a:xfrm>
        </p:grpSpPr>
        <p:sp>
          <p:nvSpPr>
            <p:cNvPr id="54" name="Fluxograma: Conexão Exterior à Página 53">
              <a:extLst>
                <a:ext uri="{FF2B5EF4-FFF2-40B4-BE49-F238E27FC236}">
                  <a16:creationId xmlns:a16="http://schemas.microsoft.com/office/drawing/2014/main" id="{BA70FEE4-60BD-473B-AAA2-62109BD8131D}"/>
                </a:ext>
              </a:extLst>
            </p:cNvPr>
            <p:cNvSpPr/>
            <p:nvPr/>
          </p:nvSpPr>
          <p:spPr>
            <a:xfrm rot="5400000" flipH="1">
              <a:off x="7363992" y="2351872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B4F1206B-22DF-4B10-8E32-4F1B005165BE}"/>
                </a:ext>
              </a:extLst>
            </p:cNvPr>
            <p:cNvSpPr txBox="1"/>
            <p:nvPr/>
          </p:nvSpPr>
          <p:spPr>
            <a:xfrm flipH="1">
              <a:off x="6731031" y="3311569"/>
              <a:ext cx="2138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/>
                <a:t>Único padrão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056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2023866" y="223109"/>
            <a:ext cx="509626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intruso?</a:t>
            </a:r>
          </a:p>
        </p:txBody>
      </p:sp>
      <p:pic>
        <p:nvPicPr>
          <p:cNvPr id="38" name="Imagem 37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C007582-6C18-41FF-96AF-06DFED3DF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40854" r="54419" b="31844"/>
          <a:stretch/>
        </p:blipFill>
        <p:spPr>
          <a:xfrm>
            <a:off x="1259206" y="1923960"/>
            <a:ext cx="2663611" cy="1419876"/>
          </a:xfrm>
          <a:prstGeom prst="rect">
            <a:avLst/>
          </a:prstGeom>
        </p:spPr>
      </p:pic>
      <p:pic>
        <p:nvPicPr>
          <p:cNvPr id="39" name="Imagem 38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30BB6D12-B690-458C-A6CC-6D8AE90F5B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32571" r="54912" b="10742"/>
          <a:stretch/>
        </p:blipFill>
        <p:spPr>
          <a:xfrm>
            <a:off x="6091650" y="4133696"/>
            <a:ext cx="1794005" cy="2045474"/>
          </a:xfrm>
          <a:prstGeom prst="rect">
            <a:avLst/>
          </a:prstGeom>
        </p:spPr>
      </p:pic>
      <p:pic>
        <p:nvPicPr>
          <p:cNvPr id="40" name="Imagem 3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96D27FED-DF2C-4A0F-ABE6-BD00D03C48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42282" r="49842" b="31191"/>
          <a:stretch/>
        </p:blipFill>
        <p:spPr>
          <a:xfrm>
            <a:off x="5555831" y="1912818"/>
            <a:ext cx="2865644" cy="1274997"/>
          </a:xfrm>
          <a:prstGeom prst="rect">
            <a:avLst/>
          </a:prstGeom>
        </p:spPr>
      </p:pic>
      <p:pic>
        <p:nvPicPr>
          <p:cNvPr id="46" name="Imagem 45" descr="Maria Augusta Ferreira Neves augustaneves@portoeditora.ptSete tipos de frisos      …                                      ...">
            <a:extLst>
              <a:ext uri="{FF2B5EF4-FFF2-40B4-BE49-F238E27FC236}">
                <a16:creationId xmlns:a16="http://schemas.microsoft.com/office/drawing/2014/main" id="{B019512C-1DCE-4A49-B0BA-3A932FDA06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26062" r="6302" b="48159"/>
          <a:stretch/>
        </p:blipFill>
        <p:spPr bwMode="auto">
          <a:xfrm>
            <a:off x="676101" y="4714153"/>
            <a:ext cx="3541222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408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pic>
        <p:nvPicPr>
          <p:cNvPr id="38" name="Imagem 37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C007582-6C18-41FF-96AF-06DFED3DF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40854" r="54419" b="31844"/>
          <a:stretch/>
        </p:blipFill>
        <p:spPr>
          <a:xfrm>
            <a:off x="1259206" y="1923960"/>
            <a:ext cx="2663611" cy="1419876"/>
          </a:xfrm>
          <a:prstGeom prst="rect">
            <a:avLst/>
          </a:prstGeom>
        </p:spPr>
      </p:pic>
      <p:pic>
        <p:nvPicPr>
          <p:cNvPr id="39" name="Imagem 38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30BB6D12-B690-458C-A6CC-6D8AE90F5B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32571" r="54912" b="10742"/>
          <a:stretch/>
        </p:blipFill>
        <p:spPr>
          <a:xfrm>
            <a:off x="6091650" y="4133696"/>
            <a:ext cx="1794005" cy="2045474"/>
          </a:xfrm>
          <a:prstGeom prst="rect">
            <a:avLst/>
          </a:prstGeom>
        </p:spPr>
      </p:pic>
      <p:pic>
        <p:nvPicPr>
          <p:cNvPr id="40" name="Imagem 3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96D27FED-DF2C-4A0F-ABE6-BD00D03C48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42282" r="49842" b="31191"/>
          <a:stretch/>
        </p:blipFill>
        <p:spPr>
          <a:xfrm>
            <a:off x="5555831" y="1912818"/>
            <a:ext cx="2865644" cy="1274997"/>
          </a:xfrm>
          <a:prstGeom prst="rect">
            <a:avLst/>
          </a:prstGeom>
        </p:spPr>
      </p:pic>
      <p:pic>
        <p:nvPicPr>
          <p:cNvPr id="46" name="Imagem 45" descr="Maria Augusta Ferreira Neves augustaneves@portoeditora.ptSete tipos de frisos      …                                      ...">
            <a:extLst>
              <a:ext uri="{FF2B5EF4-FFF2-40B4-BE49-F238E27FC236}">
                <a16:creationId xmlns:a16="http://schemas.microsoft.com/office/drawing/2014/main" id="{B019512C-1DCE-4A49-B0BA-3A932FDA06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26062" r="6302" b="48159"/>
          <a:stretch/>
        </p:blipFill>
        <p:spPr bwMode="auto">
          <a:xfrm>
            <a:off x="676101" y="4714153"/>
            <a:ext cx="3541222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12D4D96E-611F-4495-B11F-7308262935D7}"/>
              </a:ext>
            </a:extLst>
          </p:cNvPr>
          <p:cNvGrpSpPr/>
          <p:nvPr/>
        </p:nvGrpSpPr>
        <p:grpSpPr>
          <a:xfrm>
            <a:off x="216471" y="5722801"/>
            <a:ext cx="2809361" cy="781316"/>
            <a:chOff x="165067" y="5824451"/>
            <a:chExt cx="2809361" cy="781316"/>
          </a:xfrm>
        </p:grpSpPr>
        <p:sp>
          <p:nvSpPr>
            <p:cNvPr id="36" name="Fluxograma: Conexão Exterior à Página 35">
              <a:extLst>
                <a:ext uri="{FF2B5EF4-FFF2-40B4-BE49-F238E27FC236}">
                  <a16:creationId xmlns:a16="http://schemas.microsoft.com/office/drawing/2014/main" id="{9490E377-6A48-44E4-880D-04573E0DCEB8}"/>
                </a:ext>
              </a:extLst>
            </p:cNvPr>
            <p:cNvSpPr/>
            <p:nvPr/>
          </p:nvSpPr>
          <p:spPr>
            <a:xfrm rot="16200000">
              <a:off x="1208652" y="4839990"/>
              <a:ext cx="781316" cy="2750237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B1036AA7-5B9B-4450-96B6-4CE0987ED3B9}"/>
                </a:ext>
              </a:extLst>
            </p:cNvPr>
            <p:cNvSpPr txBox="1"/>
            <p:nvPr/>
          </p:nvSpPr>
          <p:spPr>
            <a:xfrm>
              <a:off x="165067" y="5856118"/>
              <a:ext cx="26172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/>
                <a:t>Único friso e único com reflexão horizontal</a:t>
              </a:r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5B854C53-77F6-4FD8-9CD1-CFD1B4FF7209}"/>
              </a:ext>
            </a:extLst>
          </p:cNvPr>
          <p:cNvGrpSpPr/>
          <p:nvPr/>
        </p:nvGrpSpPr>
        <p:grpSpPr>
          <a:xfrm>
            <a:off x="268763" y="3196654"/>
            <a:ext cx="2326337" cy="781316"/>
            <a:chOff x="217359" y="5824451"/>
            <a:chExt cx="2326337" cy="781316"/>
          </a:xfrm>
        </p:grpSpPr>
        <p:sp>
          <p:nvSpPr>
            <p:cNvPr id="53" name="Fluxograma: Conexão Exterior à Página 52">
              <a:extLst>
                <a:ext uri="{FF2B5EF4-FFF2-40B4-BE49-F238E27FC236}">
                  <a16:creationId xmlns:a16="http://schemas.microsoft.com/office/drawing/2014/main" id="{CBA43667-1278-492C-8D6D-B93472F3B171}"/>
                </a:ext>
              </a:extLst>
            </p:cNvPr>
            <p:cNvSpPr/>
            <p:nvPr/>
          </p:nvSpPr>
          <p:spPr>
            <a:xfrm rot="16200000">
              <a:off x="993286" y="5055357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2953970C-630F-4952-B2A6-6EA521384FD3}"/>
                </a:ext>
              </a:extLst>
            </p:cNvPr>
            <p:cNvSpPr txBox="1"/>
            <p:nvPr/>
          </p:nvSpPr>
          <p:spPr>
            <a:xfrm>
              <a:off x="217359" y="5895090"/>
              <a:ext cx="2138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/>
                <a:t>Não gerado por rotação</a:t>
              </a:r>
            </a:p>
          </p:txBody>
        </p: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C504FC30-795C-49B5-AF15-4915F2FC8D4E}"/>
              </a:ext>
            </a:extLst>
          </p:cNvPr>
          <p:cNvGrpSpPr/>
          <p:nvPr/>
        </p:nvGrpSpPr>
        <p:grpSpPr>
          <a:xfrm flipH="1">
            <a:off x="6608025" y="3161524"/>
            <a:ext cx="2319504" cy="781316"/>
            <a:chOff x="224192" y="5824451"/>
            <a:chExt cx="2319504" cy="781316"/>
          </a:xfrm>
        </p:grpSpPr>
        <p:sp>
          <p:nvSpPr>
            <p:cNvPr id="56" name="Fluxograma: Conexão Exterior à Página 55">
              <a:extLst>
                <a:ext uri="{FF2B5EF4-FFF2-40B4-BE49-F238E27FC236}">
                  <a16:creationId xmlns:a16="http://schemas.microsoft.com/office/drawing/2014/main" id="{F8604F13-CD4C-4DBA-B45C-179B2858195B}"/>
                </a:ext>
              </a:extLst>
            </p:cNvPr>
            <p:cNvSpPr/>
            <p:nvPr/>
          </p:nvSpPr>
          <p:spPr>
            <a:xfrm rot="16200000">
              <a:off x="993286" y="5055357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5733BA21-33BF-4F56-83D1-85705E0710FC}"/>
                </a:ext>
              </a:extLst>
            </p:cNvPr>
            <p:cNvSpPr txBox="1"/>
            <p:nvPr/>
          </p:nvSpPr>
          <p:spPr>
            <a:xfrm>
              <a:off x="237319" y="5846238"/>
              <a:ext cx="2138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2000" dirty="0"/>
                <a:t>Não gerado por reflexão vertical</a:t>
              </a:r>
            </a:p>
          </p:txBody>
        </p:sp>
      </p:grpSp>
      <p:sp>
        <p:nvSpPr>
          <p:cNvPr id="48" name="Retângulo 47">
            <a:extLst>
              <a:ext uri="{FF2B5EF4-FFF2-40B4-BE49-F238E27FC236}">
                <a16:creationId xmlns:a16="http://schemas.microsoft.com/office/drawing/2014/main" id="{4CE60EC2-7B2E-45F7-A282-6A442CDBDAD8}"/>
              </a:ext>
            </a:extLst>
          </p:cNvPr>
          <p:cNvSpPr/>
          <p:nvPr/>
        </p:nvSpPr>
        <p:spPr>
          <a:xfrm>
            <a:off x="1959718" y="223109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</p:spTree>
    <p:extLst>
      <p:ext uri="{BB962C8B-B14F-4D97-AF65-F5344CB8AC3E}">
        <p14:creationId xmlns:p14="http://schemas.microsoft.com/office/powerpoint/2010/main" val="362560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13E099D-AF1C-4E25-AB10-FF1E872DBB03}"/>
              </a:ext>
            </a:extLst>
          </p:cNvPr>
          <p:cNvSpPr/>
          <p:nvPr/>
        </p:nvSpPr>
        <p:spPr>
          <a:xfrm>
            <a:off x="3493018" y="2967335"/>
            <a:ext cx="215796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Nível 1</a:t>
            </a:r>
          </a:p>
        </p:txBody>
      </p:sp>
    </p:spTree>
    <p:extLst>
      <p:ext uri="{BB962C8B-B14F-4D97-AF65-F5344CB8AC3E}">
        <p14:creationId xmlns:p14="http://schemas.microsoft.com/office/powerpoint/2010/main" val="383030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419055" y="298508"/>
            <a:ext cx="728359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padrão intruso?</a:t>
            </a:r>
          </a:p>
        </p:txBody>
      </p:sp>
      <p:pic>
        <p:nvPicPr>
          <p:cNvPr id="52" name="Imagem 51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1E0EA8F6-7C22-4B55-B1F9-E44F9F1D4F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32728" r="48906" b="37782"/>
          <a:stretch/>
        </p:blipFill>
        <p:spPr>
          <a:xfrm>
            <a:off x="1133643" y="4515294"/>
            <a:ext cx="3027649" cy="1482287"/>
          </a:xfrm>
          <a:prstGeom prst="rect">
            <a:avLst/>
          </a:prstGeom>
        </p:spPr>
      </p:pic>
      <p:pic>
        <p:nvPicPr>
          <p:cNvPr id="39" name="Imagem 38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9BD43A0-72E1-4E99-B416-0ACDD5D72C6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t="37902" r="48705" b="35122"/>
          <a:stretch/>
        </p:blipFill>
        <p:spPr bwMode="auto">
          <a:xfrm>
            <a:off x="5572067" y="1833316"/>
            <a:ext cx="3010982" cy="1537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m 29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BA1C13DF-FF20-4658-93CB-2439CAA0617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42527" r="51489" b="31680"/>
          <a:stretch/>
        </p:blipFill>
        <p:spPr bwMode="auto">
          <a:xfrm>
            <a:off x="1152148" y="1891514"/>
            <a:ext cx="3009144" cy="1537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Imagem 30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1C461484-B085-4F37-968B-1836EA1A3F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t="40440" r="52724" b="33227"/>
          <a:stretch/>
        </p:blipFill>
        <p:spPr bwMode="auto">
          <a:xfrm>
            <a:off x="5553039" y="4444012"/>
            <a:ext cx="3030010" cy="1553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045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1959714" y="260731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  <p:pic>
        <p:nvPicPr>
          <p:cNvPr id="38" name="Imagem 37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C74B75F9-E002-41D3-B222-08E3B2104E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32728" r="48906" b="37782"/>
          <a:stretch/>
        </p:blipFill>
        <p:spPr>
          <a:xfrm>
            <a:off x="1133643" y="4515294"/>
            <a:ext cx="3027649" cy="1482287"/>
          </a:xfrm>
          <a:prstGeom prst="rect">
            <a:avLst/>
          </a:prstGeom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AF6B0397-3B41-4D48-9E10-C20769E37F39}"/>
              </a:ext>
            </a:extLst>
          </p:cNvPr>
          <p:cNvGrpSpPr/>
          <p:nvPr/>
        </p:nvGrpSpPr>
        <p:grpSpPr>
          <a:xfrm>
            <a:off x="233746" y="5752296"/>
            <a:ext cx="2780824" cy="781316"/>
            <a:chOff x="182342" y="5853946"/>
            <a:chExt cx="2432762" cy="781316"/>
          </a:xfrm>
        </p:grpSpPr>
        <p:sp>
          <p:nvSpPr>
            <p:cNvPr id="36" name="Fluxograma: Conexão Exterior à Página 35">
              <a:extLst>
                <a:ext uri="{FF2B5EF4-FFF2-40B4-BE49-F238E27FC236}">
                  <a16:creationId xmlns:a16="http://schemas.microsoft.com/office/drawing/2014/main" id="{6E6F4A26-3712-4B57-872D-9C33E7C340AD}"/>
                </a:ext>
              </a:extLst>
            </p:cNvPr>
            <p:cNvSpPr/>
            <p:nvPr/>
          </p:nvSpPr>
          <p:spPr>
            <a:xfrm rot="16200000">
              <a:off x="993286" y="5084852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5CADBED2-2054-4626-9A8D-D8310C9A1C7A}"/>
                </a:ext>
              </a:extLst>
            </p:cNvPr>
            <p:cNvSpPr txBox="1"/>
            <p:nvPr/>
          </p:nvSpPr>
          <p:spPr>
            <a:xfrm>
              <a:off x="182342" y="5901398"/>
              <a:ext cx="24327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/>
                <a:t>Não </a:t>
              </a:r>
              <a:r>
                <a:rPr lang="pt-PT" sz="2000"/>
                <a:t>gerado por </a:t>
              </a:r>
            </a:p>
            <a:p>
              <a:r>
                <a:rPr lang="pt-PT" sz="2000"/>
                <a:t>reflexões </a:t>
              </a:r>
              <a:r>
                <a:rPr lang="pt-PT" sz="2000" dirty="0"/>
                <a:t>deslizantes</a:t>
              </a:r>
            </a:p>
          </p:txBody>
        </p:sp>
      </p:grpSp>
      <p:pic>
        <p:nvPicPr>
          <p:cNvPr id="40" name="Imagem 39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BDD4596-8671-4B1C-BBDF-C47358DD76F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t="37902" r="48705" b="35122"/>
          <a:stretch/>
        </p:blipFill>
        <p:spPr bwMode="auto">
          <a:xfrm>
            <a:off x="5572067" y="1833316"/>
            <a:ext cx="3010982" cy="1537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Imagem 45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1E96C58-41C1-44B9-83C1-3E4E09500EA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42527" r="51489" b="31680"/>
          <a:stretch/>
        </p:blipFill>
        <p:spPr bwMode="auto">
          <a:xfrm>
            <a:off x="1152148" y="1891514"/>
            <a:ext cx="3009144" cy="1537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Imagem 46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75486E57-BF83-419B-BFEE-E4AAD93B9C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t="40440" r="52724" b="33227"/>
          <a:stretch/>
        </p:blipFill>
        <p:spPr bwMode="auto">
          <a:xfrm>
            <a:off x="5553039" y="4444012"/>
            <a:ext cx="3030010" cy="1553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616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419055" y="307381"/>
            <a:ext cx="695995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friso intruso?</a:t>
            </a:r>
          </a:p>
        </p:txBody>
      </p:sp>
      <p:pic>
        <p:nvPicPr>
          <p:cNvPr id="30" name="Imagem 2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6893E98-C7A3-4686-BC0C-3A11B90A1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30016" r="3478" b="46047"/>
          <a:stretch/>
        </p:blipFill>
        <p:spPr>
          <a:xfrm>
            <a:off x="497442" y="4791761"/>
            <a:ext cx="3755261" cy="715617"/>
          </a:xfrm>
          <a:prstGeom prst="rect">
            <a:avLst/>
          </a:prstGeom>
        </p:spPr>
      </p:pic>
      <p:pic>
        <p:nvPicPr>
          <p:cNvPr id="47" name="Imagem 46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B81C46C8-88F2-4DF3-A4CF-748C58898D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22519" r="1140" b="35085"/>
          <a:stretch/>
        </p:blipFill>
        <p:spPr>
          <a:xfrm>
            <a:off x="649514" y="2262121"/>
            <a:ext cx="3451116" cy="1150632"/>
          </a:xfrm>
          <a:prstGeom prst="rect">
            <a:avLst/>
          </a:prstGeom>
        </p:spPr>
      </p:pic>
      <p:pic>
        <p:nvPicPr>
          <p:cNvPr id="38" name="Imagem 37" descr="Maria Augusta Ferreira Neves augustaneves@portoeditora.ptSete tipos de frisos…                                            ...">
            <a:extLst>
              <a:ext uri="{FF2B5EF4-FFF2-40B4-BE49-F238E27FC236}">
                <a16:creationId xmlns:a16="http://schemas.microsoft.com/office/drawing/2014/main" id="{CE5E0367-BC3C-4643-AE6F-FEF51C92FFB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25791" r="-943" b="33219"/>
          <a:stretch/>
        </p:blipFill>
        <p:spPr bwMode="auto">
          <a:xfrm>
            <a:off x="5237848" y="4698954"/>
            <a:ext cx="3377625" cy="1088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Imagem 45" descr="Maria Augusta Ferreira Neves augustaneves@portoeditora.ptSete tipos de frisos      …                                      ...">
            <a:extLst>
              <a:ext uri="{FF2B5EF4-FFF2-40B4-BE49-F238E27FC236}">
                <a16:creationId xmlns:a16="http://schemas.microsoft.com/office/drawing/2014/main" id="{DE1D1423-B4FE-441C-8F82-AE16A5142D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26062" r="6782" b="47387"/>
          <a:stretch/>
        </p:blipFill>
        <p:spPr bwMode="auto">
          <a:xfrm>
            <a:off x="4955461" y="2359879"/>
            <a:ext cx="3686995" cy="86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764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pic>
        <p:nvPicPr>
          <p:cNvPr id="30" name="Imagem 2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6893E98-C7A3-4686-BC0C-3A11B90A1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30016" r="3478" b="46047"/>
          <a:stretch/>
        </p:blipFill>
        <p:spPr>
          <a:xfrm>
            <a:off x="497442" y="4791761"/>
            <a:ext cx="3755261" cy="715617"/>
          </a:xfrm>
          <a:prstGeom prst="rect">
            <a:avLst/>
          </a:prstGeom>
        </p:spPr>
      </p:pic>
      <p:pic>
        <p:nvPicPr>
          <p:cNvPr id="47" name="Imagem 46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B81C46C8-88F2-4DF3-A4CF-748C58898D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22519" r="1140" b="35085"/>
          <a:stretch/>
        </p:blipFill>
        <p:spPr>
          <a:xfrm>
            <a:off x="649514" y="2262121"/>
            <a:ext cx="3451116" cy="1150632"/>
          </a:xfrm>
          <a:prstGeom prst="rect">
            <a:avLst/>
          </a:prstGeom>
        </p:spPr>
      </p:pic>
      <p:pic>
        <p:nvPicPr>
          <p:cNvPr id="38" name="Imagem 37" descr="Maria Augusta Ferreira Neves augustaneves@portoeditora.ptSete tipos de frisos…                                            ...">
            <a:extLst>
              <a:ext uri="{FF2B5EF4-FFF2-40B4-BE49-F238E27FC236}">
                <a16:creationId xmlns:a16="http://schemas.microsoft.com/office/drawing/2014/main" id="{CE5E0367-BC3C-4643-AE6F-FEF51C92FFB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25791" r="-943" b="33219"/>
          <a:stretch/>
        </p:blipFill>
        <p:spPr bwMode="auto">
          <a:xfrm>
            <a:off x="5237848" y="4698954"/>
            <a:ext cx="3377625" cy="1088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Imagem 45" descr="Maria Augusta Ferreira Neves augustaneves@portoeditora.ptSete tipos de frisos      …                                      ...">
            <a:extLst>
              <a:ext uri="{FF2B5EF4-FFF2-40B4-BE49-F238E27FC236}">
                <a16:creationId xmlns:a16="http://schemas.microsoft.com/office/drawing/2014/main" id="{DE1D1423-B4FE-441C-8F82-AE16A5142D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26062" r="6782" b="47387"/>
          <a:stretch/>
        </p:blipFill>
        <p:spPr bwMode="auto">
          <a:xfrm>
            <a:off x="4955461" y="2359879"/>
            <a:ext cx="3686995" cy="86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id="{F535F8CE-0B60-4713-BF8F-7BD98DD117FA}"/>
              </a:ext>
            </a:extLst>
          </p:cNvPr>
          <p:cNvGrpSpPr/>
          <p:nvPr/>
        </p:nvGrpSpPr>
        <p:grpSpPr>
          <a:xfrm flipH="1">
            <a:off x="6561381" y="5747754"/>
            <a:ext cx="2319504" cy="781316"/>
            <a:chOff x="224192" y="5784691"/>
            <a:chExt cx="2319504" cy="781316"/>
          </a:xfrm>
        </p:grpSpPr>
        <p:sp>
          <p:nvSpPr>
            <p:cNvPr id="35" name="Fluxograma: Conexão Exterior à Página 34">
              <a:extLst>
                <a:ext uri="{FF2B5EF4-FFF2-40B4-BE49-F238E27FC236}">
                  <a16:creationId xmlns:a16="http://schemas.microsoft.com/office/drawing/2014/main" id="{19EBB34E-3A3D-46DB-BA74-FA64D8E0C61D}"/>
                </a:ext>
              </a:extLst>
            </p:cNvPr>
            <p:cNvSpPr/>
            <p:nvPr/>
          </p:nvSpPr>
          <p:spPr>
            <a:xfrm rot="16200000">
              <a:off x="993286" y="5015597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0DFD12DC-8D24-45BA-B29F-C49C17A63E3F}"/>
                </a:ext>
              </a:extLst>
            </p:cNvPr>
            <p:cNvSpPr txBox="1"/>
            <p:nvPr/>
          </p:nvSpPr>
          <p:spPr>
            <a:xfrm>
              <a:off x="224192" y="5810381"/>
              <a:ext cx="2138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2000" dirty="0"/>
                <a:t>Não gerado por reflexões</a:t>
              </a:r>
            </a:p>
          </p:txBody>
        </p:sp>
      </p:grpSp>
      <p:sp>
        <p:nvSpPr>
          <p:cNvPr id="42" name="Retângulo 41">
            <a:extLst>
              <a:ext uri="{FF2B5EF4-FFF2-40B4-BE49-F238E27FC236}">
                <a16:creationId xmlns:a16="http://schemas.microsoft.com/office/drawing/2014/main" id="{BEA0D402-160A-447C-87EA-151CD9253A1C}"/>
              </a:ext>
            </a:extLst>
          </p:cNvPr>
          <p:cNvSpPr/>
          <p:nvPr/>
        </p:nvSpPr>
        <p:spPr>
          <a:xfrm>
            <a:off x="1959718" y="223109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</p:spTree>
    <p:extLst>
      <p:ext uri="{BB962C8B-B14F-4D97-AF65-F5344CB8AC3E}">
        <p14:creationId xmlns:p14="http://schemas.microsoft.com/office/powerpoint/2010/main" val="391993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391904" y="306525"/>
            <a:ext cx="728359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padrão intruso?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062044D2-17D6-495F-B51D-600CDFB31E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6" t="44806" r="60745" b="22864"/>
          <a:stretch/>
        </p:blipFill>
        <p:spPr>
          <a:xfrm>
            <a:off x="5626941" y="4307619"/>
            <a:ext cx="2691075" cy="1787985"/>
          </a:xfrm>
          <a:prstGeom prst="rect">
            <a:avLst/>
          </a:prstGeom>
        </p:spPr>
      </p:pic>
      <p:pic>
        <p:nvPicPr>
          <p:cNvPr id="40" name="Imagem 3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96D27FED-DF2C-4A0F-ABE6-BD00D03C48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42282" r="49842" b="31191"/>
          <a:stretch/>
        </p:blipFill>
        <p:spPr>
          <a:xfrm>
            <a:off x="5520930" y="1963833"/>
            <a:ext cx="2865644" cy="1274997"/>
          </a:xfrm>
          <a:prstGeom prst="rect">
            <a:avLst/>
          </a:prstGeom>
        </p:spPr>
      </p:pic>
      <p:pic>
        <p:nvPicPr>
          <p:cNvPr id="43" name="Imagem 42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041B8D54-F8A7-4E91-A4EA-7C0211E4E4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36763" r="52158" b="21483"/>
          <a:stretch/>
        </p:blipFill>
        <p:spPr bwMode="auto">
          <a:xfrm>
            <a:off x="1261304" y="4310410"/>
            <a:ext cx="2357963" cy="1785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Imagem 46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EBBA125D-3ECA-4ACD-B5AB-4E9747C70F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t="31624" r="48571" b="34757"/>
          <a:stretch/>
        </p:blipFill>
        <p:spPr bwMode="auto">
          <a:xfrm>
            <a:off x="1210272" y="1881331"/>
            <a:ext cx="2652189" cy="14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510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062044D2-17D6-495F-B51D-600CDFB31E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6" t="44806" r="60745" b="22864"/>
          <a:stretch/>
        </p:blipFill>
        <p:spPr>
          <a:xfrm>
            <a:off x="5626941" y="4307619"/>
            <a:ext cx="2691075" cy="1787985"/>
          </a:xfrm>
          <a:prstGeom prst="rect">
            <a:avLst/>
          </a:prstGeom>
        </p:spPr>
      </p:pic>
      <p:pic>
        <p:nvPicPr>
          <p:cNvPr id="40" name="Imagem 3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96D27FED-DF2C-4A0F-ABE6-BD00D03C48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42282" r="49842" b="31191"/>
          <a:stretch/>
        </p:blipFill>
        <p:spPr>
          <a:xfrm>
            <a:off x="5520930" y="1963833"/>
            <a:ext cx="2865644" cy="1274997"/>
          </a:xfrm>
          <a:prstGeom prst="rect">
            <a:avLst/>
          </a:prstGeom>
        </p:spPr>
      </p:pic>
      <p:pic>
        <p:nvPicPr>
          <p:cNvPr id="43" name="Imagem 42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041B8D54-F8A7-4E91-A4EA-7C0211E4E4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36763" r="52158" b="21483"/>
          <a:stretch/>
        </p:blipFill>
        <p:spPr bwMode="auto">
          <a:xfrm>
            <a:off x="1261304" y="4310410"/>
            <a:ext cx="2357963" cy="1785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Imagem 46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EBBA125D-3ECA-4ACD-B5AB-4E9747C70F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t="31624" r="48571" b="34757"/>
          <a:stretch/>
        </p:blipFill>
        <p:spPr bwMode="auto">
          <a:xfrm>
            <a:off x="1210272" y="1881331"/>
            <a:ext cx="2652189" cy="14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F6669B11-C2C1-4606-B52B-7B53AAFE3AB6}"/>
              </a:ext>
            </a:extLst>
          </p:cNvPr>
          <p:cNvSpPr/>
          <p:nvPr/>
        </p:nvSpPr>
        <p:spPr>
          <a:xfrm>
            <a:off x="1965821" y="225165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8A12546B-8617-406F-A6EB-80B3D8DBD2AF}"/>
              </a:ext>
            </a:extLst>
          </p:cNvPr>
          <p:cNvGrpSpPr/>
          <p:nvPr/>
        </p:nvGrpSpPr>
        <p:grpSpPr>
          <a:xfrm>
            <a:off x="312374" y="3164367"/>
            <a:ext cx="3306895" cy="781316"/>
            <a:chOff x="224192" y="5824451"/>
            <a:chExt cx="3080718" cy="781316"/>
          </a:xfrm>
        </p:grpSpPr>
        <p:sp>
          <p:nvSpPr>
            <p:cNvPr id="54" name="Fluxograma: Conexão Exterior à Página 53">
              <a:extLst>
                <a:ext uri="{FF2B5EF4-FFF2-40B4-BE49-F238E27FC236}">
                  <a16:creationId xmlns:a16="http://schemas.microsoft.com/office/drawing/2014/main" id="{54E06C93-2322-43AA-B084-E5C07EAADB69}"/>
                </a:ext>
              </a:extLst>
            </p:cNvPr>
            <p:cNvSpPr/>
            <p:nvPr/>
          </p:nvSpPr>
          <p:spPr>
            <a:xfrm rot="16200000">
              <a:off x="1373893" y="4674750"/>
              <a:ext cx="781316" cy="3080718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CCABE219-33C7-470F-910B-332261EFCAF6}"/>
                </a:ext>
              </a:extLst>
            </p:cNvPr>
            <p:cNvSpPr txBox="1"/>
            <p:nvPr/>
          </p:nvSpPr>
          <p:spPr>
            <a:xfrm>
              <a:off x="224192" y="5867838"/>
              <a:ext cx="29896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/>
                <a:t>Não gerado por</a:t>
              </a:r>
            </a:p>
            <a:p>
              <a:r>
                <a:rPr lang="pt-PT" sz="2000" dirty="0"/>
                <a:t> rotações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16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419055" y="305829"/>
            <a:ext cx="728359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padrão intruso?</a:t>
            </a:r>
          </a:p>
        </p:txBody>
      </p:sp>
      <p:pic>
        <p:nvPicPr>
          <p:cNvPr id="36" name="Imagem 35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67A5A59-457B-40CF-BA42-D450BD6889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35754" r="50000" b="17686"/>
          <a:stretch/>
        </p:blipFill>
        <p:spPr bwMode="auto">
          <a:xfrm>
            <a:off x="1240411" y="1698765"/>
            <a:ext cx="2399747" cy="18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Imagem 52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0535CBD9-2B74-41B5-8CD0-904BB6AFC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41243" r="50000" b="19412"/>
          <a:stretch/>
        </p:blipFill>
        <p:spPr bwMode="auto">
          <a:xfrm>
            <a:off x="1234474" y="4409611"/>
            <a:ext cx="2505176" cy="158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Imagem 53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B3C3B182-3B6E-407F-8B2E-D3C3117382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30826" r="46067" b="32809"/>
          <a:stretch/>
        </p:blipFill>
        <p:spPr bwMode="auto">
          <a:xfrm>
            <a:off x="5560912" y="4405757"/>
            <a:ext cx="2660190" cy="151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Imagem 54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CA62D73D-9638-4613-838C-83F744C56C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36808" r="46704" b="19161"/>
          <a:stretch/>
        </p:blipFill>
        <p:spPr bwMode="auto">
          <a:xfrm>
            <a:off x="5596131" y="1880635"/>
            <a:ext cx="2640432" cy="176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6815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303</Words>
  <Application>Microsoft Office PowerPoint</Application>
  <PresentationFormat>Apresentação no Ecrã (4:3)</PresentationFormat>
  <Paragraphs>101</Paragraphs>
  <Slides>17</Slides>
  <Notes>1</Notes>
  <HiddenSlides>1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Modern Love Grunge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Raquel MA. Faria</dc:creator>
  <cp:lastModifiedBy>Cliente</cp:lastModifiedBy>
  <cp:revision>10</cp:revision>
  <dcterms:created xsi:type="dcterms:W3CDTF">2019-11-29T10:34:30Z</dcterms:created>
  <dcterms:modified xsi:type="dcterms:W3CDTF">2020-11-06T11:38:45Z</dcterms:modified>
</cp:coreProperties>
</file>