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61" r:id="rId2"/>
    <p:sldId id="256" r:id="rId3"/>
    <p:sldId id="259" r:id="rId4"/>
    <p:sldId id="258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B050"/>
    <a:srgbClr val="CC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" userId="0f8f2010-9b8a-4c44-9ce3-0226a65a7249" providerId="ADAL" clId="{796B40DA-ADBF-4AD0-B3E1-8C8CF323210B}"/>
    <pc:docChg chg="undo modSld">
      <pc:chgData name="Paulo" userId="0f8f2010-9b8a-4c44-9ce3-0226a65a7249" providerId="ADAL" clId="{796B40DA-ADBF-4AD0-B3E1-8C8CF323210B}" dt="2020-11-19T12:27:11.609" v="11" actId="20577"/>
      <pc:docMkLst>
        <pc:docMk/>
      </pc:docMkLst>
      <pc:sldChg chg="modSp">
        <pc:chgData name="Paulo" userId="0f8f2010-9b8a-4c44-9ce3-0226a65a7249" providerId="ADAL" clId="{796B40DA-ADBF-4AD0-B3E1-8C8CF323210B}" dt="2020-11-19T12:27:11.609" v="11" actId="20577"/>
        <pc:sldMkLst>
          <pc:docMk/>
          <pc:sldMk cId="334115128" sldId="257"/>
        </pc:sldMkLst>
        <pc:spChg chg="mod">
          <ac:chgData name="Paulo" userId="0f8f2010-9b8a-4c44-9ce3-0226a65a7249" providerId="ADAL" clId="{796B40DA-ADBF-4AD0-B3E1-8C8CF323210B}" dt="2020-11-19T12:27:11.609" v="11" actId="20577"/>
          <ac:spMkLst>
            <pc:docMk/>
            <pc:sldMk cId="334115128" sldId="257"/>
            <ac:spMk id="4" creationId="{00000000-0000-0000-0000-000000000000}"/>
          </ac:spMkLst>
        </pc:spChg>
        <pc:spChg chg="mod">
          <ac:chgData name="Paulo" userId="0f8f2010-9b8a-4c44-9ce3-0226a65a7249" providerId="ADAL" clId="{796B40DA-ADBF-4AD0-B3E1-8C8CF323210B}" dt="2020-11-19T12:27:09.062" v="10" actId="20577"/>
          <ac:spMkLst>
            <pc:docMk/>
            <pc:sldMk cId="334115128" sldId="257"/>
            <ac:spMk id="43" creationId="{00000000-0000-0000-0000-000000000000}"/>
          </ac:spMkLst>
        </pc:spChg>
        <pc:spChg chg="mod">
          <ac:chgData name="Paulo" userId="0f8f2010-9b8a-4c44-9ce3-0226a65a7249" providerId="ADAL" clId="{796B40DA-ADBF-4AD0-B3E1-8C8CF323210B}" dt="2020-11-19T12:27:06.313" v="9" actId="20577"/>
          <ac:spMkLst>
            <pc:docMk/>
            <pc:sldMk cId="334115128" sldId="257"/>
            <ac:spMk id="47" creationId="{00000000-0000-0000-0000-000000000000}"/>
          </ac:spMkLst>
        </pc:spChg>
      </pc:sldChg>
      <pc:sldChg chg="modSp">
        <pc:chgData name="Paulo" userId="0f8f2010-9b8a-4c44-9ce3-0226a65a7249" providerId="ADAL" clId="{796B40DA-ADBF-4AD0-B3E1-8C8CF323210B}" dt="2020-11-19T12:26:56.956" v="8" actId="20577"/>
        <pc:sldMkLst>
          <pc:docMk/>
          <pc:sldMk cId="2541923491" sldId="259"/>
        </pc:sldMkLst>
        <pc:spChg chg="mod">
          <ac:chgData name="Paulo" userId="0f8f2010-9b8a-4c44-9ce3-0226a65a7249" providerId="ADAL" clId="{796B40DA-ADBF-4AD0-B3E1-8C8CF323210B}" dt="2020-11-19T12:26:56.956" v="8" actId="20577"/>
          <ac:spMkLst>
            <pc:docMk/>
            <pc:sldMk cId="2541923491" sldId="259"/>
            <ac:spMk id="40" creationId="{00000000-0000-0000-0000-000000000000}"/>
          </ac:spMkLst>
        </pc:spChg>
        <pc:spChg chg="mod">
          <ac:chgData name="Paulo" userId="0f8f2010-9b8a-4c44-9ce3-0226a65a7249" providerId="ADAL" clId="{796B40DA-ADBF-4AD0-B3E1-8C8CF323210B}" dt="2020-11-19T12:26:30.399" v="3" actId="20577"/>
          <ac:spMkLst>
            <pc:docMk/>
            <pc:sldMk cId="2541923491" sldId="259"/>
            <ac:spMk id="43" creationId="{194F90EF-B89D-428B-ABA7-FAE9D5B0C654}"/>
          </ac:spMkLst>
        </pc:spChg>
        <pc:spChg chg="mod">
          <ac:chgData name="Paulo" userId="0f8f2010-9b8a-4c44-9ce3-0226a65a7249" providerId="ADAL" clId="{796B40DA-ADBF-4AD0-B3E1-8C8CF323210B}" dt="2020-11-19T12:26:48.068" v="7" actId="1076"/>
          <ac:spMkLst>
            <pc:docMk/>
            <pc:sldMk cId="2541923491" sldId="259"/>
            <ac:spMk id="47" creationId="{00000000-0000-0000-0000-000000000000}"/>
          </ac:spMkLst>
        </pc:spChg>
      </pc:sldChg>
      <pc:sldChg chg="modSp">
        <pc:chgData name="Paulo" userId="0f8f2010-9b8a-4c44-9ce3-0226a65a7249" providerId="ADAL" clId="{796B40DA-ADBF-4AD0-B3E1-8C8CF323210B}" dt="2020-11-19T12:24:59.764" v="2" actId="20577"/>
        <pc:sldMkLst>
          <pc:docMk/>
          <pc:sldMk cId="2548223615" sldId="261"/>
        </pc:sldMkLst>
        <pc:spChg chg="mod">
          <ac:chgData name="Paulo" userId="0f8f2010-9b8a-4c44-9ce3-0226a65a7249" providerId="ADAL" clId="{796B40DA-ADBF-4AD0-B3E1-8C8CF323210B}" dt="2020-11-19T12:24:59.764" v="2" actId="20577"/>
          <ac:spMkLst>
            <pc:docMk/>
            <pc:sldMk cId="2548223615" sldId="261"/>
            <ac:spMk id="11" creationId="{5676B1C5-089A-407F-8094-8053DB0B7F21}"/>
          </ac:spMkLst>
        </pc:spChg>
        <pc:spChg chg="mod">
          <ac:chgData name="Paulo" userId="0f8f2010-9b8a-4c44-9ce3-0226a65a7249" providerId="ADAL" clId="{796B40DA-ADBF-4AD0-B3E1-8C8CF323210B}" dt="2020-11-19T12:24:43.940" v="0" actId="20577"/>
          <ac:spMkLst>
            <pc:docMk/>
            <pc:sldMk cId="2548223615" sldId="261"/>
            <ac:spMk id="14" creationId="{FB57F12E-AC51-4A93-A88F-ADC93D1EAA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07659-4C4B-43E1-9828-016820E0CDA8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29C86-BB4A-4A12-8337-373FBE7D34A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7116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A29C86-BB4A-4A12-8337-373FBE7D34A9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9338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399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63755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9773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739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336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21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7702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989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103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175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259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7BC7D-06EF-44A2-9E84-45809E494EA5}" type="datetimeFigureOut">
              <a:rPr lang="pt-PT" smtClean="0"/>
              <a:t>19/11/2020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0D3E1-E17E-45B4-9B12-A6541FC82EF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4974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tângulo 26"/>
          <p:cNvSpPr/>
          <p:nvPr/>
        </p:nvSpPr>
        <p:spPr>
          <a:xfrm>
            <a:off x="2035943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pic>
        <p:nvPicPr>
          <p:cNvPr id="41" name="Imagem 40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sp>
        <p:nvSpPr>
          <p:cNvPr id="2" name="Retângulo: Cantos Arredondados 1">
            <a:extLst>
              <a:ext uri="{FF2B5EF4-FFF2-40B4-BE49-F238E27FC236}">
                <a16:creationId xmlns:a16="http://schemas.microsoft.com/office/drawing/2014/main" id="{7EFFDEDE-AD95-4E8D-9DFD-2F462D7EAF39}"/>
              </a:ext>
            </a:extLst>
          </p:cNvPr>
          <p:cNvSpPr/>
          <p:nvPr/>
        </p:nvSpPr>
        <p:spPr>
          <a:xfrm>
            <a:off x="438916" y="1270146"/>
            <a:ext cx="8216647" cy="5299323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2F7ED97-EF2B-481E-8D9E-E474484DD7AE}"/>
              </a:ext>
            </a:extLst>
          </p:cNvPr>
          <p:cNvSpPr txBox="1"/>
          <p:nvPr/>
        </p:nvSpPr>
        <p:spPr>
          <a:xfrm>
            <a:off x="556591" y="1270146"/>
            <a:ext cx="795130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>
                <a:solidFill>
                  <a:srgbClr val="002060"/>
                </a:solidFill>
              </a:rPr>
              <a:t>Orientações para o professor</a:t>
            </a:r>
          </a:p>
          <a:p>
            <a:r>
              <a:rPr lang="pt-PT" sz="2400"/>
              <a:t>Para a implementação da atividade, poderá optar por:</a:t>
            </a:r>
          </a:p>
          <a:p>
            <a:pPr algn="just"/>
            <a:endParaRPr lang="pt-PT" sz="2000"/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3FA1B151-6BE6-44D4-A62C-D95B0CB3909C}"/>
              </a:ext>
            </a:extLst>
          </p:cNvPr>
          <p:cNvSpPr/>
          <p:nvPr/>
        </p:nvSpPr>
        <p:spPr>
          <a:xfrm>
            <a:off x="1327164" y="5252474"/>
            <a:ext cx="7176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alguma característica que apareça apenas numa das opções?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Haverá mais de um intruso? 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opções podem constituir um intruso? Porquê?</a:t>
            </a:r>
          </a:p>
          <a:p>
            <a:pPr marL="360363" indent="-360363" algn="just">
              <a:buFont typeface="Wingdings" panose="05000000000000000000" pitchFamily="2" charset="2"/>
              <a:buChar char="ü"/>
            </a:pPr>
            <a:r>
              <a:rPr lang="pt-PT" i="1"/>
              <a:t>Que estratégia utilizaste para a escolha da opção?</a:t>
            </a:r>
            <a:endParaRPr lang="pt-PT"/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246C3AAB-AE24-4638-8D93-6E855F3357B3}"/>
              </a:ext>
            </a:extLst>
          </p:cNvPr>
          <p:cNvGrpSpPr/>
          <p:nvPr/>
        </p:nvGrpSpPr>
        <p:grpSpPr>
          <a:xfrm>
            <a:off x="4655016" y="2211765"/>
            <a:ext cx="3887035" cy="1360912"/>
            <a:chOff x="3486744" y="410"/>
            <a:chExt cx="2193727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0" name="Retângulo: Cantos Arredondados 9">
              <a:extLst>
                <a:ext uri="{FF2B5EF4-FFF2-40B4-BE49-F238E27FC236}">
                  <a16:creationId xmlns:a16="http://schemas.microsoft.com/office/drawing/2014/main" id="{B02BFC5B-2C56-4479-B28D-4AE4550161F8}"/>
                </a:ext>
              </a:extLst>
            </p:cNvPr>
            <p:cNvSpPr/>
            <p:nvPr/>
          </p:nvSpPr>
          <p:spPr>
            <a:xfrm>
              <a:off x="3486745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197846"/>
                <a:satOff val="-23984"/>
                <a:lumOff val="883"/>
                <a:alphaOff val="0"/>
              </a:schemeClr>
            </a:fillRef>
            <a:effectRef idx="0">
              <a:schemeClr val="accent4">
                <a:hueOff val="5197846"/>
                <a:satOff val="-23984"/>
                <a:lumOff val="8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: Cantos Arredondados 4">
              <a:extLst>
                <a:ext uri="{FF2B5EF4-FFF2-40B4-BE49-F238E27FC236}">
                  <a16:creationId xmlns:a16="http://schemas.microsoft.com/office/drawing/2014/main" id="{5676B1C5-089A-407F-8094-8053DB0B7F21}"/>
                </a:ext>
              </a:extLst>
            </p:cNvPr>
            <p:cNvSpPr txBox="1"/>
            <p:nvPr/>
          </p:nvSpPr>
          <p:spPr>
            <a:xfrm>
              <a:off x="3486744" y="38960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2000" kern="1200" dirty="0">
                  <a:solidFill>
                    <a:schemeClr val="tx1"/>
                  </a:solidFill>
                </a:rPr>
                <a:t>Projetar os </a:t>
              </a:r>
              <a:r>
                <a:rPr lang="pt-PT" sz="2000" i="1" kern="1200" dirty="0">
                  <a:solidFill>
                    <a:schemeClr val="tx1"/>
                  </a:solidFill>
                </a:rPr>
                <a:t>slides,</a:t>
              </a:r>
              <a:r>
                <a:rPr lang="pt-PT" sz="2000" kern="1200" dirty="0">
                  <a:solidFill>
                    <a:schemeClr val="tx1"/>
                  </a:solidFill>
                </a:rPr>
                <a:t> um a um, para reflexão individual.</a:t>
              </a:r>
            </a:p>
          </p:txBody>
        </p:sp>
      </p:grp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E8F192F7-2FD5-49C1-BA8C-4E9F51DAB8EE}"/>
              </a:ext>
            </a:extLst>
          </p:cNvPr>
          <p:cNvGrpSpPr/>
          <p:nvPr/>
        </p:nvGrpSpPr>
        <p:grpSpPr>
          <a:xfrm>
            <a:off x="488437" y="2199266"/>
            <a:ext cx="3887035" cy="1360912"/>
            <a:chOff x="415528" y="410"/>
            <a:chExt cx="2193726" cy="1316235"/>
          </a:xfrm>
          <a:gradFill flip="none" rotWithShape="1">
            <a:gsLst>
              <a:gs pos="0">
                <a:srgbClr val="FF9933">
                  <a:tint val="66000"/>
                  <a:satMod val="160000"/>
                </a:srgbClr>
              </a:gs>
              <a:gs pos="50000">
                <a:srgbClr val="FF9933">
                  <a:tint val="44500"/>
                  <a:satMod val="160000"/>
                </a:srgbClr>
              </a:gs>
              <a:gs pos="100000">
                <a:srgbClr val="FF9933">
                  <a:tint val="23500"/>
                  <a:satMod val="160000"/>
                </a:srgbClr>
              </a:gs>
            </a:gsLst>
            <a:lin ang="5400000" scaled="1"/>
            <a:tileRect/>
          </a:gradFill>
        </p:grpSpPr>
        <p:sp>
          <p:nvSpPr>
            <p:cNvPr id="13" name="Retângulo: Cantos Arredondados 12">
              <a:extLst>
                <a:ext uri="{FF2B5EF4-FFF2-40B4-BE49-F238E27FC236}">
                  <a16:creationId xmlns:a16="http://schemas.microsoft.com/office/drawing/2014/main" id="{4DC5CAF2-C1AA-45BC-9A96-52319CB44A1B}"/>
                </a:ext>
              </a:extLst>
            </p:cNvPr>
            <p:cNvSpPr/>
            <p:nvPr/>
          </p:nvSpPr>
          <p:spPr>
            <a:xfrm>
              <a:off x="415528" y="410"/>
              <a:ext cx="2193726" cy="13162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: Cantos Arredondados 4">
              <a:extLst>
                <a:ext uri="{FF2B5EF4-FFF2-40B4-BE49-F238E27FC236}">
                  <a16:creationId xmlns:a16="http://schemas.microsoft.com/office/drawing/2014/main" id="{FB57F12E-AC51-4A93-A88F-ADC93D1EAAB5}"/>
                </a:ext>
              </a:extLst>
            </p:cNvPr>
            <p:cNvSpPr txBox="1"/>
            <p:nvPr/>
          </p:nvSpPr>
          <p:spPr>
            <a:xfrm>
              <a:off x="454079" y="38961"/>
              <a:ext cx="2116624" cy="123913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PT" sz="1950" kern="1200" dirty="0">
                  <a:solidFill>
                    <a:schemeClr val="tx1"/>
                  </a:solidFill>
                </a:rPr>
                <a:t>Distribuir cartões com os desafios para que os alunos, individualmente ou em grupo, descubram o(s) intruso(s) em cada um.</a:t>
              </a:r>
            </a:p>
          </p:txBody>
        </p:sp>
      </p:grpSp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CA03176-67B9-4058-8198-8E3B472C9121}"/>
              </a:ext>
            </a:extLst>
          </p:cNvPr>
          <p:cNvGrpSpPr/>
          <p:nvPr/>
        </p:nvGrpSpPr>
        <p:grpSpPr>
          <a:xfrm>
            <a:off x="1221040" y="3799700"/>
            <a:ext cx="6867951" cy="1095670"/>
            <a:chOff x="1936416" y="2138288"/>
            <a:chExt cx="2193726" cy="1316235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6" name="Retângulo: Cantos Arredondados 15">
              <a:extLst>
                <a:ext uri="{FF2B5EF4-FFF2-40B4-BE49-F238E27FC236}">
                  <a16:creationId xmlns:a16="http://schemas.microsoft.com/office/drawing/2014/main" id="{595C2D50-35B4-43AC-AF1B-A754FFAC1A15}"/>
                </a:ext>
              </a:extLst>
            </p:cNvPr>
            <p:cNvSpPr/>
            <p:nvPr/>
          </p:nvSpPr>
          <p:spPr>
            <a:xfrm>
              <a:off x="1936416" y="2138288"/>
              <a:ext cx="2193726" cy="1316235"/>
            </a:xfrm>
            <a:prstGeom prst="roundRect">
              <a:avLst>
                <a:gd name="adj" fmla="val 10000"/>
              </a:avLst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tângulo: Cantos Arredondados 4">
              <a:extLst>
                <a:ext uri="{FF2B5EF4-FFF2-40B4-BE49-F238E27FC236}">
                  <a16:creationId xmlns:a16="http://schemas.microsoft.com/office/drawing/2014/main" id="{1FAF7D23-FF34-49AC-8D93-728D619D9EBA}"/>
                </a:ext>
              </a:extLst>
            </p:cNvPr>
            <p:cNvSpPr txBox="1"/>
            <p:nvPr/>
          </p:nvSpPr>
          <p:spPr>
            <a:xfrm>
              <a:off x="1974967" y="2176839"/>
              <a:ext cx="2116624" cy="1239133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1"/>
              <a:tileRect/>
            </a:gra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PT" sz="2000" kern="1200" dirty="0">
                  <a:solidFill>
                    <a:schemeClr val="tx1"/>
                  </a:solidFill>
                </a:rPr>
                <a:t>Promover a discussão, em grande grupo, sobre as respostas a cada desafio, tendo em atenção que </a:t>
              </a:r>
              <a:r>
                <a:rPr lang="pt-PT" sz="2000" dirty="0">
                  <a:solidFill>
                    <a:schemeClr val="tx1"/>
                  </a:solidFill>
                </a:rPr>
                <a:t>é o argumento apresentado que confere validade à opção selecionada. </a:t>
              </a:r>
              <a:endParaRPr lang="pt-PT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CaixaDeTexto 3">
            <a:extLst>
              <a:ext uri="{FF2B5EF4-FFF2-40B4-BE49-F238E27FC236}">
                <a16:creationId xmlns:a16="http://schemas.microsoft.com/office/drawing/2014/main" id="{2ECB42A8-6BBF-4849-9998-967E8F5B5870}"/>
              </a:ext>
            </a:extLst>
          </p:cNvPr>
          <p:cNvSpPr txBox="1"/>
          <p:nvPr/>
        </p:nvSpPr>
        <p:spPr>
          <a:xfrm rot="20779419">
            <a:off x="4228497" y="2478120"/>
            <a:ext cx="648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>
                <a:solidFill>
                  <a:srgbClr val="002060"/>
                </a:solidFill>
                <a:latin typeface="Modern Love Grunge" panose="04070805081005020601" pitchFamily="82" charset="0"/>
              </a:rPr>
              <a:t>ou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AF57D2D-AE07-4E7E-8A0C-2E020B763015}"/>
              </a:ext>
            </a:extLst>
          </p:cNvPr>
          <p:cNvSpPr/>
          <p:nvPr/>
        </p:nvSpPr>
        <p:spPr>
          <a:xfrm>
            <a:off x="1677470" y="4940539"/>
            <a:ext cx="24314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/>
              <a:t>Colocar questões como: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A8F4C87F-B81F-4A7E-8239-ACDD902A127C}"/>
              </a:ext>
            </a:extLst>
          </p:cNvPr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25" name="Agrupar 24">
            <a:extLst>
              <a:ext uri="{FF2B5EF4-FFF2-40B4-BE49-F238E27FC236}">
                <a16:creationId xmlns:a16="http://schemas.microsoft.com/office/drawing/2014/main" id="{6912AE52-9615-416B-B114-0842572828E1}"/>
              </a:ext>
            </a:extLst>
          </p:cNvPr>
          <p:cNvGrpSpPr/>
          <p:nvPr/>
        </p:nvGrpSpPr>
        <p:grpSpPr>
          <a:xfrm>
            <a:off x="4153994" y="3591523"/>
            <a:ext cx="654260" cy="293277"/>
            <a:chOff x="2761259" y="1482715"/>
            <a:chExt cx="544044" cy="537920"/>
          </a:xfrm>
          <a:solidFill>
            <a:srgbClr val="FFC000"/>
          </a:solidFill>
        </p:grpSpPr>
        <p:sp>
          <p:nvSpPr>
            <p:cNvPr id="26" name="Seta: para a Direita 18">
              <a:extLst>
                <a:ext uri="{FF2B5EF4-FFF2-40B4-BE49-F238E27FC236}">
                  <a16:creationId xmlns:a16="http://schemas.microsoft.com/office/drawing/2014/main" id="{E390217F-B25D-4CA4-8565-FFEDDA29F06E}"/>
                </a:ext>
              </a:extLst>
            </p:cNvPr>
            <p:cNvSpPr/>
            <p:nvPr/>
          </p:nvSpPr>
          <p:spPr>
            <a:xfrm rot="5400000">
              <a:off x="2764321" y="1479653"/>
              <a:ext cx="537920" cy="544044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0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Seta: para a Direita 4">
              <a:extLst>
                <a:ext uri="{FF2B5EF4-FFF2-40B4-BE49-F238E27FC236}">
                  <a16:creationId xmlns:a16="http://schemas.microsoft.com/office/drawing/2014/main" id="{7AA7B18D-286E-4758-8305-9A67D48BA46A}"/>
                </a:ext>
              </a:extLst>
            </p:cNvPr>
            <p:cNvSpPr txBox="1"/>
            <p:nvPr/>
          </p:nvSpPr>
          <p:spPr>
            <a:xfrm>
              <a:off x="2870068" y="1482715"/>
              <a:ext cx="326426" cy="376544"/>
            </a:xfrm>
            <a:prstGeom prst="rect">
              <a:avLst/>
            </a:prstGeom>
            <a:grpFill/>
            <a:ln>
              <a:solidFill>
                <a:srgbClr val="FFC000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pt-PT" sz="1200" kern="1200">
                <a:solidFill>
                  <a:srgbClr val="FFC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8223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EC784320-0B5E-4397-B432-1A74F7E43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091" y="1635503"/>
            <a:ext cx="3255998" cy="150202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45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Imagem 47">
            <a:extLst>
              <a:ext uri="{FF2B5EF4-FFF2-40B4-BE49-F238E27FC236}">
                <a16:creationId xmlns:a16="http://schemas.microsoft.com/office/drawing/2014/main" id="{CB74A925-379A-403A-AAF9-CF5CAD53C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2091" y="1657402"/>
            <a:ext cx="3255998" cy="1502023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5412" t="4363" r="1728" b="5445"/>
          <a:stretch/>
        </p:blipFill>
        <p:spPr>
          <a:xfrm>
            <a:off x="955963" y="1517787"/>
            <a:ext cx="2978728" cy="1856509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4" name="Imagem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21838" y="4139319"/>
            <a:ext cx="1366866" cy="2112429"/>
          </a:xfrm>
          <a:prstGeom prst="rect">
            <a:avLst/>
          </a:prstGeom>
        </p:spPr>
      </p:pic>
      <p:sp>
        <p:nvSpPr>
          <p:cNvPr id="27" name="Retângulo 26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38" name="Grupo 37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9" name="Pentágono 38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ângulos retos.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150052" y="5480032"/>
            <a:ext cx="2617663" cy="1144746"/>
            <a:chOff x="6388797" y="816534"/>
            <a:chExt cx="2617663" cy="1144746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797" y="853284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trapézio.</a:t>
              </a:r>
            </a:p>
          </p:txBody>
        </p:sp>
      </p:grpSp>
      <p:grpSp>
        <p:nvGrpSpPr>
          <p:cNvPr id="41" name="Grupo 37">
            <a:extLst>
              <a:ext uri="{FF2B5EF4-FFF2-40B4-BE49-F238E27FC236}">
                <a16:creationId xmlns:a16="http://schemas.microsoft.com/office/drawing/2014/main" id="{036989B7-407F-46E3-A1C1-0118D5ACC765}"/>
              </a:ext>
            </a:extLst>
          </p:cNvPr>
          <p:cNvGrpSpPr/>
          <p:nvPr/>
        </p:nvGrpSpPr>
        <p:grpSpPr>
          <a:xfrm>
            <a:off x="5901004" y="971370"/>
            <a:ext cx="3203607" cy="1131820"/>
            <a:chOff x="6388797" y="816534"/>
            <a:chExt cx="2653787" cy="1131820"/>
          </a:xfrm>
        </p:grpSpPr>
        <p:sp>
          <p:nvSpPr>
            <p:cNvPr id="42" name="Pentágono 38">
              <a:extLst>
                <a:ext uri="{FF2B5EF4-FFF2-40B4-BE49-F238E27FC236}">
                  <a16:creationId xmlns:a16="http://schemas.microsoft.com/office/drawing/2014/main" id="{253F2723-0E0D-4127-A0D5-300FDD9870C4}"/>
                </a:ext>
              </a:extLst>
            </p:cNvPr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>
              <a:extLst>
                <a:ext uri="{FF2B5EF4-FFF2-40B4-BE49-F238E27FC236}">
                  <a16:creationId xmlns:a16="http://schemas.microsoft.com/office/drawing/2014/main" id="{194F90EF-B89D-428B-ABA7-FAE9D5B0C654}"/>
                </a:ext>
              </a:extLst>
            </p:cNvPr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as diagonais perpendiculares.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1923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m 4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35935" y="150163"/>
            <a:ext cx="5096268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Qual é o intruso?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0" name="Imagem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pic>
        <p:nvPicPr>
          <p:cNvPr id="27" name="Imagem 26" descr="Uma imagem com cansativo, chapéu, vestuário, pessoa&#10;&#10;Descrição gerada automaticamente">
            <a:extLst>
              <a:ext uri="{FF2B5EF4-FFF2-40B4-BE49-F238E27FC236}">
                <a16:creationId xmlns:a16="http://schemas.microsoft.com/office/drawing/2014/main" id="{34C7AC6B-BD2C-4EF5-B250-7F8986F19D61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16" r="7492"/>
          <a:stretch/>
        </p:blipFill>
        <p:spPr>
          <a:xfrm>
            <a:off x="7291366" y="200019"/>
            <a:ext cx="1274618" cy="966440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D555943F-C911-4B50-8278-5850CB27BB0E}"/>
              </a:ext>
            </a:extLst>
          </p:cNvPr>
          <p:cNvGrpSpPr/>
          <p:nvPr/>
        </p:nvGrpSpPr>
        <p:grpSpPr>
          <a:xfrm>
            <a:off x="946460" y="1848387"/>
            <a:ext cx="2791245" cy="1127295"/>
            <a:chOff x="946460" y="1848387"/>
            <a:chExt cx="2791245" cy="1127295"/>
          </a:xfrm>
        </p:grpSpPr>
        <p:sp>
          <p:nvSpPr>
            <p:cNvPr id="38" name="Paralelogramo 37"/>
            <p:cNvSpPr/>
            <p:nvPr/>
          </p:nvSpPr>
          <p:spPr>
            <a:xfrm>
              <a:off x="946460" y="1942236"/>
              <a:ext cx="2791245" cy="949168"/>
            </a:xfrm>
            <a:prstGeom prst="parallelogram">
              <a:avLst>
                <a:gd name="adj" fmla="val 52642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39" name="Conexão reta 38">
              <a:extLst>
                <a:ext uri="{FF2B5EF4-FFF2-40B4-BE49-F238E27FC236}">
                  <a16:creationId xmlns:a16="http://schemas.microsoft.com/office/drawing/2014/main" id="{ED36CDD9-68C8-45FD-8F2D-AF8022B606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02356" y="1852942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2" name="Conexão reta 41">
              <a:extLst>
                <a:ext uri="{FF2B5EF4-FFF2-40B4-BE49-F238E27FC236}">
                  <a16:creationId xmlns:a16="http://schemas.microsoft.com/office/drawing/2014/main" id="{77DF3C2B-41A8-49C4-B0BC-730171911B6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9948" y="1848387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3" name="Conexão reta 42">
              <a:extLst>
                <a:ext uri="{FF2B5EF4-FFF2-40B4-BE49-F238E27FC236}">
                  <a16:creationId xmlns:a16="http://schemas.microsoft.com/office/drawing/2014/main" id="{5562CBEF-F947-4FE4-90B6-7E1E335FDA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40394" y="2816236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5" name="Conexão reta 44">
              <a:extLst>
                <a:ext uri="{FF2B5EF4-FFF2-40B4-BE49-F238E27FC236}">
                  <a16:creationId xmlns:a16="http://schemas.microsoft.com/office/drawing/2014/main" id="{38840E05-323F-45B1-8E14-60770F9978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986" y="2811681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6" name="Conexão reta 45">
              <a:extLst>
                <a:ext uri="{FF2B5EF4-FFF2-40B4-BE49-F238E27FC236}">
                  <a16:creationId xmlns:a16="http://schemas.microsoft.com/office/drawing/2014/main" id="{62F5BBBD-D948-404C-9123-54824D58E97B}"/>
                </a:ext>
              </a:extLst>
            </p:cNvPr>
            <p:cNvCxnSpPr/>
            <p:nvPr/>
          </p:nvCxnSpPr>
          <p:spPr>
            <a:xfrm>
              <a:off x="1102913" y="2372401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Conexão reta 46">
              <a:extLst>
                <a:ext uri="{FF2B5EF4-FFF2-40B4-BE49-F238E27FC236}">
                  <a16:creationId xmlns:a16="http://schemas.microsoft.com/office/drawing/2014/main" id="{0360A9B6-A563-4AFE-9FEF-292127459EF9}"/>
                </a:ext>
              </a:extLst>
            </p:cNvPr>
            <p:cNvCxnSpPr/>
            <p:nvPr/>
          </p:nvCxnSpPr>
          <p:spPr>
            <a:xfrm>
              <a:off x="3379388" y="2373077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2837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Agrupar 14">
            <a:extLst>
              <a:ext uri="{FF2B5EF4-FFF2-40B4-BE49-F238E27FC236}">
                <a16:creationId xmlns:a16="http://schemas.microsoft.com/office/drawing/2014/main" id="{9A5E9CFC-868F-44B6-84F2-9716001DE9F8}"/>
              </a:ext>
            </a:extLst>
          </p:cNvPr>
          <p:cNvGrpSpPr/>
          <p:nvPr/>
        </p:nvGrpSpPr>
        <p:grpSpPr>
          <a:xfrm>
            <a:off x="946460" y="1848387"/>
            <a:ext cx="2791245" cy="1127295"/>
            <a:chOff x="946460" y="1848387"/>
            <a:chExt cx="2791245" cy="1127295"/>
          </a:xfrm>
        </p:grpSpPr>
        <p:sp>
          <p:nvSpPr>
            <p:cNvPr id="38" name="Paralelogramo 37"/>
            <p:cNvSpPr/>
            <p:nvPr/>
          </p:nvSpPr>
          <p:spPr>
            <a:xfrm>
              <a:off x="946460" y="1942236"/>
              <a:ext cx="2791245" cy="949168"/>
            </a:xfrm>
            <a:prstGeom prst="parallelogram">
              <a:avLst>
                <a:gd name="adj" fmla="val 52642"/>
              </a:avLst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cxnSp>
          <p:nvCxnSpPr>
            <p:cNvPr id="8" name="Conexão reta 7">
              <a:extLst>
                <a:ext uri="{FF2B5EF4-FFF2-40B4-BE49-F238E27FC236}">
                  <a16:creationId xmlns:a16="http://schemas.microsoft.com/office/drawing/2014/main" id="{96B41C72-E574-4EB1-9B7D-4F6F5431A1D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02356" y="1852942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8" name="Conexão reta 47">
              <a:extLst>
                <a:ext uri="{FF2B5EF4-FFF2-40B4-BE49-F238E27FC236}">
                  <a16:creationId xmlns:a16="http://schemas.microsoft.com/office/drawing/2014/main" id="{0577C81E-17A7-4CC8-9151-BBE8F6BDBD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559948" y="1848387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9" name="Conexão reta 48">
              <a:extLst>
                <a:ext uri="{FF2B5EF4-FFF2-40B4-BE49-F238E27FC236}">
                  <a16:creationId xmlns:a16="http://schemas.microsoft.com/office/drawing/2014/main" id="{ACE86A2F-5DD1-4663-82D3-F1D78424CA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40394" y="2816236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0" name="Conexão reta 49">
              <a:extLst>
                <a:ext uri="{FF2B5EF4-FFF2-40B4-BE49-F238E27FC236}">
                  <a16:creationId xmlns:a16="http://schemas.microsoft.com/office/drawing/2014/main" id="{5ADD1727-C499-406E-B1E6-CA45A59DA8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97986" y="2811681"/>
              <a:ext cx="95251" cy="159446"/>
            </a:xfrm>
            <a:prstGeom prst="line">
              <a:avLst/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4" name="Conexão reta 13">
              <a:extLst>
                <a:ext uri="{FF2B5EF4-FFF2-40B4-BE49-F238E27FC236}">
                  <a16:creationId xmlns:a16="http://schemas.microsoft.com/office/drawing/2014/main" id="{64DF8A1F-989C-4439-8677-AB58A4AC6172}"/>
                </a:ext>
              </a:extLst>
            </p:cNvPr>
            <p:cNvCxnSpPr/>
            <p:nvPr/>
          </p:nvCxnSpPr>
          <p:spPr>
            <a:xfrm>
              <a:off x="1102913" y="2372401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Conexão reta 50">
              <a:extLst>
                <a:ext uri="{FF2B5EF4-FFF2-40B4-BE49-F238E27FC236}">
                  <a16:creationId xmlns:a16="http://schemas.microsoft.com/office/drawing/2014/main" id="{573A07F9-BF32-48C4-866D-1F9968CD4F52}"/>
                </a:ext>
              </a:extLst>
            </p:cNvPr>
            <p:cNvCxnSpPr/>
            <p:nvPr/>
          </p:nvCxnSpPr>
          <p:spPr>
            <a:xfrm>
              <a:off x="3379388" y="2373077"/>
              <a:ext cx="225825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41" name="Imagem 4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2035" y="4599838"/>
            <a:ext cx="2480093" cy="115882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971788" y="150163"/>
            <a:ext cx="5224572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PT" sz="5400" b="1" dirty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Possíveis intrusos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373173" y="1316611"/>
            <a:ext cx="3937820" cy="2200419"/>
            <a:chOff x="398204" y="1538291"/>
            <a:chExt cx="3937820" cy="2200419"/>
          </a:xfrm>
        </p:grpSpPr>
        <p:sp>
          <p:nvSpPr>
            <p:cNvPr id="6" name="Retângulo arredondado 5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13" name="Grupo 12"/>
            <p:cNvGrpSpPr/>
            <p:nvPr/>
          </p:nvGrpSpPr>
          <p:grpSpPr>
            <a:xfrm>
              <a:off x="530942" y="1653990"/>
              <a:ext cx="663677" cy="548494"/>
              <a:chOff x="530942" y="1653990"/>
              <a:chExt cx="663677" cy="548494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588533" y="165399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530942" y="1658304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</p:grpSp>
      <p:grpSp>
        <p:nvGrpSpPr>
          <p:cNvPr id="18" name="Grupo 17"/>
          <p:cNvGrpSpPr/>
          <p:nvPr/>
        </p:nvGrpSpPr>
        <p:grpSpPr>
          <a:xfrm>
            <a:off x="4867415" y="1316611"/>
            <a:ext cx="3937820" cy="2200419"/>
            <a:chOff x="398204" y="1538291"/>
            <a:chExt cx="3937820" cy="2200419"/>
          </a:xfrm>
        </p:grpSpPr>
        <p:sp>
          <p:nvSpPr>
            <p:cNvPr id="19" name="Retângulo arredondado 1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20" name="Grupo 1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57467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CaixaDeTexto 2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</p:grpSp>
      <p:grpSp>
        <p:nvGrpSpPr>
          <p:cNvPr id="28" name="Grupo 27"/>
          <p:cNvGrpSpPr/>
          <p:nvPr/>
        </p:nvGrpSpPr>
        <p:grpSpPr>
          <a:xfrm>
            <a:off x="373173" y="4079039"/>
            <a:ext cx="3937820" cy="2200419"/>
            <a:chOff x="398204" y="1538291"/>
            <a:chExt cx="3937820" cy="2200419"/>
          </a:xfrm>
        </p:grpSpPr>
        <p:sp>
          <p:nvSpPr>
            <p:cNvPr id="29" name="Retângulo arredondado 28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0" name="Grupo 29"/>
            <p:cNvGrpSpPr/>
            <p:nvPr/>
          </p:nvGrpSpPr>
          <p:grpSpPr>
            <a:xfrm>
              <a:off x="530942" y="1640135"/>
              <a:ext cx="663677" cy="548494"/>
              <a:chOff x="530942" y="1640135"/>
              <a:chExt cx="663677" cy="548494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602388" y="1640135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2" name="CaixaDeTexto 31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</p:grpSp>
      <p:grpSp>
        <p:nvGrpSpPr>
          <p:cNvPr id="33" name="Grupo 32"/>
          <p:cNvGrpSpPr/>
          <p:nvPr/>
        </p:nvGrpSpPr>
        <p:grpSpPr>
          <a:xfrm>
            <a:off x="4867415" y="4079040"/>
            <a:ext cx="3937820" cy="2200419"/>
            <a:chOff x="398204" y="1538291"/>
            <a:chExt cx="3937820" cy="2200419"/>
          </a:xfrm>
        </p:grpSpPr>
        <p:sp>
          <p:nvSpPr>
            <p:cNvPr id="34" name="Retângulo arredondado 33"/>
            <p:cNvSpPr/>
            <p:nvPr/>
          </p:nvSpPr>
          <p:spPr>
            <a:xfrm>
              <a:off x="398204" y="1538291"/>
              <a:ext cx="3937820" cy="2200419"/>
            </a:xfrm>
            <a:prstGeom prst="roundRect">
              <a:avLst/>
            </a:prstGeom>
            <a:noFill/>
            <a:ln w="539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530942" y="1626280"/>
              <a:ext cx="663677" cy="548494"/>
              <a:chOff x="530942" y="1626280"/>
              <a:chExt cx="663677" cy="548494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588533" y="1626280"/>
                <a:ext cx="548494" cy="548494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>
                  <a:solidFill>
                    <a:srgbClr val="00B050"/>
                  </a:solidFill>
                </a:endParaRPr>
              </a:p>
            </p:txBody>
          </p:sp>
          <p:sp>
            <p:nvSpPr>
              <p:cNvPr id="37" name="CaixaDeTexto 36"/>
              <p:cNvSpPr txBox="1"/>
              <p:nvPr/>
            </p:nvSpPr>
            <p:spPr>
              <a:xfrm>
                <a:off x="530942" y="1644449"/>
                <a:ext cx="6636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PT" sz="2800" b="1" dirty="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</p:grpSp>
      <p:pic>
        <p:nvPicPr>
          <p:cNvPr id="40" name="Imagem 3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830" y="1852942"/>
            <a:ext cx="2801297" cy="1452420"/>
          </a:xfrm>
          <a:prstGeom prst="rect">
            <a:avLst/>
          </a:prstGeom>
        </p:spPr>
      </p:pic>
      <p:pic>
        <p:nvPicPr>
          <p:cNvPr id="44" name="Imagem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03098" y="4260349"/>
            <a:ext cx="1820622" cy="1837798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6450823" y="5532237"/>
            <a:ext cx="2653787" cy="1131820"/>
            <a:chOff x="6388797" y="816534"/>
            <a:chExt cx="2653787" cy="1131820"/>
          </a:xfrm>
        </p:grpSpPr>
        <p:sp>
          <p:nvSpPr>
            <p:cNvPr id="3" name="Pentágono 2"/>
            <p:cNvSpPr/>
            <p:nvPr/>
          </p:nvSpPr>
          <p:spPr>
            <a:xfrm rot="10800000"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" name="CaixaDeTexto 3"/>
            <p:cNvSpPr txBox="1"/>
            <p:nvPr/>
          </p:nvSpPr>
          <p:spPr>
            <a:xfrm>
              <a:off x="6719456" y="840358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tem todos os lados iguais.</a:t>
              </a:r>
            </a:p>
          </p:txBody>
        </p:sp>
      </p:grpSp>
      <p:grpSp>
        <p:nvGrpSpPr>
          <p:cNvPr id="39" name="Grupo 38"/>
          <p:cNvGrpSpPr/>
          <p:nvPr/>
        </p:nvGrpSpPr>
        <p:grpSpPr>
          <a:xfrm>
            <a:off x="6304253" y="985764"/>
            <a:ext cx="2702800" cy="1107996"/>
            <a:chOff x="6304252" y="797268"/>
            <a:chExt cx="2702800" cy="1107996"/>
          </a:xfrm>
        </p:grpSpPr>
        <p:sp>
          <p:nvSpPr>
            <p:cNvPr id="42" name="Pentágono 41"/>
            <p:cNvSpPr/>
            <p:nvPr/>
          </p:nvSpPr>
          <p:spPr>
            <a:xfrm rot="10800000">
              <a:off x="6304252" y="816533"/>
              <a:ext cx="2702207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6684133" y="797268"/>
              <a:ext cx="232291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é um paralelogramo.</a:t>
              </a:r>
            </a:p>
          </p:txBody>
        </p:sp>
      </p:grpSp>
      <p:grpSp>
        <p:nvGrpSpPr>
          <p:cNvPr id="45" name="Grupo 44"/>
          <p:cNvGrpSpPr/>
          <p:nvPr/>
        </p:nvGrpSpPr>
        <p:grpSpPr>
          <a:xfrm>
            <a:off x="221492" y="958323"/>
            <a:ext cx="2618256" cy="1133257"/>
            <a:chOff x="6388204" y="816534"/>
            <a:chExt cx="2618256" cy="1133257"/>
          </a:xfrm>
        </p:grpSpPr>
        <p:sp>
          <p:nvSpPr>
            <p:cNvPr id="46" name="Pentágono 45"/>
            <p:cNvSpPr/>
            <p:nvPr/>
          </p:nvSpPr>
          <p:spPr>
            <a:xfrm>
              <a:off x="6388797" y="816534"/>
              <a:ext cx="2617663" cy="1081051"/>
            </a:xfrm>
            <a:prstGeom prst="homePlate">
              <a:avLst/>
            </a:prstGeom>
            <a:solidFill>
              <a:srgbClr val="CCFF99"/>
            </a:solidFill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47" name="CaixaDeTexto 46"/>
            <p:cNvSpPr txBox="1"/>
            <p:nvPr/>
          </p:nvSpPr>
          <p:spPr>
            <a:xfrm>
              <a:off x="6388204" y="841795"/>
              <a:ext cx="232312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2200" dirty="0"/>
                <a:t>Único quadrilátero que não tem ângulos retos.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1151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212</Words>
  <Application>Microsoft Office PowerPoint</Application>
  <PresentationFormat>Apresentação no Ecrã (4:3)</PresentationFormat>
  <Paragraphs>40</Paragraphs>
  <Slides>5</Slides>
  <Notes>1</Notes>
  <HiddenSlides>1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Modern Love Grunge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Raquel MA. Faria</dc:creator>
  <cp:lastModifiedBy>Paulo Valadão</cp:lastModifiedBy>
  <cp:revision>15</cp:revision>
  <dcterms:created xsi:type="dcterms:W3CDTF">2019-11-29T10:34:30Z</dcterms:created>
  <dcterms:modified xsi:type="dcterms:W3CDTF">2020-11-19T12:27:19Z</dcterms:modified>
</cp:coreProperties>
</file>