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59" r:id="rId8"/>
    <p:sldId id="264" r:id="rId9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46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do subtítulo do Modelo Global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908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9947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028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5487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5909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8290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2326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3998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7265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78107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2030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C4FF-BC05-4F54-8193-6874262C5F2B}" type="datetimeFigureOut">
              <a:rPr lang="en-US" smtClean="0"/>
              <a:pPr/>
              <a:t>5/26/2018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90D7F-3137-4F30-9995-AA061B4EE4CA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928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Gram&#225;tica_sequ&#234;ncia%20expositiva.doc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Oficina%20Escrita_Sequ&#234;ncia%20expositiva%20-%202.&#186;ano_Vers&#227;o_Prof..docx" TargetMode="External"/><Relationship Id="rId2" Type="http://schemas.openxmlformats.org/officeDocument/2006/relationships/hyperlink" Target="Gui&#227;o_2.&#186;Ano_Sequ&#234;ncia%20Expositiva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Recursos_Seq._Exp._Vers&#227;o_Alunos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293787"/>
            <a:ext cx="9144000" cy="2387600"/>
          </a:xfr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b="1">
                <a:latin typeface="+mn-lt"/>
              </a:rPr>
              <a:t>Acompanhamento pedagógico em Português</a:t>
            </a:r>
            <a:br>
              <a:rPr lang="en-US" b="1">
                <a:latin typeface="+mn-lt"/>
              </a:rPr>
            </a:br>
            <a:endParaRPr lang="en-US" b="1">
              <a:latin typeface="+mn-lt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en-US" sz="4800"/>
              <a:t>Sequência expositiva </a:t>
            </a:r>
            <a:br>
              <a:rPr lang="en-US" sz="4800"/>
            </a:br>
            <a:r>
              <a:rPr lang="en-US" sz="4800"/>
              <a:t>– 2.º Ano</a:t>
            </a:r>
          </a:p>
        </p:txBody>
      </p:sp>
      <p:pic>
        <p:nvPicPr>
          <p:cNvPr id="4" name="Imagem 3" descr="image001"/>
          <p:cNvPicPr/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4946129" y="5532437"/>
            <a:ext cx="2503981" cy="11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0073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US" b="1">
                <a:latin typeface="+mn-lt"/>
              </a:rPr>
              <a:t>Definição de sequência expositiva </a:t>
            </a:r>
            <a:br>
              <a:rPr lang="en-US" b="1">
                <a:latin typeface="+mn-lt"/>
              </a:rPr>
            </a:br>
            <a:r>
              <a:rPr lang="en-US" sz="3600">
                <a:latin typeface="+mn-lt"/>
              </a:rPr>
              <a:t>(para os alunos)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ln w="28575">
            <a:solidFill>
              <a:srgbClr val="0070C0"/>
            </a:solidFill>
          </a:ln>
        </p:spPr>
        <p:txBody>
          <a:bodyPr/>
          <a:lstStyle/>
          <a:p>
            <a:pPr marL="0" indent="0" algn="just">
              <a:buNone/>
            </a:pPr>
            <a:r>
              <a:rPr lang="pt-PT" sz="4000"/>
              <a:t>Um </a:t>
            </a:r>
            <a:r>
              <a:rPr lang="pt-PT" sz="4000" b="1"/>
              <a:t>texto do tipo expositivo:</a:t>
            </a:r>
          </a:p>
          <a:p>
            <a:pPr algn="just"/>
            <a:r>
              <a:rPr lang="pt-PT" sz="4000" b="1"/>
              <a:t> </a:t>
            </a:r>
            <a:r>
              <a:rPr lang="pt-PT" sz="4000"/>
              <a:t>é um texto escrito que </a:t>
            </a:r>
            <a:r>
              <a:rPr lang="pt-PT" sz="4000" b="1"/>
              <a:t>se organiza </a:t>
            </a:r>
            <a:r>
              <a:rPr lang="pt-PT" sz="4000"/>
              <a:t>em três partes: introdução, desenvolvimento e conclusão;</a:t>
            </a:r>
          </a:p>
          <a:p>
            <a:pPr algn="just"/>
            <a:r>
              <a:rPr lang="pt-PT" sz="4000"/>
              <a:t>serve para</a:t>
            </a:r>
            <a:r>
              <a:rPr lang="pt-PT" sz="4000" b="1"/>
              <a:t> expor informações </a:t>
            </a:r>
            <a:r>
              <a:rPr lang="pt-PT" sz="4000"/>
              <a:t>acerca</a:t>
            </a:r>
            <a:r>
              <a:rPr lang="pt-PT" sz="4000" b="1"/>
              <a:t> </a:t>
            </a:r>
            <a:r>
              <a:rPr lang="pt-PT" sz="4000"/>
              <a:t>de um ser, de um objeto, de um fenómeno…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18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US" b="1">
                <a:latin typeface="+mn-lt"/>
              </a:rPr>
              <a:t>Estrutura da sequência expositiva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ln w="28575">
            <a:solidFill>
              <a:srgbClr val="0070C0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sz="4000" b="1" dirty="0" err="1">
                <a:solidFill>
                  <a:srgbClr val="00B050"/>
                </a:solidFill>
              </a:rPr>
              <a:t>Introdução</a:t>
            </a:r>
            <a:r>
              <a:rPr lang="en-US" sz="4000" b="1" dirty="0">
                <a:solidFill>
                  <a:srgbClr val="00B050"/>
                </a:solidFill>
              </a:rPr>
              <a:t> - </a:t>
            </a:r>
            <a:r>
              <a:rPr lang="en-US" sz="4000" dirty="0"/>
              <a:t>um </a:t>
            </a:r>
            <a:r>
              <a:rPr lang="en-US" sz="4000" dirty="0" err="1"/>
              <a:t>parágrafo</a:t>
            </a:r>
            <a:endParaRPr lang="en-US" sz="4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rgbClr val="00B050"/>
                </a:solidFill>
              </a:rPr>
              <a:t>APRESENTAÇÃO (SOBRE O QUE RECAIRÁ A EXPOSIÇÃO)</a:t>
            </a:r>
          </a:p>
          <a:p>
            <a:pPr marL="0" indent="0">
              <a:buNone/>
            </a:pPr>
            <a:endParaRPr lang="en-US" sz="3600" dirty="0"/>
          </a:p>
          <a:p>
            <a:r>
              <a:rPr lang="en-US" sz="4000" b="1" dirty="0" err="1">
                <a:solidFill>
                  <a:srgbClr val="FF0000"/>
                </a:solidFill>
              </a:rPr>
              <a:t>Desenvolvimento</a:t>
            </a:r>
            <a:r>
              <a:rPr lang="en-US" dirty="0"/>
              <a:t> </a:t>
            </a:r>
            <a:r>
              <a:rPr lang="en-US" sz="3600" dirty="0"/>
              <a:t>– dois </a:t>
            </a:r>
            <a:r>
              <a:rPr lang="en-US" sz="3600" dirty="0" err="1"/>
              <a:t>ou</a:t>
            </a:r>
            <a:r>
              <a:rPr lang="en-US" sz="3600" dirty="0"/>
              <a:t> </a:t>
            </a:r>
            <a:r>
              <a:rPr lang="en-US" sz="3600" dirty="0" err="1"/>
              <a:t>mais</a:t>
            </a:r>
            <a:r>
              <a:rPr lang="en-US" sz="3600" dirty="0"/>
              <a:t> </a:t>
            </a:r>
            <a:r>
              <a:rPr lang="en-US" sz="3600" dirty="0" err="1"/>
              <a:t>parágrafos</a:t>
            </a:r>
            <a:endParaRPr lang="en-US" sz="3600" dirty="0"/>
          </a:p>
          <a:p>
            <a:pPr marL="0" indent="0" algn="ctr">
              <a:buNone/>
            </a:pPr>
            <a:r>
              <a:rPr lang="en-US" b="1" dirty="0">
                <a:solidFill>
                  <a:srgbClr val="FF0000"/>
                </a:solidFill>
              </a:rPr>
              <a:t>EXPOSIÇÃO </a:t>
            </a:r>
          </a:p>
          <a:p>
            <a:pPr marL="0" indent="0">
              <a:buNone/>
            </a:pPr>
            <a:endParaRPr lang="en-US" sz="3600" dirty="0"/>
          </a:p>
          <a:p>
            <a:r>
              <a:rPr lang="en-US" sz="4000" b="1" dirty="0" err="1">
                <a:solidFill>
                  <a:srgbClr val="FFC000"/>
                </a:solidFill>
              </a:rPr>
              <a:t>Conclusão</a:t>
            </a:r>
            <a:r>
              <a:rPr lang="en-US" sz="4000" b="1" dirty="0">
                <a:solidFill>
                  <a:srgbClr val="FFC000"/>
                </a:solidFill>
              </a:rPr>
              <a:t> </a:t>
            </a:r>
            <a:r>
              <a:rPr lang="en-US" sz="4000" dirty="0"/>
              <a:t>– </a:t>
            </a:r>
            <a:r>
              <a:rPr lang="en-US" sz="3600" dirty="0"/>
              <a:t>um </a:t>
            </a:r>
            <a:r>
              <a:rPr lang="en-US" sz="3600" dirty="0" err="1"/>
              <a:t>parágrafo</a:t>
            </a:r>
            <a:endParaRPr lang="en-US" sz="3600" dirty="0"/>
          </a:p>
          <a:p>
            <a:pPr marL="0" indent="0" algn="ctr">
              <a:buNone/>
            </a:pPr>
            <a:r>
              <a:rPr lang="en-US" b="1" dirty="0">
                <a:solidFill>
                  <a:srgbClr val="FFC000"/>
                </a:solidFill>
              </a:rPr>
              <a:t>CURIOSIDADES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>
                <a:solidFill>
                  <a:srgbClr val="FFC000"/>
                </a:solidFill>
              </a:rPr>
              <a:t>DIVERSAS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286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US" b="1">
                <a:latin typeface="+mn-lt"/>
                <a:hlinkClick r:id="rId2" action="ppaction://hlinkfile"/>
              </a:rPr>
              <a:t>Aspetos gramaticais </a:t>
            </a:r>
            <a:r>
              <a:rPr lang="en-US" b="1">
                <a:latin typeface="+mn-lt"/>
              </a:rPr>
              <a:t>(a ter em conta)</a:t>
            </a:r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9483182"/>
              </p:ext>
            </p:extLst>
          </p:nvPr>
        </p:nvGraphicFramePr>
        <p:xfrm>
          <a:off x="839448" y="2061029"/>
          <a:ext cx="10514351" cy="43502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2262">
                  <a:extLst>
                    <a:ext uri="{9D8B030D-6E8A-4147-A177-3AD203B41FA5}">
                      <a16:colId xmlns="" xmlns:a16="http://schemas.microsoft.com/office/drawing/2014/main" val="3418176191"/>
                    </a:ext>
                  </a:extLst>
                </a:gridCol>
                <a:gridCol w="7752089">
                  <a:extLst>
                    <a:ext uri="{9D8B030D-6E8A-4147-A177-3AD203B41FA5}">
                      <a16:colId xmlns="" xmlns:a16="http://schemas.microsoft.com/office/drawing/2014/main" val="3215504248"/>
                    </a:ext>
                  </a:extLst>
                </a:gridCol>
              </a:tblGrid>
              <a:tr h="4267694">
                <a:tc>
                  <a:txBody>
                    <a:bodyPr/>
                    <a:lstStyle/>
                    <a:p>
                      <a:pPr marR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2800" b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R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3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INTRODUÇÃO / CONCLUSÃO</a:t>
                      </a:r>
                    </a:p>
                    <a:p>
                      <a:pPr marR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3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marR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3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UM </a:t>
                      </a:r>
                    </a:p>
                    <a:p>
                      <a:pPr marR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3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PARÁGRAFO </a:t>
                      </a:r>
                    </a:p>
                    <a:p>
                      <a:pPr marR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3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CADA</a:t>
                      </a:r>
                    </a:p>
                    <a:p>
                      <a:pPr marR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8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pt-PT" sz="2800" b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0480" marT="381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28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200"/>
                        <a:buFont typeface="+mj-lt"/>
                        <a:buNone/>
                      </a:pPr>
                      <a:r>
                        <a:rPr lang="pt-PT" sz="28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Verbos no presente do (modo) indicativo </a:t>
                      </a:r>
                      <a:r>
                        <a:rPr lang="pt-PT" sz="28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para: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pt-PT" sz="28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apresentar,  </a:t>
                      </a:r>
                      <a:r>
                        <a:rPr lang="pt-PT" sz="2800" b="0" u="sng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 introdução</a:t>
                      </a:r>
                      <a:r>
                        <a:rPr lang="pt-PT" sz="28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pt-PT" sz="28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dar a conhecer aspetos acessórios / curiosidades, na </a:t>
                      </a:r>
                      <a:r>
                        <a:rPr lang="pt-PT" sz="2800" b="0" u="sng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conclusão</a:t>
                      </a:r>
                      <a:r>
                        <a:rPr lang="pt-PT" sz="28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</a:p>
                    <a:p>
                      <a:pPr marL="74295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28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Exemplos: </a:t>
                      </a:r>
                      <a:r>
                        <a:rPr lang="pt-PT" sz="2800" b="0" i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ser, estar, ficar, continuar, parecer, permanecer… / comer, fazer, visitar, abrir, encontrar, preferir…</a:t>
                      </a:r>
                      <a:endParaRPr lang="pt-PT" sz="2800" b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30480" marT="381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63238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8107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US" b="1">
                <a:latin typeface="+mn-lt"/>
              </a:rPr>
              <a:t>Aspetos gramaticais (a ter em conta)</a:t>
            </a:r>
          </a:p>
        </p:txBody>
      </p:sp>
      <p:graphicFrame>
        <p:nvGraphicFramePr>
          <p:cNvPr id="6" name="Marcador de Posição de Conteú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29653941"/>
              </p:ext>
            </p:extLst>
          </p:nvPr>
        </p:nvGraphicFramePr>
        <p:xfrm>
          <a:off x="838200" y="1690999"/>
          <a:ext cx="10515600" cy="50815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2588">
                  <a:extLst>
                    <a:ext uri="{9D8B030D-6E8A-4147-A177-3AD203B41FA5}">
                      <a16:colId xmlns="" xmlns:a16="http://schemas.microsoft.com/office/drawing/2014/main" val="3543473107"/>
                    </a:ext>
                  </a:extLst>
                </a:gridCol>
                <a:gridCol w="7753012">
                  <a:extLst>
                    <a:ext uri="{9D8B030D-6E8A-4147-A177-3AD203B41FA5}">
                      <a16:colId xmlns="" xmlns:a16="http://schemas.microsoft.com/office/drawing/2014/main" val="2855682933"/>
                    </a:ext>
                  </a:extLst>
                </a:gridCol>
              </a:tblGrid>
              <a:tr h="4151224">
                <a:tc>
                  <a:txBody>
                    <a:bodyPr/>
                    <a:lstStyle/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2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2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800">
                          <a:solidFill>
                            <a:schemeClr val="tx1"/>
                          </a:solidFill>
                          <a:effectLst/>
                        </a:rPr>
                        <a:t>DESENVOL</a:t>
                      </a:r>
                    </a:p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800">
                          <a:solidFill>
                            <a:schemeClr val="tx1"/>
                          </a:solidFill>
                          <a:effectLst/>
                        </a:rPr>
                        <a:t>VIMENTO</a:t>
                      </a:r>
                    </a:p>
                    <a:p>
                      <a:pPr marL="12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chemeClr val="tx1"/>
                          </a:solidFill>
                          <a:effectLst/>
                        </a:rPr>
                        <a:t>VÁRIOS PARÁGRAFOS</a:t>
                      </a:r>
                    </a:p>
                    <a:p>
                      <a:pPr marR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chemeClr val="tx1"/>
                          </a:solidFill>
                          <a:effectLst/>
                        </a:rPr>
                        <a:t>(MÍNIMO DOIS)</a:t>
                      </a:r>
                      <a:endParaRPr lang="pt-PT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997" marR="20829" marT="2604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pt-PT" sz="2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Palavras ou expressões </a:t>
                      </a:r>
                      <a:r>
                        <a:rPr lang="pt-PT" sz="24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que servem para:</a:t>
                      </a:r>
                    </a:p>
                    <a:p>
                      <a:pPr marL="285750" lvl="0" indent="-28575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pt-PT" sz="2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estruturar os parágrafos e / ou as frases  </a:t>
                      </a:r>
                      <a:r>
                        <a:rPr lang="pt-PT" sz="24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– em primeiro lugar, depois, seguidamente, em seguida, por último…</a:t>
                      </a:r>
                    </a:p>
                    <a:p>
                      <a:pPr marL="285750" lvl="0" indent="-28575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pt-PT" sz="2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adicionar informações dentro da frase </a:t>
                      </a:r>
                      <a:r>
                        <a:rPr lang="pt-PT" sz="24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– ainda, além disso, igualmente, também, de novo, do mesmo modo, pela mesma razão…</a:t>
                      </a:r>
                    </a:p>
                    <a:p>
                      <a:pPr marL="285750" lvl="0" indent="-28575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pt-PT" sz="2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explicar informações </a:t>
                      </a:r>
                      <a:r>
                        <a:rPr lang="pt-PT" sz="24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– isto é, ou seja, quer dizer, por exemplo, mais concretamente, por outras palavras, ou melhor…</a:t>
                      </a:r>
                    </a:p>
                    <a:p>
                      <a:pPr marL="285750" lvl="0" indent="-28575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pt-PT" sz="24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apresentar causas e / ou efeitos </a:t>
                      </a:r>
                      <a:r>
                        <a:rPr lang="pt-PT" sz="24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– porque, como, visto que, dado que, uma vez que, já que…</a:t>
                      </a:r>
                    </a:p>
                    <a:p>
                      <a:pPr marL="285750" lvl="0" indent="-28575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Courier New" panose="02070309020205020404" pitchFamily="49" charset="0"/>
                        <a:buChar char="o"/>
                      </a:pPr>
                      <a:endParaRPr lang="pt-PT" sz="2400" b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997" marR="20829" marT="2604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47704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3062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US" b="1">
                <a:latin typeface="+mn-lt"/>
              </a:rPr>
              <a:t>Aspetos gramaticais (a ter em conta)</a:t>
            </a:r>
          </a:p>
        </p:txBody>
      </p:sp>
      <p:graphicFrame>
        <p:nvGraphicFramePr>
          <p:cNvPr id="6" name="Marcador de Posição de Conteú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62146433"/>
              </p:ext>
            </p:extLst>
          </p:nvPr>
        </p:nvGraphicFramePr>
        <p:xfrm>
          <a:off x="838200" y="1691000"/>
          <a:ext cx="10515600" cy="45547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2588">
                  <a:extLst>
                    <a:ext uri="{9D8B030D-6E8A-4147-A177-3AD203B41FA5}">
                      <a16:colId xmlns="" xmlns:a16="http://schemas.microsoft.com/office/drawing/2014/main" val="3543473107"/>
                    </a:ext>
                  </a:extLst>
                </a:gridCol>
                <a:gridCol w="7753012">
                  <a:extLst>
                    <a:ext uri="{9D8B030D-6E8A-4147-A177-3AD203B41FA5}">
                      <a16:colId xmlns="" xmlns:a16="http://schemas.microsoft.com/office/drawing/2014/main" val="2855682933"/>
                    </a:ext>
                  </a:extLst>
                </a:gridCol>
              </a:tblGrid>
              <a:tr h="3955057">
                <a:tc>
                  <a:txBody>
                    <a:bodyPr/>
                    <a:lstStyle/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PT" sz="2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800">
                          <a:solidFill>
                            <a:schemeClr val="tx1"/>
                          </a:solidFill>
                          <a:effectLst/>
                        </a:rPr>
                        <a:t>DESENVOL</a:t>
                      </a:r>
                    </a:p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800">
                          <a:solidFill>
                            <a:schemeClr val="tx1"/>
                          </a:solidFill>
                          <a:effectLst/>
                        </a:rPr>
                        <a:t>VIMENTO</a:t>
                      </a:r>
                    </a:p>
                    <a:p>
                      <a:pPr marL="12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chemeClr val="tx1"/>
                          </a:solidFill>
                          <a:effectLst/>
                        </a:rPr>
                        <a:t>VÁRIOS PARÁGRAFOS</a:t>
                      </a:r>
                    </a:p>
                    <a:p>
                      <a:pPr marR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chemeClr val="tx1"/>
                          </a:solidFill>
                          <a:effectLst/>
                        </a:rPr>
                        <a:t>(MÍNIMO DOIS)</a:t>
                      </a:r>
                      <a:endParaRPr lang="pt-PT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997" marR="20829" marT="2604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Courier New" panose="02070309020205020404" pitchFamily="49" charset="0"/>
                        <a:buNone/>
                      </a:pPr>
                      <a:endParaRPr lang="pt-PT" sz="8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Courier New" panose="02070309020205020404" pitchFamily="49" charset="0"/>
                        <a:buNone/>
                      </a:pPr>
                      <a:endParaRPr lang="pt-PT" sz="8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lvl="0" indent="-4572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pt-PT" sz="2800" b="1">
                          <a:solidFill>
                            <a:schemeClr val="tx1"/>
                          </a:solidFill>
                          <a:effectLst/>
                        </a:rPr>
                        <a:t>Sinónimos </a:t>
                      </a:r>
                      <a:r>
                        <a:rPr lang="pt-PT" sz="2800" b="0">
                          <a:solidFill>
                            <a:schemeClr val="tx1"/>
                          </a:solidFill>
                          <a:effectLst/>
                        </a:rPr>
                        <a:t>para não repetir as mesmas palavras: espécie florestal / árvore / planta…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None/>
                      </a:pPr>
                      <a:endParaRPr lang="pt-PT" sz="28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lvl="0" indent="-4572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pt-PT" sz="2800" b="1">
                          <a:solidFill>
                            <a:schemeClr val="tx1"/>
                          </a:solidFill>
                          <a:effectLst/>
                        </a:rPr>
                        <a:t>Pronomes</a:t>
                      </a:r>
                      <a:r>
                        <a:rPr lang="pt-PT" sz="2800" b="0">
                          <a:solidFill>
                            <a:schemeClr val="tx1"/>
                          </a:solidFill>
                          <a:effectLst/>
                        </a:rPr>
                        <a:t>, para não repetir os mesmos nomes:</a:t>
                      </a:r>
                    </a:p>
                    <a:p>
                      <a:pPr marL="457200" lvl="0" indent="-45720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Arial" panose="020B0604020202020204" pitchFamily="34" charset="0"/>
                        <a:buChar char="•"/>
                      </a:pPr>
                      <a:endParaRPr lang="pt-PT" sz="800" b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8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pt-PT" sz="2800" b="0" i="1">
                          <a:solidFill>
                            <a:schemeClr val="tx1"/>
                          </a:solidFill>
                          <a:effectLst/>
                        </a:rPr>
                        <a:t>O menino viu a </a:t>
                      </a:r>
                      <a:r>
                        <a:rPr lang="pt-PT" sz="2800" b="1" i="1">
                          <a:solidFill>
                            <a:schemeClr val="tx1"/>
                          </a:solidFill>
                          <a:effectLst/>
                        </a:rPr>
                        <a:t>árvore</a:t>
                      </a:r>
                      <a:r>
                        <a:rPr lang="pt-PT" sz="2800" b="0" i="1" u="none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pt-PT" sz="2800" b="1" i="1" u="sng">
                          <a:solidFill>
                            <a:schemeClr val="tx1"/>
                          </a:solidFill>
                          <a:effectLst/>
                        </a:rPr>
                        <a:t>Ela</a:t>
                      </a:r>
                      <a:r>
                        <a:rPr lang="pt-PT" sz="2800" b="0" i="1" u="non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PT" sz="2800" b="0" i="1">
                          <a:solidFill>
                            <a:schemeClr val="tx1"/>
                          </a:solidFill>
                          <a:effectLst/>
                        </a:rPr>
                        <a:t>era de grande porte.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2800" b="0" i="1">
                          <a:solidFill>
                            <a:schemeClr val="tx1"/>
                          </a:solidFill>
                          <a:effectLst/>
                        </a:rPr>
                        <a:t>       Ele viu-</a:t>
                      </a:r>
                      <a:r>
                        <a:rPr lang="pt-PT" sz="2800" b="1" i="1" u="sng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pt-PT" sz="2800" b="0" i="1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pt-PT" sz="2800" b="1" i="1" u="sng">
                          <a:solidFill>
                            <a:schemeClr val="tx1"/>
                          </a:solidFill>
                          <a:effectLst/>
                        </a:rPr>
                        <a:t>Esta</a:t>
                      </a:r>
                      <a:r>
                        <a:rPr lang="pt-PT" sz="2800" b="0" i="1">
                          <a:solidFill>
                            <a:schemeClr val="tx1"/>
                          </a:solidFill>
                          <a:effectLst/>
                        </a:rPr>
                        <a:t> era de grande porte.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2800" b="0" i="1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PT" sz="1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997" marR="20829" marT="2604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47704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1034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4000" b="1">
                <a:latin typeface="+mn-lt"/>
              </a:rPr>
              <a:t>Sequência de aulas </a:t>
            </a:r>
            <a:br>
              <a:rPr lang="en-US" sz="4000" b="1">
                <a:latin typeface="+mn-lt"/>
              </a:rPr>
            </a:br>
            <a:r>
              <a:rPr lang="en-US" sz="4000" b="1">
                <a:latin typeface="+mn-lt"/>
              </a:rPr>
              <a:t>de sequência expositiva (de 2.º Ano)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ln w="28575">
            <a:solidFill>
              <a:srgbClr val="0070C0"/>
            </a:solidFill>
          </a:ln>
        </p:spPr>
        <p:txBody>
          <a:bodyPr>
            <a:normAutofit/>
          </a:bodyPr>
          <a:lstStyle/>
          <a:p>
            <a:endParaRPr lang="en-US"/>
          </a:p>
          <a:p>
            <a:r>
              <a:rPr lang="en-US" sz="3600">
                <a:hlinkClick r:id="rId2" action="ppaction://hlinkfile"/>
              </a:rPr>
              <a:t>Guião (de implementação)</a:t>
            </a:r>
            <a:endParaRPr lang="en-US" sz="3600"/>
          </a:p>
          <a:p>
            <a:pPr marL="0" indent="0">
              <a:buNone/>
            </a:pPr>
            <a:endParaRPr lang="en-US" sz="3600"/>
          </a:p>
          <a:p>
            <a:r>
              <a:rPr lang="en-US" sz="3600">
                <a:hlinkClick r:id="rId3" action="ppaction://hlinkfile"/>
              </a:rPr>
              <a:t>Sequência de aulas – “O morcego-rato-grande”</a:t>
            </a:r>
            <a:r>
              <a:rPr lang="en-US" sz="3600"/>
              <a:t> (versão professor)</a:t>
            </a:r>
          </a:p>
          <a:p>
            <a:pPr marL="0" indent="0">
              <a:buNone/>
            </a:pPr>
            <a:endParaRPr lang="en-US" sz="3600"/>
          </a:p>
          <a:p>
            <a:r>
              <a:rPr lang="en-US" sz="3600">
                <a:hlinkClick r:id="rId4" action="ppaction://hlinkfile"/>
              </a:rPr>
              <a:t>Recursos didáticos</a:t>
            </a:r>
            <a:r>
              <a:rPr lang="en-US" sz="3600"/>
              <a:t> (versão aluno)</a:t>
            </a:r>
          </a:p>
        </p:txBody>
      </p:sp>
      <p:pic>
        <p:nvPicPr>
          <p:cNvPr id="1026" name="Picture 2" descr="Resultado de imagem para morcego desenh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8963" y="4739079"/>
            <a:ext cx="3594464" cy="169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226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205132"/>
            <a:ext cx="10515600" cy="1688527"/>
          </a:xfrm>
          <a:ln w="127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2800" b="1" dirty="0" err="1"/>
              <a:t>Equipa</a:t>
            </a:r>
            <a:r>
              <a:rPr lang="en-US" sz="2800" b="1" dirty="0"/>
              <a:t> do </a:t>
            </a:r>
            <a:r>
              <a:rPr lang="en-US" sz="2800" b="1" dirty="0" err="1"/>
              <a:t>Programa</a:t>
            </a:r>
            <a:r>
              <a:rPr lang="en-US" sz="2800" b="1" dirty="0"/>
              <a:t> de </a:t>
            </a:r>
            <a:r>
              <a:rPr lang="en-US" sz="2800" b="1" dirty="0" err="1"/>
              <a:t>Formação</a:t>
            </a:r>
            <a:r>
              <a:rPr lang="en-US" sz="2800" b="1" dirty="0"/>
              <a:t> e </a:t>
            </a:r>
            <a:r>
              <a:rPr lang="en-US" sz="2800" b="1" dirty="0" err="1"/>
              <a:t>Acompanhamento</a:t>
            </a:r>
            <a:r>
              <a:rPr lang="en-US" sz="2800" b="1" dirty="0"/>
              <a:t> </a:t>
            </a:r>
            <a:r>
              <a:rPr lang="en-US" sz="2800" b="1" dirty="0" err="1"/>
              <a:t>Pedagógico</a:t>
            </a:r>
            <a:r>
              <a:rPr lang="en-US" sz="2800" b="1" dirty="0"/>
              <a:t> </a:t>
            </a:r>
            <a:br>
              <a:rPr lang="en-US" sz="2800" b="1" dirty="0"/>
            </a:br>
            <a:r>
              <a:rPr lang="en-US" sz="2800" b="1" dirty="0" err="1"/>
              <a:t>aos</a:t>
            </a:r>
            <a:r>
              <a:rPr lang="en-US" sz="2800" b="1" dirty="0"/>
              <a:t> </a:t>
            </a:r>
            <a:r>
              <a:rPr lang="en-US" sz="2800" b="1" dirty="0" err="1"/>
              <a:t>Docentes</a:t>
            </a:r>
            <a:r>
              <a:rPr lang="en-US" sz="2800" b="1" dirty="0"/>
              <a:t> de </a:t>
            </a:r>
            <a:r>
              <a:rPr lang="en-US" sz="2800" b="1" dirty="0" err="1"/>
              <a:t>Educação</a:t>
            </a:r>
            <a:r>
              <a:rPr lang="en-US" sz="2800" b="1" dirty="0"/>
              <a:t> </a:t>
            </a:r>
            <a:r>
              <a:rPr lang="en-US" sz="2800" b="1" dirty="0" err="1"/>
              <a:t>Básica</a:t>
            </a:r>
            <a:r>
              <a:rPr lang="en-US" sz="2800" b="1" dirty="0"/>
              <a:t> </a:t>
            </a:r>
            <a:br>
              <a:rPr lang="en-US" sz="2800" b="1" dirty="0"/>
            </a:br>
            <a:endParaRPr lang="en-US" sz="2400" b="1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38200" y="3318188"/>
            <a:ext cx="10515600" cy="2834156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5400" b="1" dirty="0" err="1"/>
              <a:t>Obrigada</a:t>
            </a:r>
            <a:r>
              <a:rPr lang="en-US" sz="5400" b="1" dirty="0"/>
              <a:t> </a:t>
            </a:r>
            <a:r>
              <a:rPr lang="en-US" sz="5400" b="1" dirty="0" err="1"/>
              <a:t>pela</a:t>
            </a:r>
            <a:r>
              <a:rPr lang="en-US" sz="5400" b="1" dirty="0"/>
              <a:t> </a:t>
            </a:r>
            <a:r>
              <a:rPr lang="en-US" sz="5400" b="1" dirty="0" err="1"/>
              <a:t>atenção</a:t>
            </a:r>
            <a:r>
              <a:rPr lang="en-US" sz="5400" b="1" dirty="0" smtClean="0"/>
              <a:t>!</a:t>
            </a:r>
          </a:p>
          <a:p>
            <a:pPr marL="0" indent="0" algn="ctr">
              <a:buNone/>
            </a:pPr>
            <a:endParaRPr lang="en-US" sz="5400" b="1" dirty="0" smtClean="0"/>
          </a:p>
          <a:p>
            <a:pPr marL="0" indent="0" algn="ctr">
              <a:buNone/>
            </a:pPr>
            <a:r>
              <a:rPr lang="en-US" sz="5400" b="1" dirty="0" smtClean="0"/>
              <a:t>Odília Machado</a:t>
            </a:r>
            <a:endParaRPr lang="en-US" sz="5400" b="1" dirty="0"/>
          </a:p>
          <a:p>
            <a:pPr marL="0" indent="0" algn="ctr">
              <a:buNone/>
            </a:pPr>
            <a:endParaRPr lang="en-US" sz="5400" b="1" dirty="0"/>
          </a:p>
          <a:p>
            <a:pPr marL="0" indent="0" algn="ctr">
              <a:buNone/>
            </a:pP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xmlns="" val="364219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277</Words>
  <Application>Microsoft Office PowerPoint</Application>
  <PresentationFormat>Personalizados</PresentationFormat>
  <Paragraphs>74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Tema do Office</vt:lpstr>
      <vt:lpstr>Acompanhamento pedagógico em Português </vt:lpstr>
      <vt:lpstr>Definição de sequência expositiva  (para os alunos)</vt:lpstr>
      <vt:lpstr>Estrutura da sequência expositiva</vt:lpstr>
      <vt:lpstr>Aspetos gramaticais (a ter em conta)</vt:lpstr>
      <vt:lpstr>Aspetos gramaticais (a ter em conta)</vt:lpstr>
      <vt:lpstr>Aspetos gramaticais (a ter em conta)</vt:lpstr>
      <vt:lpstr>Sequência de aulas  de sequência expositiva (de 2.º Ano)</vt:lpstr>
      <vt:lpstr>Equipa do Programa de Formação e Acompanhamento Pedagógico  aos Docentes de Educação Básica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Acompanhamento pedagógico em Português </dc:title>
  <dc:creator>Jaime Lima</dc:creator>
  <cp:lastModifiedBy>Odilia</cp:lastModifiedBy>
  <cp:revision>21</cp:revision>
  <dcterms:created xsi:type="dcterms:W3CDTF">2017-04-30T18:02:43Z</dcterms:created>
  <dcterms:modified xsi:type="dcterms:W3CDTF">2018-05-26T18:39:06Z</dcterms:modified>
</cp:coreProperties>
</file>