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83" r:id="rId3"/>
    <p:sldId id="257" r:id="rId4"/>
    <p:sldId id="279" r:id="rId5"/>
    <p:sldId id="280" r:id="rId6"/>
    <p:sldId id="281" r:id="rId7"/>
    <p:sldId id="282" r:id="rId8"/>
    <p:sldId id="277" r:id="rId9"/>
    <p:sldId id="263" r:id="rId10"/>
    <p:sldId id="258" r:id="rId11"/>
    <p:sldId id="269" r:id="rId12"/>
    <p:sldId id="267" r:id="rId13"/>
    <p:sldId id="268" r:id="rId14"/>
    <p:sldId id="273" r:id="rId15"/>
    <p:sldId id="271" r:id="rId16"/>
    <p:sldId id="264" r:id="rId17"/>
    <p:sldId id="265" r:id="rId18"/>
    <p:sldId id="266" r:id="rId19"/>
    <p:sldId id="261" r:id="rId20"/>
    <p:sldId id="270" r:id="rId21"/>
  </p:sldIdLst>
  <p:sldSz cx="12192000" cy="6858000"/>
  <p:notesSz cx="6858000" cy="9144000"/>
  <p:defaultText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C8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68" d="100"/>
          <a:sy n="68" d="100"/>
        </p:scale>
        <p:origin x="738"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o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6A527AB-170D-47B4-BF46-BB40E110C2A7}"/>
              </a:ext>
            </a:extLst>
          </p:cNvPr>
          <p:cNvSpPr>
            <a:spLocks noGrp="1"/>
          </p:cNvSpPr>
          <p:nvPr>
            <p:ph type="ctrTitle"/>
          </p:nvPr>
        </p:nvSpPr>
        <p:spPr>
          <a:xfrm>
            <a:off x="1524000" y="1122363"/>
            <a:ext cx="9144000" cy="2387600"/>
          </a:xfrm>
        </p:spPr>
        <p:txBody>
          <a:bodyPr anchor="b"/>
          <a:lstStyle>
            <a:lvl1pPr algn="ctr">
              <a:defRPr sz="6000"/>
            </a:lvl1pPr>
          </a:lstStyle>
          <a:p>
            <a:r>
              <a:rPr lang="pt-PT"/>
              <a:t>Clique para editar o estilo de título do Modelo Global</a:t>
            </a:r>
          </a:p>
        </p:txBody>
      </p:sp>
      <p:sp>
        <p:nvSpPr>
          <p:cNvPr id="3" name="Subtítulo 2">
            <a:extLst>
              <a:ext uri="{FF2B5EF4-FFF2-40B4-BE49-F238E27FC236}">
                <a16:creationId xmlns:a16="http://schemas.microsoft.com/office/drawing/2014/main" id="{B19558E7-3265-42F6-89B3-3C3040ECDB4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t-PT"/>
              <a:t>Clique para editar o estilo de subtítulo do Modelo Global</a:t>
            </a:r>
          </a:p>
        </p:txBody>
      </p:sp>
      <p:sp>
        <p:nvSpPr>
          <p:cNvPr id="4" name="Marcador de Posição da Data 3">
            <a:extLst>
              <a:ext uri="{FF2B5EF4-FFF2-40B4-BE49-F238E27FC236}">
                <a16:creationId xmlns:a16="http://schemas.microsoft.com/office/drawing/2014/main" id="{F77DEDC4-D97F-4672-992D-4FD2B1E92241}"/>
              </a:ext>
            </a:extLst>
          </p:cNvPr>
          <p:cNvSpPr>
            <a:spLocks noGrp="1"/>
          </p:cNvSpPr>
          <p:nvPr>
            <p:ph type="dt" sz="half" idx="10"/>
          </p:nvPr>
        </p:nvSpPr>
        <p:spPr/>
        <p:txBody>
          <a:bodyPr/>
          <a:lstStyle/>
          <a:p>
            <a:fld id="{F26335C2-D8F3-4538-B010-EF1072D662A4}" type="datetimeFigureOut">
              <a:rPr lang="pt-PT" smtClean="0"/>
              <a:t>23-05-2019</a:t>
            </a:fld>
            <a:endParaRPr lang="pt-PT"/>
          </a:p>
        </p:txBody>
      </p:sp>
      <p:sp>
        <p:nvSpPr>
          <p:cNvPr id="5" name="Marcador de Posição do Rodapé 4">
            <a:extLst>
              <a:ext uri="{FF2B5EF4-FFF2-40B4-BE49-F238E27FC236}">
                <a16:creationId xmlns:a16="http://schemas.microsoft.com/office/drawing/2014/main" id="{26C80024-0285-4FE3-9E7D-02D2EAA93FC2}"/>
              </a:ext>
            </a:extLst>
          </p:cNvPr>
          <p:cNvSpPr>
            <a:spLocks noGrp="1"/>
          </p:cNvSpPr>
          <p:nvPr>
            <p:ph type="ftr" sz="quarter" idx="11"/>
          </p:nvPr>
        </p:nvSpPr>
        <p:spPr/>
        <p:txBody>
          <a:bodyPr/>
          <a:lstStyle/>
          <a:p>
            <a:endParaRPr lang="pt-PT"/>
          </a:p>
        </p:txBody>
      </p:sp>
      <p:sp>
        <p:nvSpPr>
          <p:cNvPr id="6" name="Marcador de Posição do Número do Diapositivo 5">
            <a:extLst>
              <a:ext uri="{FF2B5EF4-FFF2-40B4-BE49-F238E27FC236}">
                <a16:creationId xmlns:a16="http://schemas.microsoft.com/office/drawing/2014/main" id="{939901B9-CF9E-4A47-BB95-14238E5AD904}"/>
              </a:ext>
            </a:extLst>
          </p:cNvPr>
          <p:cNvSpPr>
            <a:spLocks noGrp="1"/>
          </p:cNvSpPr>
          <p:nvPr>
            <p:ph type="sldNum" sz="quarter" idx="12"/>
          </p:nvPr>
        </p:nvSpPr>
        <p:spPr/>
        <p:txBody>
          <a:bodyPr/>
          <a:lstStyle/>
          <a:p>
            <a:fld id="{114117E5-A223-4FE5-BB6A-D309E84454FA}" type="slidenum">
              <a:rPr lang="pt-PT" smtClean="0"/>
              <a:t>‹nº›</a:t>
            </a:fld>
            <a:endParaRPr lang="pt-PT"/>
          </a:p>
        </p:txBody>
      </p:sp>
    </p:spTree>
    <p:extLst>
      <p:ext uri="{BB962C8B-B14F-4D97-AF65-F5344CB8AC3E}">
        <p14:creationId xmlns:p14="http://schemas.microsoft.com/office/powerpoint/2010/main" val="35070061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2BDEEF9-1701-4AD6-B64D-7370163658CA}"/>
              </a:ext>
            </a:extLst>
          </p:cNvPr>
          <p:cNvSpPr>
            <a:spLocks noGrp="1"/>
          </p:cNvSpPr>
          <p:nvPr>
            <p:ph type="title"/>
          </p:nvPr>
        </p:nvSpPr>
        <p:spPr/>
        <p:txBody>
          <a:bodyPr/>
          <a:lstStyle/>
          <a:p>
            <a:r>
              <a:rPr lang="pt-PT"/>
              <a:t>Clique para editar o estilo de título do Modelo Global</a:t>
            </a:r>
          </a:p>
        </p:txBody>
      </p:sp>
      <p:sp>
        <p:nvSpPr>
          <p:cNvPr id="3" name="Marcador de Posição de Texto Vertical 2">
            <a:extLst>
              <a:ext uri="{FF2B5EF4-FFF2-40B4-BE49-F238E27FC236}">
                <a16:creationId xmlns:a16="http://schemas.microsoft.com/office/drawing/2014/main" id="{ECFEFDBB-F420-4EA7-86CD-A2FD2BEC9940}"/>
              </a:ext>
            </a:extLst>
          </p:cNvPr>
          <p:cNvSpPr>
            <a:spLocks noGrp="1"/>
          </p:cNvSpPr>
          <p:nvPr>
            <p:ph type="body" orient="vert" idx="1"/>
          </p:nvPr>
        </p:nvSpPr>
        <p:spPr/>
        <p:txBody>
          <a:bodyPr vert="eaVert"/>
          <a:lstStyle/>
          <a:p>
            <a:pPr lvl="0"/>
            <a:r>
              <a:rPr lang="pt-PT"/>
              <a:t>Editar os estilos de texto do Modelo Global</a:t>
            </a:r>
          </a:p>
          <a:p>
            <a:pPr lvl="1"/>
            <a:r>
              <a:rPr lang="pt-PT"/>
              <a:t>Segundo nível</a:t>
            </a:r>
          </a:p>
          <a:p>
            <a:pPr lvl="2"/>
            <a:r>
              <a:rPr lang="pt-PT"/>
              <a:t>Terceiro nível</a:t>
            </a:r>
          </a:p>
          <a:p>
            <a:pPr lvl="3"/>
            <a:r>
              <a:rPr lang="pt-PT"/>
              <a:t>Quarto nível</a:t>
            </a:r>
          </a:p>
          <a:p>
            <a:pPr lvl="4"/>
            <a:r>
              <a:rPr lang="pt-PT"/>
              <a:t>Quinto nível</a:t>
            </a:r>
          </a:p>
        </p:txBody>
      </p:sp>
      <p:sp>
        <p:nvSpPr>
          <p:cNvPr id="4" name="Marcador de Posição da Data 3">
            <a:extLst>
              <a:ext uri="{FF2B5EF4-FFF2-40B4-BE49-F238E27FC236}">
                <a16:creationId xmlns:a16="http://schemas.microsoft.com/office/drawing/2014/main" id="{A16A7DD5-B26F-470E-8D75-724A54BD1200}"/>
              </a:ext>
            </a:extLst>
          </p:cNvPr>
          <p:cNvSpPr>
            <a:spLocks noGrp="1"/>
          </p:cNvSpPr>
          <p:nvPr>
            <p:ph type="dt" sz="half" idx="10"/>
          </p:nvPr>
        </p:nvSpPr>
        <p:spPr/>
        <p:txBody>
          <a:bodyPr/>
          <a:lstStyle/>
          <a:p>
            <a:fld id="{F26335C2-D8F3-4538-B010-EF1072D662A4}" type="datetimeFigureOut">
              <a:rPr lang="pt-PT" smtClean="0"/>
              <a:t>23-05-2019</a:t>
            </a:fld>
            <a:endParaRPr lang="pt-PT"/>
          </a:p>
        </p:txBody>
      </p:sp>
      <p:sp>
        <p:nvSpPr>
          <p:cNvPr id="5" name="Marcador de Posição do Rodapé 4">
            <a:extLst>
              <a:ext uri="{FF2B5EF4-FFF2-40B4-BE49-F238E27FC236}">
                <a16:creationId xmlns:a16="http://schemas.microsoft.com/office/drawing/2014/main" id="{20A14377-0924-42D6-BF4D-2AAEC6C228D5}"/>
              </a:ext>
            </a:extLst>
          </p:cNvPr>
          <p:cNvSpPr>
            <a:spLocks noGrp="1"/>
          </p:cNvSpPr>
          <p:nvPr>
            <p:ph type="ftr" sz="quarter" idx="11"/>
          </p:nvPr>
        </p:nvSpPr>
        <p:spPr/>
        <p:txBody>
          <a:bodyPr/>
          <a:lstStyle/>
          <a:p>
            <a:endParaRPr lang="pt-PT"/>
          </a:p>
        </p:txBody>
      </p:sp>
      <p:sp>
        <p:nvSpPr>
          <p:cNvPr id="6" name="Marcador de Posição do Número do Diapositivo 5">
            <a:extLst>
              <a:ext uri="{FF2B5EF4-FFF2-40B4-BE49-F238E27FC236}">
                <a16:creationId xmlns:a16="http://schemas.microsoft.com/office/drawing/2014/main" id="{5E24167B-12FC-4621-89C2-6BEE2897B763}"/>
              </a:ext>
            </a:extLst>
          </p:cNvPr>
          <p:cNvSpPr>
            <a:spLocks noGrp="1"/>
          </p:cNvSpPr>
          <p:nvPr>
            <p:ph type="sldNum" sz="quarter" idx="12"/>
          </p:nvPr>
        </p:nvSpPr>
        <p:spPr/>
        <p:txBody>
          <a:bodyPr/>
          <a:lstStyle/>
          <a:p>
            <a:fld id="{114117E5-A223-4FE5-BB6A-D309E84454FA}" type="slidenum">
              <a:rPr lang="pt-PT" smtClean="0"/>
              <a:t>‹nº›</a:t>
            </a:fld>
            <a:endParaRPr lang="pt-PT"/>
          </a:p>
        </p:txBody>
      </p:sp>
    </p:spTree>
    <p:extLst>
      <p:ext uri="{BB962C8B-B14F-4D97-AF65-F5344CB8AC3E}">
        <p14:creationId xmlns:p14="http://schemas.microsoft.com/office/powerpoint/2010/main" val="30510517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e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4D27EB14-77DB-4870-A018-2394D9A322CB}"/>
              </a:ext>
            </a:extLst>
          </p:cNvPr>
          <p:cNvSpPr>
            <a:spLocks noGrp="1"/>
          </p:cNvSpPr>
          <p:nvPr>
            <p:ph type="title" orient="vert"/>
          </p:nvPr>
        </p:nvSpPr>
        <p:spPr>
          <a:xfrm>
            <a:off x="8724900" y="365125"/>
            <a:ext cx="2628900" cy="5811838"/>
          </a:xfrm>
        </p:spPr>
        <p:txBody>
          <a:bodyPr vert="eaVert"/>
          <a:lstStyle/>
          <a:p>
            <a:r>
              <a:rPr lang="pt-PT"/>
              <a:t>Clique para editar o estilo de título do Modelo Global</a:t>
            </a:r>
          </a:p>
        </p:txBody>
      </p:sp>
      <p:sp>
        <p:nvSpPr>
          <p:cNvPr id="3" name="Marcador de Posição de Texto Vertical 2">
            <a:extLst>
              <a:ext uri="{FF2B5EF4-FFF2-40B4-BE49-F238E27FC236}">
                <a16:creationId xmlns:a16="http://schemas.microsoft.com/office/drawing/2014/main" id="{D356E089-2F97-482F-8E41-D571A1EA7CD3}"/>
              </a:ext>
            </a:extLst>
          </p:cNvPr>
          <p:cNvSpPr>
            <a:spLocks noGrp="1"/>
          </p:cNvSpPr>
          <p:nvPr>
            <p:ph type="body" orient="vert" idx="1"/>
          </p:nvPr>
        </p:nvSpPr>
        <p:spPr>
          <a:xfrm>
            <a:off x="838200" y="365125"/>
            <a:ext cx="7734300" cy="5811838"/>
          </a:xfrm>
        </p:spPr>
        <p:txBody>
          <a:bodyPr vert="eaVert"/>
          <a:lstStyle/>
          <a:p>
            <a:pPr lvl="0"/>
            <a:r>
              <a:rPr lang="pt-PT"/>
              <a:t>Editar os estilos de texto do Modelo Global</a:t>
            </a:r>
          </a:p>
          <a:p>
            <a:pPr lvl="1"/>
            <a:r>
              <a:rPr lang="pt-PT"/>
              <a:t>Segundo nível</a:t>
            </a:r>
          </a:p>
          <a:p>
            <a:pPr lvl="2"/>
            <a:r>
              <a:rPr lang="pt-PT"/>
              <a:t>Terceiro nível</a:t>
            </a:r>
          </a:p>
          <a:p>
            <a:pPr lvl="3"/>
            <a:r>
              <a:rPr lang="pt-PT"/>
              <a:t>Quarto nível</a:t>
            </a:r>
          </a:p>
          <a:p>
            <a:pPr lvl="4"/>
            <a:r>
              <a:rPr lang="pt-PT"/>
              <a:t>Quinto nível</a:t>
            </a:r>
          </a:p>
        </p:txBody>
      </p:sp>
      <p:sp>
        <p:nvSpPr>
          <p:cNvPr id="4" name="Marcador de Posição da Data 3">
            <a:extLst>
              <a:ext uri="{FF2B5EF4-FFF2-40B4-BE49-F238E27FC236}">
                <a16:creationId xmlns:a16="http://schemas.microsoft.com/office/drawing/2014/main" id="{1E56FB14-45EB-42B1-BF54-0296595F2B96}"/>
              </a:ext>
            </a:extLst>
          </p:cNvPr>
          <p:cNvSpPr>
            <a:spLocks noGrp="1"/>
          </p:cNvSpPr>
          <p:nvPr>
            <p:ph type="dt" sz="half" idx="10"/>
          </p:nvPr>
        </p:nvSpPr>
        <p:spPr/>
        <p:txBody>
          <a:bodyPr/>
          <a:lstStyle/>
          <a:p>
            <a:fld id="{F26335C2-D8F3-4538-B010-EF1072D662A4}" type="datetimeFigureOut">
              <a:rPr lang="pt-PT" smtClean="0"/>
              <a:t>23-05-2019</a:t>
            </a:fld>
            <a:endParaRPr lang="pt-PT"/>
          </a:p>
        </p:txBody>
      </p:sp>
      <p:sp>
        <p:nvSpPr>
          <p:cNvPr id="5" name="Marcador de Posição do Rodapé 4">
            <a:extLst>
              <a:ext uri="{FF2B5EF4-FFF2-40B4-BE49-F238E27FC236}">
                <a16:creationId xmlns:a16="http://schemas.microsoft.com/office/drawing/2014/main" id="{91E21FB2-7B04-4F1D-B5B8-335472844867}"/>
              </a:ext>
            </a:extLst>
          </p:cNvPr>
          <p:cNvSpPr>
            <a:spLocks noGrp="1"/>
          </p:cNvSpPr>
          <p:nvPr>
            <p:ph type="ftr" sz="quarter" idx="11"/>
          </p:nvPr>
        </p:nvSpPr>
        <p:spPr/>
        <p:txBody>
          <a:bodyPr/>
          <a:lstStyle/>
          <a:p>
            <a:endParaRPr lang="pt-PT"/>
          </a:p>
        </p:txBody>
      </p:sp>
      <p:sp>
        <p:nvSpPr>
          <p:cNvPr id="6" name="Marcador de Posição do Número do Diapositivo 5">
            <a:extLst>
              <a:ext uri="{FF2B5EF4-FFF2-40B4-BE49-F238E27FC236}">
                <a16:creationId xmlns:a16="http://schemas.microsoft.com/office/drawing/2014/main" id="{7BD8D119-F0EA-4793-8034-66A56443F077}"/>
              </a:ext>
            </a:extLst>
          </p:cNvPr>
          <p:cNvSpPr>
            <a:spLocks noGrp="1"/>
          </p:cNvSpPr>
          <p:nvPr>
            <p:ph type="sldNum" sz="quarter" idx="12"/>
          </p:nvPr>
        </p:nvSpPr>
        <p:spPr/>
        <p:txBody>
          <a:bodyPr/>
          <a:lstStyle/>
          <a:p>
            <a:fld id="{114117E5-A223-4FE5-BB6A-D309E84454FA}" type="slidenum">
              <a:rPr lang="pt-PT" smtClean="0"/>
              <a:t>‹nº›</a:t>
            </a:fld>
            <a:endParaRPr lang="pt-PT"/>
          </a:p>
        </p:txBody>
      </p:sp>
    </p:spTree>
    <p:extLst>
      <p:ext uri="{BB962C8B-B14F-4D97-AF65-F5344CB8AC3E}">
        <p14:creationId xmlns:p14="http://schemas.microsoft.com/office/powerpoint/2010/main" val="8447240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Objet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565ED83-2920-4DAE-879E-A992AA362A07}"/>
              </a:ext>
            </a:extLst>
          </p:cNvPr>
          <p:cNvSpPr>
            <a:spLocks noGrp="1"/>
          </p:cNvSpPr>
          <p:nvPr>
            <p:ph type="title"/>
          </p:nvPr>
        </p:nvSpPr>
        <p:spPr/>
        <p:txBody>
          <a:bodyPr/>
          <a:lstStyle/>
          <a:p>
            <a:r>
              <a:rPr lang="pt-PT"/>
              <a:t>Clique para editar o estilo de título do Modelo Global</a:t>
            </a:r>
          </a:p>
        </p:txBody>
      </p:sp>
      <p:sp>
        <p:nvSpPr>
          <p:cNvPr id="3" name="Marcador de Posição de Conteúdo 2">
            <a:extLst>
              <a:ext uri="{FF2B5EF4-FFF2-40B4-BE49-F238E27FC236}">
                <a16:creationId xmlns:a16="http://schemas.microsoft.com/office/drawing/2014/main" id="{1FEB9FC5-302A-4D0D-ACD5-D17FE125F1A5}"/>
              </a:ext>
            </a:extLst>
          </p:cNvPr>
          <p:cNvSpPr>
            <a:spLocks noGrp="1"/>
          </p:cNvSpPr>
          <p:nvPr>
            <p:ph idx="1"/>
          </p:nvPr>
        </p:nvSpPr>
        <p:spPr/>
        <p:txBody>
          <a:bodyPr/>
          <a:lstStyle/>
          <a:p>
            <a:pPr lvl="0"/>
            <a:r>
              <a:rPr lang="pt-PT"/>
              <a:t>Editar os estilos de texto do Modelo Global</a:t>
            </a:r>
          </a:p>
          <a:p>
            <a:pPr lvl="1"/>
            <a:r>
              <a:rPr lang="pt-PT"/>
              <a:t>Segundo nível</a:t>
            </a:r>
          </a:p>
          <a:p>
            <a:pPr lvl="2"/>
            <a:r>
              <a:rPr lang="pt-PT"/>
              <a:t>Terceiro nível</a:t>
            </a:r>
          </a:p>
          <a:p>
            <a:pPr lvl="3"/>
            <a:r>
              <a:rPr lang="pt-PT"/>
              <a:t>Quarto nível</a:t>
            </a:r>
          </a:p>
          <a:p>
            <a:pPr lvl="4"/>
            <a:r>
              <a:rPr lang="pt-PT"/>
              <a:t>Quinto nível</a:t>
            </a:r>
          </a:p>
        </p:txBody>
      </p:sp>
      <p:sp>
        <p:nvSpPr>
          <p:cNvPr id="4" name="Marcador de Posição da Data 3">
            <a:extLst>
              <a:ext uri="{FF2B5EF4-FFF2-40B4-BE49-F238E27FC236}">
                <a16:creationId xmlns:a16="http://schemas.microsoft.com/office/drawing/2014/main" id="{BF1238FE-97B1-4081-AF63-BB6921CF3399}"/>
              </a:ext>
            </a:extLst>
          </p:cNvPr>
          <p:cNvSpPr>
            <a:spLocks noGrp="1"/>
          </p:cNvSpPr>
          <p:nvPr>
            <p:ph type="dt" sz="half" idx="10"/>
          </p:nvPr>
        </p:nvSpPr>
        <p:spPr/>
        <p:txBody>
          <a:bodyPr/>
          <a:lstStyle/>
          <a:p>
            <a:fld id="{F26335C2-D8F3-4538-B010-EF1072D662A4}" type="datetimeFigureOut">
              <a:rPr lang="pt-PT" smtClean="0"/>
              <a:t>23-05-2019</a:t>
            </a:fld>
            <a:endParaRPr lang="pt-PT"/>
          </a:p>
        </p:txBody>
      </p:sp>
      <p:sp>
        <p:nvSpPr>
          <p:cNvPr id="5" name="Marcador de Posição do Rodapé 4">
            <a:extLst>
              <a:ext uri="{FF2B5EF4-FFF2-40B4-BE49-F238E27FC236}">
                <a16:creationId xmlns:a16="http://schemas.microsoft.com/office/drawing/2014/main" id="{B05DAC46-E2C0-4D6B-8944-E861D17A7617}"/>
              </a:ext>
            </a:extLst>
          </p:cNvPr>
          <p:cNvSpPr>
            <a:spLocks noGrp="1"/>
          </p:cNvSpPr>
          <p:nvPr>
            <p:ph type="ftr" sz="quarter" idx="11"/>
          </p:nvPr>
        </p:nvSpPr>
        <p:spPr/>
        <p:txBody>
          <a:bodyPr/>
          <a:lstStyle/>
          <a:p>
            <a:endParaRPr lang="pt-PT"/>
          </a:p>
        </p:txBody>
      </p:sp>
      <p:sp>
        <p:nvSpPr>
          <p:cNvPr id="6" name="Marcador de Posição do Número do Diapositivo 5">
            <a:extLst>
              <a:ext uri="{FF2B5EF4-FFF2-40B4-BE49-F238E27FC236}">
                <a16:creationId xmlns:a16="http://schemas.microsoft.com/office/drawing/2014/main" id="{D4DCBC29-7726-4E3C-81CE-7160DD9BC3A9}"/>
              </a:ext>
            </a:extLst>
          </p:cNvPr>
          <p:cNvSpPr>
            <a:spLocks noGrp="1"/>
          </p:cNvSpPr>
          <p:nvPr>
            <p:ph type="sldNum" sz="quarter" idx="12"/>
          </p:nvPr>
        </p:nvSpPr>
        <p:spPr/>
        <p:txBody>
          <a:bodyPr/>
          <a:lstStyle/>
          <a:p>
            <a:fld id="{114117E5-A223-4FE5-BB6A-D309E84454FA}" type="slidenum">
              <a:rPr lang="pt-PT" smtClean="0"/>
              <a:t>‹nº›</a:t>
            </a:fld>
            <a:endParaRPr lang="pt-PT"/>
          </a:p>
        </p:txBody>
      </p:sp>
    </p:spTree>
    <p:extLst>
      <p:ext uri="{BB962C8B-B14F-4D97-AF65-F5344CB8AC3E}">
        <p14:creationId xmlns:p14="http://schemas.microsoft.com/office/powerpoint/2010/main" val="25379152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cçã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C69EAB3-E534-4417-9266-86E4433D90BB}"/>
              </a:ext>
            </a:extLst>
          </p:cNvPr>
          <p:cNvSpPr>
            <a:spLocks noGrp="1"/>
          </p:cNvSpPr>
          <p:nvPr>
            <p:ph type="title"/>
          </p:nvPr>
        </p:nvSpPr>
        <p:spPr>
          <a:xfrm>
            <a:off x="831850" y="1709738"/>
            <a:ext cx="10515600" cy="2852737"/>
          </a:xfrm>
        </p:spPr>
        <p:txBody>
          <a:bodyPr anchor="b"/>
          <a:lstStyle>
            <a:lvl1pPr>
              <a:defRPr sz="6000"/>
            </a:lvl1pPr>
          </a:lstStyle>
          <a:p>
            <a:r>
              <a:rPr lang="pt-PT"/>
              <a:t>Clique para editar o estilo de título do Modelo Global</a:t>
            </a:r>
          </a:p>
        </p:txBody>
      </p:sp>
      <p:sp>
        <p:nvSpPr>
          <p:cNvPr id="3" name="Marcador de Posição do Texto 2">
            <a:extLst>
              <a:ext uri="{FF2B5EF4-FFF2-40B4-BE49-F238E27FC236}">
                <a16:creationId xmlns:a16="http://schemas.microsoft.com/office/drawing/2014/main" id="{F7F9170A-AC17-4888-8369-AA060936ABA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pt-PT"/>
              <a:t>Editar os estilos de texto do Modelo Global</a:t>
            </a:r>
          </a:p>
        </p:txBody>
      </p:sp>
      <p:sp>
        <p:nvSpPr>
          <p:cNvPr id="4" name="Marcador de Posição da Data 3">
            <a:extLst>
              <a:ext uri="{FF2B5EF4-FFF2-40B4-BE49-F238E27FC236}">
                <a16:creationId xmlns:a16="http://schemas.microsoft.com/office/drawing/2014/main" id="{9371716B-C9D7-484A-A472-8B7662C3E96D}"/>
              </a:ext>
            </a:extLst>
          </p:cNvPr>
          <p:cNvSpPr>
            <a:spLocks noGrp="1"/>
          </p:cNvSpPr>
          <p:nvPr>
            <p:ph type="dt" sz="half" idx="10"/>
          </p:nvPr>
        </p:nvSpPr>
        <p:spPr/>
        <p:txBody>
          <a:bodyPr/>
          <a:lstStyle/>
          <a:p>
            <a:fld id="{F26335C2-D8F3-4538-B010-EF1072D662A4}" type="datetimeFigureOut">
              <a:rPr lang="pt-PT" smtClean="0"/>
              <a:t>23-05-2019</a:t>
            </a:fld>
            <a:endParaRPr lang="pt-PT"/>
          </a:p>
        </p:txBody>
      </p:sp>
      <p:sp>
        <p:nvSpPr>
          <p:cNvPr id="5" name="Marcador de Posição do Rodapé 4">
            <a:extLst>
              <a:ext uri="{FF2B5EF4-FFF2-40B4-BE49-F238E27FC236}">
                <a16:creationId xmlns:a16="http://schemas.microsoft.com/office/drawing/2014/main" id="{DAF363D4-7437-4671-AD89-1DD05D4CB4DE}"/>
              </a:ext>
            </a:extLst>
          </p:cNvPr>
          <p:cNvSpPr>
            <a:spLocks noGrp="1"/>
          </p:cNvSpPr>
          <p:nvPr>
            <p:ph type="ftr" sz="quarter" idx="11"/>
          </p:nvPr>
        </p:nvSpPr>
        <p:spPr/>
        <p:txBody>
          <a:bodyPr/>
          <a:lstStyle/>
          <a:p>
            <a:endParaRPr lang="pt-PT"/>
          </a:p>
        </p:txBody>
      </p:sp>
      <p:sp>
        <p:nvSpPr>
          <p:cNvPr id="6" name="Marcador de Posição do Número do Diapositivo 5">
            <a:extLst>
              <a:ext uri="{FF2B5EF4-FFF2-40B4-BE49-F238E27FC236}">
                <a16:creationId xmlns:a16="http://schemas.microsoft.com/office/drawing/2014/main" id="{E8E901EF-5A73-4CDA-A8F1-63179B1F779B}"/>
              </a:ext>
            </a:extLst>
          </p:cNvPr>
          <p:cNvSpPr>
            <a:spLocks noGrp="1"/>
          </p:cNvSpPr>
          <p:nvPr>
            <p:ph type="sldNum" sz="quarter" idx="12"/>
          </p:nvPr>
        </p:nvSpPr>
        <p:spPr/>
        <p:txBody>
          <a:bodyPr/>
          <a:lstStyle/>
          <a:p>
            <a:fld id="{114117E5-A223-4FE5-BB6A-D309E84454FA}" type="slidenum">
              <a:rPr lang="pt-PT" smtClean="0"/>
              <a:t>‹nº›</a:t>
            </a:fld>
            <a:endParaRPr lang="pt-PT"/>
          </a:p>
        </p:txBody>
      </p:sp>
    </p:spTree>
    <p:extLst>
      <p:ext uri="{BB962C8B-B14F-4D97-AF65-F5344CB8AC3E}">
        <p14:creationId xmlns:p14="http://schemas.microsoft.com/office/powerpoint/2010/main" val="8971179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Conteúdo Dup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57FA2AC-4ECF-4B76-B8D2-8776A5B1FF79}"/>
              </a:ext>
            </a:extLst>
          </p:cNvPr>
          <p:cNvSpPr>
            <a:spLocks noGrp="1"/>
          </p:cNvSpPr>
          <p:nvPr>
            <p:ph type="title"/>
          </p:nvPr>
        </p:nvSpPr>
        <p:spPr/>
        <p:txBody>
          <a:bodyPr/>
          <a:lstStyle/>
          <a:p>
            <a:r>
              <a:rPr lang="pt-PT"/>
              <a:t>Clique para editar o estilo de título do Modelo Global</a:t>
            </a:r>
          </a:p>
        </p:txBody>
      </p:sp>
      <p:sp>
        <p:nvSpPr>
          <p:cNvPr id="3" name="Marcador de Posição de Conteúdo 2">
            <a:extLst>
              <a:ext uri="{FF2B5EF4-FFF2-40B4-BE49-F238E27FC236}">
                <a16:creationId xmlns:a16="http://schemas.microsoft.com/office/drawing/2014/main" id="{AE29CE2B-CB7D-4870-AC04-D3FF0587DDA8}"/>
              </a:ext>
            </a:extLst>
          </p:cNvPr>
          <p:cNvSpPr>
            <a:spLocks noGrp="1"/>
          </p:cNvSpPr>
          <p:nvPr>
            <p:ph sz="half" idx="1"/>
          </p:nvPr>
        </p:nvSpPr>
        <p:spPr>
          <a:xfrm>
            <a:off x="838200" y="1825625"/>
            <a:ext cx="5181600" cy="4351338"/>
          </a:xfrm>
        </p:spPr>
        <p:txBody>
          <a:bodyPr/>
          <a:lstStyle/>
          <a:p>
            <a:pPr lvl="0"/>
            <a:r>
              <a:rPr lang="pt-PT"/>
              <a:t>Editar os estilos de texto do Modelo Global</a:t>
            </a:r>
          </a:p>
          <a:p>
            <a:pPr lvl="1"/>
            <a:r>
              <a:rPr lang="pt-PT"/>
              <a:t>Segundo nível</a:t>
            </a:r>
          </a:p>
          <a:p>
            <a:pPr lvl="2"/>
            <a:r>
              <a:rPr lang="pt-PT"/>
              <a:t>Terceiro nível</a:t>
            </a:r>
          </a:p>
          <a:p>
            <a:pPr lvl="3"/>
            <a:r>
              <a:rPr lang="pt-PT"/>
              <a:t>Quarto nível</a:t>
            </a:r>
          </a:p>
          <a:p>
            <a:pPr lvl="4"/>
            <a:r>
              <a:rPr lang="pt-PT"/>
              <a:t>Quinto nível</a:t>
            </a:r>
          </a:p>
        </p:txBody>
      </p:sp>
      <p:sp>
        <p:nvSpPr>
          <p:cNvPr id="4" name="Marcador de Posição de Conteúdo 3">
            <a:extLst>
              <a:ext uri="{FF2B5EF4-FFF2-40B4-BE49-F238E27FC236}">
                <a16:creationId xmlns:a16="http://schemas.microsoft.com/office/drawing/2014/main" id="{7E65C892-BB4E-4A6B-A888-2BF511CF4D0F}"/>
              </a:ext>
            </a:extLst>
          </p:cNvPr>
          <p:cNvSpPr>
            <a:spLocks noGrp="1"/>
          </p:cNvSpPr>
          <p:nvPr>
            <p:ph sz="half" idx="2"/>
          </p:nvPr>
        </p:nvSpPr>
        <p:spPr>
          <a:xfrm>
            <a:off x="6172200" y="1825625"/>
            <a:ext cx="5181600" cy="4351338"/>
          </a:xfrm>
        </p:spPr>
        <p:txBody>
          <a:bodyPr/>
          <a:lstStyle/>
          <a:p>
            <a:pPr lvl="0"/>
            <a:r>
              <a:rPr lang="pt-PT"/>
              <a:t>Editar os estilos de texto do Modelo Global</a:t>
            </a:r>
          </a:p>
          <a:p>
            <a:pPr lvl="1"/>
            <a:r>
              <a:rPr lang="pt-PT"/>
              <a:t>Segundo nível</a:t>
            </a:r>
          </a:p>
          <a:p>
            <a:pPr lvl="2"/>
            <a:r>
              <a:rPr lang="pt-PT"/>
              <a:t>Terceiro nível</a:t>
            </a:r>
          </a:p>
          <a:p>
            <a:pPr lvl="3"/>
            <a:r>
              <a:rPr lang="pt-PT"/>
              <a:t>Quarto nível</a:t>
            </a:r>
          </a:p>
          <a:p>
            <a:pPr lvl="4"/>
            <a:r>
              <a:rPr lang="pt-PT"/>
              <a:t>Quinto nível</a:t>
            </a:r>
          </a:p>
        </p:txBody>
      </p:sp>
      <p:sp>
        <p:nvSpPr>
          <p:cNvPr id="5" name="Marcador de Posição da Data 4">
            <a:extLst>
              <a:ext uri="{FF2B5EF4-FFF2-40B4-BE49-F238E27FC236}">
                <a16:creationId xmlns:a16="http://schemas.microsoft.com/office/drawing/2014/main" id="{47038CAA-4696-4240-9354-9B96EA4C2DB7}"/>
              </a:ext>
            </a:extLst>
          </p:cNvPr>
          <p:cNvSpPr>
            <a:spLocks noGrp="1"/>
          </p:cNvSpPr>
          <p:nvPr>
            <p:ph type="dt" sz="half" idx="10"/>
          </p:nvPr>
        </p:nvSpPr>
        <p:spPr/>
        <p:txBody>
          <a:bodyPr/>
          <a:lstStyle/>
          <a:p>
            <a:fld id="{F26335C2-D8F3-4538-B010-EF1072D662A4}" type="datetimeFigureOut">
              <a:rPr lang="pt-PT" smtClean="0"/>
              <a:t>23-05-2019</a:t>
            </a:fld>
            <a:endParaRPr lang="pt-PT"/>
          </a:p>
        </p:txBody>
      </p:sp>
      <p:sp>
        <p:nvSpPr>
          <p:cNvPr id="6" name="Marcador de Posição do Rodapé 5">
            <a:extLst>
              <a:ext uri="{FF2B5EF4-FFF2-40B4-BE49-F238E27FC236}">
                <a16:creationId xmlns:a16="http://schemas.microsoft.com/office/drawing/2014/main" id="{81613B38-6748-4BED-898A-1CEC8384BCE1}"/>
              </a:ext>
            </a:extLst>
          </p:cNvPr>
          <p:cNvSpPr>
            <a:spLocks noGrp="1"/>
          </p:cNvSpPr>
          <p:nvPr>
            <p:ph type="ftr" sz="quarter" idx="11"/>
          </p:nvPr>
        </p:nvSpPr>
        <p:spPr/>
        <p:txBody>
          <a:bodyPr/>
          <a:lstStyle/>
          <a:p>
            <a:endParaRPr lang="pt-PT"/>
          </a:p>
        </p:txBody>
      </p:sp>
      <p:sp>
        <p:nvSpPr>
          <p:cNvPr id="7" name="Marcador de Posição do Número do Diapositivo 6">
            <a:extLst>
              <a:ext uri="{FF2B5EF4-FFF2-40B4-BE49-F238E27FC236}">
                <a16:creationId xmlns:a16="http://schemas.microsoft.com/office/drawing/2014/main" id="{15DC3904-E0FC-4242-84A7-EEFB62FD93FE}"/>
              </a:ext>
            </a:extLst>
          </p:cNvPr>
          <p:cNvSpPr>
            <a:spLocks noGrp="1"/>
          </p:cNvSpPr>
          <p:nvPr>
            <p:ph type="sldNum" sz="quarter" idx="12"/>
          </p:nvPr>
        </p:nvSpPr>
        <p:spPr/>
        <p:txBody>
          <a:bodyPr/>
          <a:lstStyle/>
          <a:p>
            <a:fld id="{114117E5-A223-4FE5-BB6A-D309E84454FA}" type="slidenum">
              <a:rPr lang="pt-PT" smtClean="0"/>
              <a:t>‹nº›</a:t>
            </a:fld>
            <a:endParaRPr lang="pt-PT"/>
          </a:p>
        </p:txBody>
      </p:sp>
    </p:spTree>
    <p:extLst>
      <p:ext uri="{BB962C8B-B14F-4D97-AF65-F5344CB8AC3E}">
        <p14:creationId xmlns:p14="http://schemas.microsoft.com/office/powerpoint/2010/main" val="33861925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6202318-23F9-4298-94C1-CEACC9272AF9}"/>
              </a:ext>
            </a:extLst>
          </p:cNvPr>
          <p:cNvSpPr>
            <a:spLocks noGrp="1"/>
          </p:cNvSpPr>
          <p:nvPr>
            <p:ph type="title"/>
          </p:nvPr>
        </p:nvSpPr>
        <p:spPr>
          <a:xfrm>
            <a:off x="839788" y="365125"/>
            <a:ext cx="10515600" cy="1325563"/>
          </a:xfrm>
        </p:spPr>
        <p:txBody>
          <a:bodyPr/>
          <a:lstStyle/>
          <a:p>
            <a:r>
              <a:rPr lang="pt-PT"/>
              <a:t>Clique para editar o estilo de título do Modelo Global</a:t>
            </a:r>
          </a:p>
        </p:txBody>
      </p:sp>
      <p:sp>
        <p:nvSpPr>
          <p:cNvPr id="3" name="Marcador de Posição do Texto 2">
            <a:extLst>
              <a:ext uri="{FF2B5EF4-FFF2-40B4-BE49-F238E27FC236}">
                <a16:creationId xmlns:a16="http://schemas.microsoft.com/office/drawing/2014/main" id="{0B889CBC-AF7D-4892-99E1-017519BAFA4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PT"/>
              <a:t>Editar os estilos de texto do Modelo Global</a:t>
            </a:r>
          </a:p>
        </p:txBody>
      </p:sp>
      <p:sp>
        <p:nvSpPr>
          <p:cNvPr id="4" name="Marcador de Posição de Conteúdo 3">
            <a:extLst>
              <a:ext uri="{FF2B5EF4-FFF2-40B4-BE49-F238E27FC236}">
                <a16:creationId xmlns:a16="http://schemas.microsoft.com/office/drawing/2014/main" id="{3A49841D-03F2-439A-B63A-95C996D88ABD}"/>
              </a:ext>
            </a:extLst>
          </p:cNvPr>
          <p:cNvSpPr>
            <a:spLocks noGrp="1"/>
          </p:cNvSpPr>
          <p:nvPr>
            <p:ph sz="half" idx="2"/>
          </p:nvPr>
        </p:nvSpPr>
        <p:spPr>
          <a:xfrm>
            <a:off x="839788" y="2505075"/>
            <a:ext cx="5157787" cy="3684588"/>
          </a:xfrm>
        </p:spPr>
        <p:txBody>
          <a:bodyPr/>
          <a:lstStyle/>
          <a:p>
            <a:pPr lvl="0"/>
            <a:r>
              <a:rPr lang="pt-PT"/>
              <a:t>Editar os estilos de texto do Modelo Global</a:t>
            </a:r>
          </a:p>
          <a:p>
            <a:pPr lvl="1"/>
            <a:r>
              <a:rPr lang="pt-PT"/>
              <a:t>Segundo nível</a:t>
            </a:r>
          </a:p>
          <a:p>
            <a:pPr lvl="2"/>
            <a:r>
              <a:rPr lang="pt-PT"/>
              <a:t>Terceiro nível</a:t>
            </a:r>
          </a:p>
          <a:p>
            <a:pPr lvl="3"/>
            <a:r>
              <a:rPr lang="pt-PT"/>
              <a:t>Quarto nível</a:t>
            </a:r>
          </a:p>
          <a:p>
            <a:pPr lvl="4"/>
            <a:r>
              <a:rPr lang="pt-PT"/>
              <a:t>Quinto nível</a:t>
            </a:r>
          </a:p>
        </p:txBody>
      </p:sp>
      <p:sp>
        <p:nvSpPr>
          <p:cNvPr id="5" name="Marcador de Posição do Texto 4">
            <a:extLst>
              <a:ext uri="{FF2B5EF4-FFF2-40B4-BE49-F238E27FC236}">
                <a16:creationId xmlns:a16="http://schemas.microsoft.com/office/drawing/2014/main" id="{E8FC3FED-7A13-431B-A8C6-95881072A33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PT"/>
              <a:t>Editar os estilos de texto do Modelo Global</a:t>
            </a:r>
          </a:p>
        </p:txBody>
      </p:sp>
      <p:sp>
        <p:nvSpPr>
          <p:cNvPr id="6" name="Marcador de Posição de Conteúdo 5">
            <a:extLst>
              <a:ext uri="{FF2B5EF4-FFF2-40B4-BE49-F238E27FC236}">
                <a16:creationId xmlns:a16="http://schemas.microsoft.com/office/drawing/2014/main" id="{9571C41F-C0D2-4481-8B3C-2547E918C0D4}"/>
              </a:ext>
            </a:extLst>
          </p:cNvPr>
          <p:cNvSpPr>
            <a:spLocks noGrp="1"/>
          </p:cNvSpPr>
          <p:nvPr>
            <p:ph sz="quarter" idx="4"/>
          </p:nvPr>
        </p:nvSpPr>
        <p:spPr>
          <a:xfrm>
            <a:off x="6172200" y="2505075"/>
            <a:ext cx="5183188" cy="3684588"/>
          </a:xfrm>
        </p:spPr>
        <p:txBody>
          <a:bodyPr/>
          <a:lstStyle/>
          <a:p>
            <a:pPr lvl="0"/>
            <a:r>
              <a:rPr lang="pt-PT"/>
              <a:t>Editar os estilos de texto do Modelo Global</a:t>
            </a:r>
          </a:p>
          <a:p>
            <a:pPr lvl="1"/>
            <a:r>
              <a:rPr lang="pt-PT"/>
              <a:t>Segundo nível</a:t>
            </a:r>
          </a:p>
          <a:p>
            <a:pPr lvl="2"/>
            <a:r>
              <a:rPr lang="pt-PT"/>
              <a:t>Terceiro nível</a:t>
            </a:r>
          </a:p>
          <a:p>
            <a:pPr lvl="3"/>
            <a:r>
              <a:rPr lang="pt-PT"/>
              <a:t>Quarto nível</a:t>
            </a:r>
          </a:p>
          <a:p>
            <a:pPr lvl="4"/>
            <a:r>
              <a:rPr lang="pt-PT"/>
              <a:t>Quinto nível</a:t>
            </a:r>
          </a:p>
        </p:txBody>
      </p:sp>
      <p:sp>
        <p:nvSpPr>
          <p:cNvPr id="7" name="Marcador de Posição da Data 6">
            <a:extLst>
              <a:ext uri="{FF2B5EF4-FFF2-40B4-BE49-F238E27FC236}">
                <a16:creationId xmlns:a16="http://schemas.microsoft.com/office/drawing/2014/main" id="{B13FC9CF-55E1-41A9-AA76-044208FC660B}"/>
              </a:ext>
            </a:extLst>
          </p:cNvPr>
          <p:cNvSpPr>
            <a:spLocks noGrp="1"/>
          </p:cNvSpPr>
          <p:nvPr>
            <p:ph type="dt" sz="half" idx="10"/>
          </p:nvPr>
        </p:nvSpPr>
        <p:spPr/>
        <p:txBody>
          <a:bodyPr/>
          <a:lstStyle/>
          <a:p>
            <a:fld id="{F26335C2-D8F3-4538-B010-EF1072D662A4}" type="datetimeFigureOut">
              <a:rPr lang="pt-PT" smtClean="0"/>
              <a:t>23-05-2019</a:t>
            </a:fld>
            <a:endParaRPr lang="pt-PT"/>
          </a:p>
        </p:txBody>
      </p:sp>
      <p:sp>
        <p:nvSpPr>
          <p:cNvPr id="8" name="Marcador de Posição do Rodapé 7">
            <a:extLst>
              <a:ext uri="{FF2B5EF4-FFF2-40B4-BE49-F238E27FC236}">
                <a16:creationId xmlns:a16="http://schemas.microsoft.com/office/drawing/2014/main" id="{37EB9E11-B2C1-415A-BBDB-44CA8AD75E0B}"/>
              </a:ext>
            </a:extLst>
          </p:cNvPr>
          <p:cNvSpPr>
            <a:spLocks noGrp="1"/>
          </p:cNvSpPr>
          <p:nvPr>
            <p:ph type="ftr" sz="quarter" idx="11"/>
          </p:nvPr>
        </p:nvSpPr>
        <p:spPr/>
        <p:txBody>
          <a:bodyPr/>
          <a:lstStyle/>
          <a:p>
            <a:endParaRPr lang="pt-PT"/>
          </a:p>
        </p:txBody>
      </p:sp>
      <p:sp>
        <p:nvSpPr>
          <p:cNvPr id="9" name="Marcador de Posição do Número do Diapositivo 8">
            <a:extLst>
              <a:ext uri="{FF2B5EF4-FFF2-40B4-BE49-F238E27FC236}">
                <a16:creationId xmlns:a16="http://schemas.microsoft.com/office/drawing/2014/main" id="{1C6D61B7-9425-40EF-9B6A-2069C44339C8}"/>
              </a:ext>
            </a:extLst>
          </p:cNvPr>
          <p:cNvSpPr>
            <a:spLocks noGrp="1"/>
          </p:cNvSpPr>
          <p:nvPr>
            <p:ph type="sldNum" sz="quarter" idx="12"/>
          </p:nvPr>
        </p:nvSpPr>
        <p:spPr/>
        <p:txBody>
          <a:bodyPr/>
          <a:lstStyle/>
          <a:p>
            <a:fld id="{114117E5-A223-4FE5-BB6A-D309E84454FA}" type="slidenum">
              <a:rPr lang="pt-PT" smtClean="0"/>
              <a:t>‹nº›</a:t>
            </a:fld>
            <a:endParaRPr lang="pt-PT"/>
          </a:p>
        </p:txBody>
      </p:sp>
    </p:spTree>
    <p:extLst>
      <p:ext uri="{BB962C8B-B14F-4D97-AF65-F5344CB8AC3E}">
        <p14:creationId xmlns:p14="http://schemas.microsoft.com/office/powerpoint/2010/main" val="23173683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3D256B2-039A-40DA-BB82-28C989C5E25A}"/>
              </a:ext>
            </a:extLst>
          </p:cNvPr>
          <p:cNvSpPr>
            <a:spLocks noGrp="1"/>
          </p:cNvSpPr>
          <p:nvPr>
            <p:ph type="title"/>
          </p:nvPr>
        </p:nvSpPr>
        <p:spPr/>
        <p:txBody>
          <a:bodyPr/>
          <a:lstStyle/>
          <a:p>
            <a:r>
              <a:rPr lang="pt-PT"/>
              <a:t>Clique para editar o estilo de título do Modelo Global</a:t>
            </a:r>
          </a:p>
        </p:txBody>
      </p:sp>
      <p:sp>
        <p:nvSpPr>
          <p:cNvPr id="3" name="Marcador de Posição da Data 2">
            <a:extLst>
              <a:ext uri="{FF2B5EF4-FFF2-40B4-BE49-F238E27FC236}">
                <a16:creationId xmlns:a16="http://schemas.microsoft.com/office/drawing/2014/main" id="{5412DD22-149F-4119-B1B0-57399F441528}"/>
              </a:ext>
            </a:extLst>
          </p:cNvPr>
          <p:cNvSpPr>
            <a:spLocks noGrp="1"/>
          </p:cNvSpPr>
          <p:nvPr>
            <p:ph type="dt" sz="half" idx="10"/>
          </p:nvPr>
        </p:nvSpPr>
        <p:spPr/>
        <p:txBody>
          <a:bodyPr/>
          <a:lstStyle/>
          <a:p>
            <a:fld id="{F26335C2-D8F3-4538-B010-EF1072D662A4}" type="datetimeFigureOut">
              <a:rPr lang="pt-PT" smtClean="0"/>
              <a:t>23-05-2019</a:t>
            </a:fld>
            <a:endParaRPr lang="pt-PT"/>
          </a:p>
        </p:txBody>
      </p:sp>
      <p:sp>
        <p:nvSpPr>
          <p:cNvPr id="4" name="Marcador de Posição do Rodapé 3">
            <a:extLst>
              <a:ext uri="{FF2B5EF4-FFF2-40B4-BE49-F238E27FC236}">
                <a16:creationId xmlns:a16="http://schemas.microsoft.com/office/drawing/2014/main" id="{72650FCD-3FD3-491C-8ED6-74B558E28228}"/>
              </a:ext>
            </a:extLst>
          </p:cNvPr>
          <p:cNvSpPr>
            <a:spLocks noGrp="1"/>
          </p:cNvSpPr>
          <p:nvPr>
            <p:ph type="ftr" sz="quarter" idx="11"/>
          </p:nvPr>
        </p:nvSpPr>
        <p:spPr/>
        <p:txBody>
          <a:bodyPr/>
          <a:lstStyle/>
          <a:p>
            <a:endParaRPr lang="pt-PT"/>
          </a:p>
        </p:txBody>
      </p:sp>
      <p:sp>
        <p:nvSpPr>
          <p:cNvPr id="5" name="Marcador de Posição do Número do Diapositivo 4">
            <a:extLst>
              <a:ext uri="{FF2B5EF4-FFF2-40B4-BE49-F238E27FC236}">
                <a16:creationId xmlns:a16="http://schemas.microsoft.com/office/drawing/2014/main" id="{F6AD12FC-8702-4563-A16B-9F2B9E6FE19C}"/>
              </a:ext>
            </a:extLst>
          </p:cNvPr>
          <p:cNvSpPr>
            <a:spLocks noGrp="1"/>
          </p:cNvSpPr>
          <p:nvPr>
            <p:ph type="sldNum" sz="quarter" idx="12"/>
          </p:nvPr>
        </p:nvSpPr>
        <p:spPr/>
        <p:txBody>
          <a:bodyPr/>
          <a:lstStyle/>
          <a:p>
            <a:fld id="{114117E5-A223-4FE5-BB6A-D309E84454FA}" type="slidenum">
              <a:rPr lang="pt-PT" smtClean="0"/>
              <a:t>‹nº›</a:t>
            </a:fld>
            <a:endParaRPr lang="pt-PT"/>
          </a:p>
        </p:txBody>
      </p:sp>
    </p:spTree>
    <p:extLst>
      <p:ext uri="{BB962C8B-B14F-4D97-AF65-F5344CB8AC3E}">
        <p14:creationId xmlns:p14="http://schemas.microsoft.com/office/powerpoint/2010/main" val="920257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Marcador de Posição da Data 1">
            <a:extLst>
              <a:ext uri="{FF2B5EF4-FFF2-40B4-BE49-F238E27FC236}">
                <a16:creationId xmlns:a16="http://schemas.microsoft.com/office/drawing/2014/main" id="{F6F2CD04-4C29-4226-BBB3-66A1F9D7D5B6}"/>
              </a:ext>
            </a:extLst>
          </p:cNvPr>
          <p:cNvSpPr>
            <a:spLocks noGrp="1"/>
          </p:cNvSpPr>
          <p:nvPr>
            <p:ph type="dt" sz="half" idx="10"/>
          </p:nvPr>
        </p:nvSpPr>
        <p:spPr/>
        <p:txBody>
          <a:bodyPr/>
          <a:lstStyle/>
          <a:p>
            <a:fld id="{F26335C2-D8F3-4538-B010-EF1072D662A4}" type="datetimeFigureOut">
              <a:rPr lang="pt-PT" smtClean="0"/>
              <a:t>23-05-2019</a:t>
            </a:fld>
            <a:endParaRPr lang="pt-PT"/>
          </a:p>
        </p:txBody>
      </p:sp>
      <p:sp>
        <p:nvSpPr>
          <p:cNvPr id="3" name="Marcador de Posição do Rodapé 2">
            <a:extLst>
              <a:ext uri="{FF2B5EF4-FFF2-40B4-BE49-F238E27FC236}">
                <a16:creationId xmlns:a16="http://schemas.microsoft.com/office/drawing/2014/main" id="{62419ABA-3D3F-4A09-BF13-183E39DF409A}"/>
              </a:ext>
            </a:extLst>
          </p:cNvPr>
          <p:cNvSpPr>
            <a:spLocks noGrp="1"/>
          </p:cNvSpPr>
          <p:nvPr>
            <p:ph type="ftr" sz="quarter" idx="11"/>
          </p:nvPr>
        </p:nvSpPr>
        <p:spPr/>
        <p:txBody>
          <a:bodyPr/>
          <a:lstStyle/>
          <a:p>
            <a:endParaRPr lang="pt-PT"/>
          </a:p>
        </p:txBody>
      </p:sp>
      <p:sp>
        <p:nvSpPr>
          <p:cNvPr id="4" name="Marcador de Posição do Número do Diapositivo 3">
            <a:extLst>
              <a:ext uri="{FF2B5EF4-FFF2-40B4-BE49-F238E27FC236}">
                <a16:creationId xmlns:a16="http://schemas.microsoft.com/office/drawing/2014/main" id="{6EFD1D81-C05B-4803-AD3C-A5269376942C}"/>
              </a:ext>
            </a:extLst>
          </p:cNvPr>
          <p:cNvSpPr>
            <a:spLocks noGrp="1"/>
          </p:cNvSpPr>
          <p:nvPr>
            <p:ph type="sldNum" sz="quarter" idx="12"/>
          </p:nvPr>
        </p:nvSpPr>
        <p:spPr/>
        <p:txBody>
          <a:bodyPr/>
          <a:lstStyle/>
          <a:p>
            <a:fld id="{114117E5-A223-4FE5-BB6A-D309E84454FA}" type="slidenum">
              <a:rPr lang="pt-PT" smtClean="0"/>
              <a:t>‹nº›</a:t>
            </a:fld>
            <a:endParaRPr lang="pt-PT"/>
          </a:p>
        </p:txBody>
      </p:sp>
    </p:spTree>
    <p:extLst>
      <p:ext uri="{BB962C8B-B14F-4D97-AF65-F5344CB8AC3E}">
        <p14:creationId xmlns:p14="http://schemas.microsoft.com/office/powerpoint/2010/main" val="4166777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55B2479-9FFC-4212-B3C5-3DD4DECDB69B}"/>
              </a:ext>
            </a:extLst>
          </p:cNvPr>
          <p:cNvSpPr>
            <a:spLocks noGrp="1"/>
          </p:cNvSpPr>
          <p:nvPr>
            <p:ph type="title"/>
          </p:nvPr>
        </p:nvSpPr>
        <p:spPr>
          <a:xfrm>
            <a:off x="839788" y="457200"/>
            <a:ext cx="3932237" cy="1600200"/>
          </a:xfrm>
        </p:spPr>
        <p:txBody>
          <a:bodyPr anchor="b"/>
          <a:lstStyle>
            <a:lvl1pPr>
              <a:defRPr sz="3200"/>
            </a:lvl1pPr>
          </a:lstStyle>
          <a:p>
            <a:r>
              <a:rPr lang="pt-PT"/>
              <a:t>Clique para editar o estilo de título do Modelo Global</a:t>
            </a:r>
          </a:p>
        </p:txBody>
      </p:sp>
      <p:sp>
        <p:nvSpPr>
          <p:cNvPr id="3" name="Marcador de Posição de Conteúdo 2">
            <a:extLst>
              <a:ext uri="{FF2B5EF4-FFF2-40B4-BE49-F238E27FC236}">
                <a16:creationId xmlns:a16="http://schemas.microsoft.com/office/drawing/2014/main" id="{506C659B-A596-446A-8FD1-9750052F9DC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PT"/>
              <a:t>Editar os estilos de texto do Modelo Global</a:t>
            </a:r>
          </a:p>
          <a:p>
            <a:pPr lvl="1"/>
            <a:r>
              <a:rPr lang="pt-PT"/>
              <a:t>Segundo nível</a:t>
            </a:r>
          </a:p>
          <a:p>
            <a:pPr lvl="2"/>
            <a:r>
              <a:rPr lang="pt-PT"/>
              <a:t>Terceiro nível</a:t>
            </a:r>
          </a:p>
          <a:p>
            <a:pPr lvl="3"/>
            <a:r>
              <a:rPr lang="pt-PT"/>
              <a:t>Quarto nível</a:t>
            </a:r>
          </a:p>
          <a:p>
            <a:pPr lvl="4"/>
            <a:r>
              <a:rPr lang="pt-PT"/>
              <a:t>Quinto nível</a:t>
            </a:r>
          </a:p>
        </p:txBody>
      </p:sp>
      <p:sp>
        <p:nvSpPr>
          <p:cNvPr id="4" name="Marcador de Posição do Texto 3">
            <a:extLst>
              <a:ext uri="{FF2B5EF4-FFF2-40B4-BE49-F238E27FC236}">
                <a16:creationId xmlns:a16="http://schemas.microsoft.com/office/drawing/2014/main" id="{1B6C053C-2D09-468A-B8CF-C8193DDB525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PT"/>
              <a:t>Editar os estilos de texto do Modelo Global</a:t>
            </a:r>
          </a:p>
        </p:txBody>
      </p:sp>
      <p:sp>
        <p:nvSpPr>
          <p:cNvPr id="5" name="Marcador de Posição da Data 4">
            <a:extLst>
              <a:ext uri="{FF2B5EF4-FFF2-40B4-BE49-F238E27FC236}">
                <a16:creationId xmlns:a16="http://schemas.microsoft.com/office/drawing/2014/main" id="{1DA3F327-6C7A-43DC-9F02-EBD04F4E5660}"/>
              </a:ext>
            </a:extLst>
          </p:cNvPr>
          <p:cNvSpPr>
            <a:spLocks noGrp="1"/>
          </p:cNvSpPr>
          <p:nvPr>
            <p:ph type="dt" sz="half" idx="10"/>
          </p:nvPr>
        </p:nvSpPr>
        <p:spPr/>
        <p:txBody>
          <a:bodyPr/>
          <a:lstStyle/>
          <a:p>
            <a:fld id="{F26335C2-D8F3-4538-B010-EF1072D662A4}" type="datetimeFigureOut">
              <a:rPr lang="pt-PT" smtClean="0"/>
              <a:t>23-05-2019</a:t>
            </a:fld>
            <a:endParaRPr lang="pt-PT"/>
          </a:p>
        </p:txBody>
      </p:sp>
      <p:sp>
        <p:nvSpPr>
          <p:cNvPr id="6" name="Marcador de Posição do Rodapé 5">
            <a:extLst>
              <a:ext uri="{FF2B5EF4-FFF2-40B4-BE49-F238E27FC236}">
                <a16:creationId xmlns:a16="http://schemas.microsoft.com/office/drawing/2014/main" id="{B82DF666-1CC4-4A7F-BB27-E242477030CE}"/>
              </a:ext>
            </a:extLst>
          </p:cNvPr>
          <p:cNvSpPr>
            <a:spLocks noGrp="1"/>
          </p:cNvSpPr>
          <p:nvPr>
            <p:ph type="ftr" sz="quarter" idx="11"/>
          </p:nvPr>
        </p:nvSpPr>
        <p:spPr/>
        <p:txBody>
          <a:bodyPr/>
          <a:lstStyle/>
          <a:p>
            <a:endParaRPr lang="pt-PT"/>
          </a:p>
        </p:txBody>
      </p:sp>
      <p:sp>
        <p:nvSpPr>
          <p:cNvPr id="7" name="Marcador de Posição do Número do Diapositivo 6">
            <a:extLst>
              <a:ext uri="{FF2B5EF4-FFF2-40B4-BE49-F238E27FC236}">
                <a16:creationId xmlns:a16="http://schemas.microsoft.com/office/drawing/2014/main" id="{EF94D6B3-38A3-4301-ACC8-10F4ECE0A1E6}"/>
              </a:ext>
            </a:extLst>
          </p:cNvPr>
          <p:cNvSpPr>
            <a:spLocks noGrp="1"/>
          </p:cNvSpPr>
          <p:nvPr>
            <p:ph type="sldNum" sz="quarter" idx="12"/>
          </p:nvPr>
        </p:nvSpPr>
        <p:spPr/>
        <p:txBody>
          <a:bodyPr/>
          <a:lstStyle/>
          <a:p>
            <a:fld id="{114117E5-A223-4FE5-BB6A-D309E84454FA}" type="slidenum">
              <a:rPr lang="pt-PT" smtClean="0"/>
              <a:t>‹nº›</a:t>
            </a:fld>
            <a:endParaRPr lang="pt-PT"/>
          </a:p>
        </p:txBody>
      </p:sp>
    </p:spTree>
    <p:extLst>
      <p:ext uri="{BB962C8B-B14F-4D97-AF65-F5344CB8AC3E}">
        <p14:creationId xmlns:p14="http://schemas.microsoft.com/office/powerpoint/2010/main" val="9039592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A52E211-898C-4408-B5F4-CF913E8C6B41}"/>
              </a:ext>
            </a:extLst>
          </p:cNvPr>
          <p:cNvSpPr>
            <a:spLocks noGrp="1"/>
          </p:cNvSpPr>
          <p:nvPr>
            <p:ph type="title"/>
          </p:nvPr>
        </p:nvSpPr>
        <p:spPr>
          <a:xfrm>
            <a:off x="839788" y="457200"/>
            <a:ext cx="3932237" cy="1600200"/>
          </a:xfrm>
        </p:spPr>
        <p:txBody>
          <a:bodyPr anchor="b"/>
          <a:lstStyle>
            <a:lvl1pPr>
              <a:defRPr sz="3200"/>
            </a:lvl1pPr>
          </a:lstStyle>
          <a:p>
            <a:r>
              <a:rPr lang="pt-PT"/>
              <a:t>Clique para editar o estilo de título do Modelo Global</a:t>
            </a:r>
          </a:p>
        </p:txBody>
      </p:sp>
      <p:sp>
        <p:nvSpPr>
          <p:cNvPr id="3" name="Marcador de Posição da Imagem 2">
            <a:extLst>
              <a:ext uri="{FF2B5EF4-FFF2-40B4-BE49-F238E27FC236}">
                <a16:creationId xmlns:a16="http://schemas.microsoft.com/office/drawing/2014/main" id="{9D2233B0-A6EC-4D70-A4AC-D3E01420077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t-PT"/>
          </a:p>
        </p:txBody>
      </p:sp>
      <p:sp>
        <p:nvSpPr>
          <p:cNvPr id="4" name="Marcador de Posição do Texto 3">
            <a:extLst>
              <a:ext uri="{FF2B5EF4-FFF2-40B4-BE49-F238E27FC236}">
                <a16:creationId xmlns:a16="http://schemas.microsoft.com/office/drawing/2014/main" id="{F000CA24-57F5-487E-BD54-AB30F6831C4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PT"/>
              <a:t>Editar os estilos de texto do Modelo Global</a:t>
            </a:r>
          </a:p>
        </p:txBody>
      </p:sp>
      <p:sp>
        <p:nvSpPr>
          <p:cNvPr id="5" name="Marcador de Posição da Data 4">
            <a:extLst>
              <a:ext uri="{FF2B5EF4-FFF2-40B4-BE49-F238E27FC236}">
                <a16:creationId xmlns:a16="http://schemas.microsoft.com/office/drawing/2014/main" id="{F50DA944-3A67-4B04-BD43-1322F02D9A31}"/>
              </a:ext>
            </a:extLst>
          </p:cNvPr>
          <p:cNvSpPr>
            <a:spLocks noGrp="1"/>
          </p:cNvSpPr>
          <p:nvPr>
            <p:ph type="dt" sz="half" idx="10"/>
          </p:nvPr>
        </p:nvSpPr>
        <p:spPr/>
        <p:txBody>
          <a:bodyPr/>
          <a:lstStyle/>
          <a:p>
            <a:fld id="{F26335C2-D8F3-4538-B010-EF1072D662A4}" type="datetimeFigureOut">
              <a:rPr lang="pt-PT" smtClean="0"/>
              <a:t>23-05-2019</a:t>
            </a:fld>
            <a:endParaRPr lang="pt-PT"/>
          </a:p>
        </p:txBody>
      </p:sp>
      <p:sp>
        <p:nvSpPr>
          <p:cNvPr id="6" name="Marcador de Posição do Rodapé 5">
            <a:extLst>
              <a:ext uri="{FF2B5EF4-FFF2-40B4-BE49-F238E27FC236}">
                <a16:creationId xmlns:a16="http://schemas.microsoft.com/office/drawing/2014/main" id="{03B7F79E-D1AD-4C8A-BBFE-95D3C41BC92B}"/>
              </a:ext>
            </a:extLst>
          </p:cNvPr>
          <p:cNvSpPr>
            <a:spLocks noGrp="1"/>
          </p:cNvSpPr>
          <p:nvPr>
            <p:ph type="ftr" sz="quarter" idx="11"/>
          </p:nvPr>
        </p:nvSpPr>
        <p:spPr/>
        <p:txBody>
          <a:bodyPr/>
          <a:lstStyle/>
          <a:p>
            <a:endParaRPr lang="pt-PT"/>
          </a:p>
        </p:txBody>
      </p:sp>
      <p:sp>
        <p:nvSpPr>
          <p:cNvPr id="7" name="Marcador de Posição do Número do Diapositivo 6">
            <a:extLst>
              <a:ext uri="{FF2B5EF4-FFF2-40B4-BE49-F238E27FC236}">
                <a16:creationId xmlns:a16="http://schemas.microsoft.com/office/drawing/2014/main" id="{6CC3B5E7-536C-452A-9532-AC71AA64293B}"/>
              </a:ext>
            </a:extLst>
          </p:cNvPr>
          <p:cNvSpPr>
            <a:spLocks noGrp="1"/>
          </p:cNvSpPr>
          <p:nvPr>
            <p:ph type="sldNum" sz="quarter" idx="12"/>
          </p:nvPr>
        </p:nvSpPr>
        <p:spPr/>
        <p:txBody>
          <a:bodyPr/>
          <a:lstStyle/>
          <a:p>
            <a:fld id="{114117E5-A223-4FE5-BB6A-D309E84454FA}" type="slidenum">
              <a:rPr lang="pt-PT" smtClean="0"/>
              <a:t>‹nº›</a:t>
            </a:fld>
            <a:endParaRPr lang="pt-PT"/>
          </a:p>
        </p:txBody>
      </p:sp>
    </p:spTree>
    <p:extLst>
      <p:ext uri="{BB962C8B-B14F-4D97-AF65-F5344CB8AC3E}">
        <p14:creationId xmlns:p14="http://schemas.microsoft.com/office/powerpoint/2010/main" val="11199919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2" name="Marcador de Posição do Título 1">
            <a:extLst>
              <a:ext uri="{FF2B5EF4-FFF2-40B4-BE49-F238E27FC236}">
                <a16:creationId xmlns:a16="http://schemas.microsoft.com/office/drawing/2014/main" id="{656A841A-A103-4D67-8241-1CE9A487355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pt-PT"/>
              <a:t>Clique para editar o estilo de título do Modelo Global</a:t>
            </a:r>
          </a:p>
        </p:txBody>
      </p:sp>
      <p:sp>
        <p:nvSpPr>
          <p:cNvPr id="3" name="Marcador de Posição do Texto 2">
            <a:extLst>
              <a:ext uri="{FF2B5EF4-FFF2-40B4-BE49-F238E27FC236}">
                <a16:creationId xmlns:a16="http://schemas.microsoft.com/office/drawing/2014/main" id="{21F7C8C1-9505-4CC0-831E-41B9DDFCA6C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pt-PT"/>
              <a:t>Editar os estilos de texto do Modelo Global</a:t>
            </a:r>
          </a:p>
          <a:p>
            <a:pPr lvl="1"/>
            <a:r>
              <a:rPr lang="pt-PT"/>
              <a:t>Segundo nível</a:t>
            </a:r>
          </a:p>
          <a:p>
            <a:pPr lvl="2"/>
            <a:r>
              <a:rPr lang="pt-PT"/>
              <a:t>Terceiro nível</a:t>
            </a:r>
          </a:p>
          <a:p>
            <a:pPr lvl="3"/>
            <a:r>
              <a:rPr lang="pt-PT"/>
              <a:t>Quarto nível</a:t>
            </a:r>
          </a:p>
          <a:p>
            <a:pPr lvl="4"/>
            <a:r>
              <a:rPr lang="pt-PT"/>
              <a:t>Quinto nível</a:t>
            </a:r>
          </a:p>
        </p:txBody>
      </p:sp>
      <p:sp>
        <p:nvSpPr>
          <p:cNvPr id="4" name="Marcador de Posição da Data 3">
            <a:extLst>
              <a:ext uri="{FF2B5EF4-FFF2-40B4-BE49-F238E27FC236}">
                <a16:creationId xmlns:a16="http://schemas.microsoft.com/office/drawing/2014/main" id="{8347C2C3-92BA-4773-BF51-8764CD8CD33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26335C2-D8F3-4538-B010-EF1072D662A4}" type="datetimeFigureOut">
              <a:rPr lang="pt-PT" smtClean="0"/>
              <a:t>23-05-2019</a:t>
            </a:fld>
            <a:endParaRPr lang="pt-PT"/>
          </a:p>
        </p:txBody>
      </p:sp>
      <p:sp>
        <p:nvSpPr>
          <p:cNvPr id="5" name="Marcador de Posição do Rodapé 4">
            <a:extLst>
              <a:ext uri="{FF2B5EF4-FFF2-40B4-BE49-F238E27FC236}">
                <a16:creationId xmlns:a16="http://schemas.microsoft.com/office/drawing/2014/main" id="{1D4F56B9-E6CD-47DC-87D7-04117DD74D0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t-PT"/>
          </a:p>
        </p:txBody>
      </p:sp>
      <p:sp>
        <p:nvSpPr>
          <p:cNvPr id="6" name="Marcador de Posição do Número do Diapositivo 5">
            <a:extLst>
              <a:ext uri="{FF2B5EF4-FFF2-40B4-BE49-F238E27FC236}">
                <a16:creationId xmlns:a16="http://schemas.microsoft.com/office/drawing/2014/main" id="{7E951156-4FF4-4763-85A4-B9417FE6CBF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14117E5-A223-4FE5-BB6A-D309E84454FA}" type="slidenum">
              <a:rPr lang="pt-PT" smtClean="0"/>
              <a:t>‹nº›</a:t>
            </a:fld>
            <a:endParaRPr lang="pt-PT"/>
          </a:p>
        </p:txBody>
      </p:sp>
    </p:spTree>
    <p:extLst>
      <p:ext uri="{BB962C8B-B14F-4D97-AF65-F5344CB8AC3E}">
        <p14:creationId xmlns:p14="http://schemas.microsoft.com/office/powerpoint/2010/main" val="373625670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13.svg"/></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unicol.pai.pt/?WT.srch=1&amp;WT.mc_id=20162029_3390825_194159&amp;adrecip=MatchCraft" TargetMode="External"/><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7.gif"/><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18.gif"/></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www.azores.gov.pt/Portal/pt/entidades/sraf/noticias/Produ%C3%A7%C3%A3o+de+leite+biol%C3%B3gico+%C3%A9+aposta+estrat%C3%A9gica+para+os+A%C3%A7ores+afirma+Jo%C3%A3o+Ponte.htm" TargetMode="External"/><Relationship Id="rId2" Type="http://schemas.openxmlformats.org/officeDocument/2006/relationships/hyperlink" Target="http://www.scielo.mec.pt/cgi-bin/wxis.exe/iah/?IsisScript=iah/iah.xis&amp;base=article%5edlibrary&amp;format=iso.pft&amp;lang=p&amp;nextAction=lnk&amp;indexSearch=AU&amp;exprSearch=SILVA,+EMILIANA" TargetMode="External"/><Relationship Id="rId1" Type="http://schemas.openxmlformats.org/officeDocument/2006/relationships/slideLayout" Target="../slideLayouts/slideLayout2.xml"/><Relationship Id="rId6" Type="http://schemas.openxmlformats.org/officeDocument/2006/relationships/hyperlink" Target="http://www.acorianooriental.pt/noticia/desafios-da-economia-acoriana-211315" TargetMode="External"/><Relationship Id="rId5" Type="http://schemas.openxmlformats.org/officeDocument/2006/relationships/hyperlink" Target="http://dx.doi.org/10.19084/RCA15066" TargetMode="External"/><Relationship Id="rId4" Type="http://schemas.openxmlformats.org/officeDocument/2006/relationships/hyperlink" Target="http://www.azoresweb.com/economia_acores.html"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png"/><Relationship Id="rId1" Type="http://schemas.openxmlformats.org/officeDocument/2006/relationships/slideLayout" Target="../slideLayouts/slideLayout3.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Rectangle 47">
            <a:extLst>
              <a:ext uri="{FF2B5EF4-FFF2-40B4-BE49-F238E27FC236}">
                <a16:creationId xmlns:a16="http://schemas.microsoft.com/office/drawing/2014/main" id="{25168E7B-6D42-4B3A-B7A1-17D4C49EC903}"/>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8200" y="0"/>
            <a:ext cx="10910292" cy="6858000"/>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0" name="Picture 49">
            <a:extLst>
              <a:ext uri="{FF2B5EF4-FFF2-40B4-BE49-F238E27FC236}">
                <a16:creationId xmlns:a16="http://schemas.microsoft.com/office/drawing/2014/main" id="{831C34E1-C7AF-4C59-9CCA-274CE63BA3C4}"/>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264264AD-4B38-4B77-993D-C4B98EDEE121}"/>
              </a:ext>
            </a:extLst>
          </p:cNvPr>
          <p:cNvSpPr>
            <a:spLocks noGrp="1"/>
          </p:cNvSpPr>
          <p:nvPr>
            <p:ph type="ctrTitle"/>
          </p:nvPr>
        </p:nvSpPr>
        <p:spPr>
          <a:xfrm>
            <a:off x="2923778" y="1438343"/>
            <a:ext cx="6739136" cy="1990657"/>
          </a:xfrm>
        </p:spPr>
        <p:txBody>
          <a:bodyPr anchor="b">
            <a:normAutofit/>
          </a:bodyPr>
          <a:lstStyle/>
          <a:p>
            <a:r>
              <a:rPr lang="pt-PT" sz="4200" b="1" dirty="0">
                <a:solidFill>
                  <a:srgbClr val="FFFFFF"/>
                </a:solidFill>
              </a:rPr>
              <a:t>Cidadania- História, Geografia e Cultura dos Açores</a:t>
            </a:r>
            <a:br>
              <a:rPr lang="pt-PT" sz="4200" dirty="0">
                <a:solidFill>
                  <a:srgbClr val="FFFFFF"/>
                </a:solidFill>
              </a:rPr>
            </a:br>
            <a:r>
              <a:rPr lang="pt-PT" sz="4200" dirty="0">
                <a:solidFill>
                  <a:srgbClr val="FFFFFF"/>
                </a:solidFill>
              </a:rPr>
              <a:t>8.º ano</a:t>
            </a:r>
          </a:p>
        </p:txBody>
      </p:sp>
      <p:sp>
        <p:nvSpPr>
          <p:cNvPr id="3" name="Subtítulo 2">
            <a:extLst>
              <a:ext uri="{FF2B5EF4-FFF2-40B4-BE49-F238E27FC236}">
                <a16:creationId xmlns:a16="http://schemas.microsoft.com/office/drawing/2014/main" id="{38AE9A14-F67C-43EE-87FA-776F0E2B8386}"/>
              </a:ext>
            </a:extLst>
          </p:cNvPr>
          <p:cNvSpPr>
            <a:spLocks noGrp="1"/>
          </p:cNvSpPr>
          <p:nvPr>
            <p:ph type="subTitle" idx="1"/>
          </p:nvPr>
        </p:nvSpPr>
        <p:spPr>
          <a:xfrm>
            <a:off x="2369487" y="3882186"/>
            <a:ext cx="7293427" cy="1261313"/>
          </a:xfrm>
        </p:spPr>
        <p:txBody>
          <a:bodyPr>
            <a:noAutofit/>
          </a:bodyPr>
          <a:lstStyle/>
          <a:p>
            <a:r>
              <a:rPr lang="pt-PT" sz="3200" b="1" dirty="0">
                <a:solidFill>
                  <a:srgbClr val="002060"/>
                </a:solidFill>
                <a:effectLst>
                  <a:outerShdw blurRad="38100" dist="38100" dir="2700000" algn="tl">
                    <a:srgbClr val="000000">
                      <a:alpha val="43137"/>
                    </a:srgbClr>
                  </a:outerShdw>
                </a:effectLst>
              </a:rPr>
              <a:t>LINHAS ESTRATÉGICAS DO DESENVOLVIMENTO REGIONAL: O PAPEL DA HISTÓRIA, DA GEOGRAFIA E DA CULTURA DOS AÇORES</a:t>
            </a:r>
            <a:br>
              <a:rPr lang="pt-PT" sz="3200" b="1" dirty="0">
                <a:solidFill>
                  <a:srgbClr val="FFFFFF"/>
                </a:solidFill>
              </a:rPr>
            </a:br>
            <a:br>
              <a:rPr lang="pt-PT" sz="3200" b="1" dirty="0">
                <a:solidFill>
                  <a:srgbClr val="FFFFFF"/>
                </a:solidFill>
              </a:rPr>
            </a:br>
            <a:endParaRPr lang="pt-PT" sz="3200" dirty="0">
              <a:solidFill>
                <a:srgbClr val="FFFFFF"/>
              </a:solidFill>
            </a:endParaRPr>
          </a:p>
        </p:txBody>
      </p:sp>
      <p:sp>
        <p:nvSpPr>
          <p:cNvPr id="4" name="CaixaDeTexto 3"/>
          <p:cNvSpPr txBox="1"/>
          <p:nvPr/>
        </p:nvSpPr>
        <p:spPr>
          <a:xfrm>
            <a:off x="8306240" y="6299763"/>
            <a:ext cx="4280452" cy="523220"/>
          </a:xfrm>
          <a:prstGeom prst="rect">
            <a:avLst/>
          </a:prstGeom>
          <a:noFill/>
        </p:spPr>
        <p:txBody>
          <a:bodyPr wrap="square" rtlCol="0">
            <a:spAutoFit/>
          </a:bodyPr>
          <a:lstStyle/>
          <a:p>
            <a:r>
              <a:rPr lang="pt-PT" sz="1400" b="1" dirty="0">
                <a:solidFill>
                  <a:srgbClr val="002060"/>
                </a:solidFill>
                <a:effectLst>
                  <a:outerShdw blurRad="38100" dist="38100" dir="2700000" algn="tl">
                    <a:srgbClr val="000000">
                      <a:alpha val="43137"/>
                    </a:srgbClr>
                  </a:outerShdw>
                </a:effectLst>
              </a:rPr>
              <a:t>Escola Secundária Jerónimo Emiliano de Andrade</a:t>
            </a:r>
          </a:p>
          <a:p>
            <a:r>
              <a:rPr lang="pt-PT" sz="1400" dirty="0">
                <a:solidFill>
                  <a:srgbClr val="002060"/>
                </a:solidFill>
              </a:rPr>
              <a:t>As formandas: Eugénia Pimentel e Joaquina Novo </a:t>
            </a:r>
          </a:p>
        </p:txBody>
      </p:sp>
    </p:spTree>
    <p:extLst>
      <p:ext uri="{BB962C8B-B14F-4D97-AF65-F5344CB8AC3E}">
        <p14:creationId xmlns:p14="http://schemas.microsoft.com/office/powerpoint/2010/main" val="138651792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61" name="Rectangle 60">
            <a:extLst>
              <a:ext uri="{FF2B5EF4-FFF2-40B4-BE49-F238E27FC236}">
                <a16:creationId xmlns:a16="http://schemas.microsoft.com/office/drawing/2014/main" id="{3B854194-185D-494D-905C-7C7CB2E30F6E}"/>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608211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Rectangle 62">
            <a:extLst>
              <a:ext uri="{FF2B5EF4-FFF2-40B4-BE49-F238E27FC236}">
                <a16:creationId xmlns:a16="http://schemas.microsoft.com/office/drawing/2014/main" id="{B4F5FA0D-0104-4987-8241-EFF7C85B88DE}"/>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5614875" cy="6858000"/>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5" name="Picture 64">
            <a:extLst>
              <a:ext uri="{FF2B5EF4-FFF2-40B4-BE49-F238E27FC236}">
                <a16:creationId xmlns:a16="http://schemas.microsoft.com/office/drawing/2014/main" id="{1DAFC6F0-EF5A-4DEA-ADBF-DBF8258BF04A}"/>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9CB06FDB-6FBA-426F-B6DE-C45402941B23}"/>
              </a:ext>
            </a:extLst>
          </p:cNvPr>
          <p:cNvSpPr>
            <a:spLocks noGrp="1"/>
          </p:cNvSpPr>
          <p:nvPr>
            <p:ph type="title"/>
          </p:nvPr>
        </p:nvSpPr>
        <p:spPr>
          <a:xfrm>
            <a:off x="138512" y="1775877"/>
            <a:ext cx="3962400" cy="2760098"/>
          </a:xfrm>
        </p:spPr>
        <p:txBody>
          <a:bodyPr>
            <a:normAutofit/>
          </a:bodyPr>
          <a:lstStyle/>
          <a:p>
            <a:pPr algn="ctr"/>
            <a:r>
              <a:rPr lang="pt-PT" sz="3600" b="1" dirty="0">
                <a:solidFill>
                  <a:srgbClr val="FFFFFF"/>
                </a:solidFill>
              </a:rPr>
              <a:t>ANTECEDENTES  HISTÓRICOS </a:t>
            </a:r>
            <a:r>
              <a:rPr lang="pt-PT" sz="3600" dirty="0">
                <a:solidFill>
                  <a:srgbClr val="FFFFFF"/>
                </a:solidFill>
              </a:rPr>
              <a:t>DA PRODUÇÃO ANIMAL NO ARQUIPÉLAGO</a:t>
            </a:r>
          </a:p>
        </p:txBody>
      </p:sp>
      <p:sp>
        <p:nvSpPr>
          <p:cNvPr id="3" name="Marcador de Posição de Conteúdo 2">
            <a:extLst>
              <a:ext uri="{FF2B5EF4-FFF2-40B4-BE49-F238E27FC236}">
                <a16:creationId xmlns:a16="http://schemas.microsoft.com/office/drawing/2014/main" id="{127758D5-5226-4239-A7ED-A39E43EACDDB}"/>
              </a:ext>
            </a:extLst>
          </p:cNvPr>
          <p:cNvSpPr>
            <a:spLocks noGrp="1"/>
          </p:cNvSpPr>
          <p:nvPr>
            <p:ph idx="1"/>
          </p:nvPr>
        </p:nvSpPr>
        <p:spPr>
          <a:xfrm>
            <a:off x="4602561" y="696686"/>
            <a:ext cx="6977057" cy="5836557"/>
          </a:xfrm>
        </p:spPr>
        <p:txBody>
          <a:bodyPr anchor="ctr">
            <a:normAutofit/>
          </a:bodyPr>
          <a:lstStyle/>
          <a:p>
            <a:pPr algn="just"/>
            <a:r>
              <a:rPr lang="pt-PT" sz="2600" dirty="0">
                <a:solidFill>
                  <a:schemeClr val="accent1">
                    <a:lumMod val="50000"/>
                  </a:schemeClr>
                </a:solidFill>
              </a:rPr>
              <a:t>Segundo </a:t>
            </a:r>
            <a:r>
              <a:rPr lang="pt-PT" sz="2600" b="1" dirty="0">
                <a:solidFill>
                  <a:schemeClr val="accent1">
                    <a:lumMod val="50000"/>
                  </a:schemeClr>
                </a:solidFill>
              </a:rPr>
              <a:t>Gaspar Frutuoso</a:t>
            </a:r>
            <a:r>
              <a:rPr lang="pt-PT" sz="2600" dirty="0">
                <a:solidFill>
                  <a:schemeClr val="accent1">
                    <a:lumMod val="50000"/>
                  </a:schemeClr>
                </a:solidFill>
              </a:rPr>
              <a:t>, em </a:t>
            </a:r>
            <a:r>
              <a:rPr lang="pt-PT" sz="2600" i="1" dirty="0">
                <a:solidFill>
                  <a:schemeClr val="accent1">
                    <a:lumMod val="50000"/>
                  </a:schemeClr>
                </a:solidFill>
              </a:rPr>
              <a:t>Saudades da Terra, </a:t>
            </a:r>
            <a:r>
              <a:rPr lang="pt-PT" sz="2600" dirty="0">
                <a:solidFill>
                  <a:schemeClr val="accent1">
                    <a:lumMod val="50000"/>
                  </a:schemeClr>
                </a:solidFill>
              </a:rPr>
              <a:t>o primeiro povoamento das ilhas terá sido com animais, lançados pelos navegadores portugueses, a mando do Infante D. Henrique:  </a:t>
            </a:r>
          </a:p>
          <a:p>
            <a:pPr algn="just"/>
            <a:r>
              <a:rPr lang="pt-PT" sz="2600" i="1" dirty="0">
                <a:solidFill>
                  <a:schemeClr val="accent1">
                    <a:lumMod val="50000"/>
                  </a:schemeClr>
                </a:solidFill>
              </a:rPr>
              <a:t>“Em diversas partes desta ilha, foi deitado gado entre o espesso mato dela; em partes, deitaram carneiros e ovelhas, e em outras, bodes e cabras, em outras, porcos e porcas, e em outras, cavalos e éguas, asnos e burras. Tudo multiplicou tanto entre o basto arvoredo, com os bons pastos que havia de erva e rama, que quando vieram os primeiros povoadores, dali a alguns anos, achavam grandes manadas deste gado em toda ela, e muito mais nas partes onde o deitaram…”.</a:t>
            </a:r>
          </a:p>
          <a:p>
            <a:endParaRPr lang="pt-PT" sz="2400" dirty="0">
              <a:solidFill>
                <a:schemeClr val="accent1">
                  <a:lumMod val="50000"/>
                </a:schemeClr>
              </a:solidFill>
            </a:endParaRPr>
          </a:p>
        </p:txBody>
      </p:sp>
    </p:spTree>
    <p:extLst>
      <p:ext uri="{BB962C8B-B14F-4D97-AF65-F5344CB8AC3E}">
        <p14:creationId xmlns:p14="http://schemas.microsoft.com/office/powerpoint/2010/main" val="1761885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nodeType="afterEffect">
                                  <p:stCondLst>
                                    <p:cond delay="50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randombar(horizontal)">
                                      <p:cBhvr>
                                        <p:cTn id="13" dur="2000"/>
                                        <p:tgtEl>
                                          <p:spTgt spid="3">
                                            <p:txEl>
                                              <p:pRg st="0" end="0"/>
                                            </p:txEl>
                                          </p:spTgt>
                                        </p:tgtEl>
                                      </p:cBhvr>
                                    </p:animEffect>
                                  </p:childTnLst>
                                </p:cTn>
                              </p:par>
                            </p:childTnLst>
                          </p:cTn>
                        </p:par>
                        <p:par>
                          <p:cTn id="14" fill="hold">
                            <p:stCondLst>
                              <p:cond delay="3500"/>
                            </p:stCondLst>
                            <p:childTnLst>
                              <p:par>
                                <p:cTn id="15" presetID="14" presetClass="entr" presetSubtype="10" fill="hold" nodeType="afterEffect">
                                  <p:stCondLst>
                                    <p:cond delay="200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7" dur="3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61" name="Rectangle 60">
            <a:extLst>
              <a:ext uri="{FF2B5EF4-FFF2-40B4-BE49-F238E27FC236}">
                <a16:creationId xmlns:a16="http://schemas.microsoft.com/office/drawing/2014/main" id="{3B854194-185D-494D-905C-7C7CB2E30F6E}"/>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608211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Rectangle 62">
            <a:extLst>
              <a:ext uri="{FF2B5EF4-FFF2-40B4-BE49-F238E27FC236}">
                <a16:creationId xmlns:a16="http://schemas.microsoft.com/office/drawing/2014/main" id="{B4F5FA0D-0104-4987-8241-EFF7C85B88DE}"/>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5614875" cy="6858000"/>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5" name="Picture 64">
            <a:extLst>
              <a:ext uri="{FF2B5EF4-FFF2-40B4-BE49-F238E27FC236}">
                <a16:creationId xmlns:a16="http://schemas.microsoft.com/office/drawing/2014/main" id="{1DAFC6F0-EF5A-4DEA-ADBF-DBF8258BF04A}"/>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9CB06FDB-6FBA-426F-B6DE-C45402941B23}"/>
              </a:ext>
            </a:extLst>
          </p:cNvPr>
          <p:cNvSpPr>
            <a:spLocks noGrp="1"/>
          </p:cNvSpPr>
          <p:nvPr>
            <p:ph type="title"/>
          </p:nvPr>
        </p:nvSpPr>
        <p:spPr>
          <a:xfrm>
            <a:off x="138512" y="1775877"/>
            <a:ext cx="3962400" cy="2760098"/>
          </a:xfrm>
        </p:spPr>
        <p:txBody>
          <a:bodyPr>
            <a:normAutofit/>
          </a:bodyPr>
          <a:lstStyle/>
          <a:p>
            <a:pPr algn="ctr"/>
            <a:r>
              <a:rPr lang="pt-PT" sz="3600" b="1" dirty="0">
                <a:solidFill>
                  <a:srgbClr val="FFFFFF"/>
                </a:solidFill>
              </a:rPr>
              <a:t>ANTECEDENTES  HISTÓRICOS </a:t>
            </a:r>
            <a:r>
              <a:rPr lang="pt-PT" sz="3600" dirty="0">
                <a:solidFill>
                  <a:srgbClr val="FFFFFF"/>
                </a:solidFill>
              </a:rPr>
              <a:t>DA</a:t>
            </a:r>
            <a:r>
              <a:rPr lang="pt-PT" sz="3600" b="1" dirty="0">
                <a:solidFill>
                  <a:srgbClr val="FFFFFF"/>
                </a:solidFill>
              </a:rPr>
              <a:t> </a:t>
            </a:r>
            <a:r>
              <a:rPr lang="pt-PT" sz="3600" dirty="0">
                <a:solidFill>
                  <a:srgbClr val="FFFFFF"/>
                </a:solidFill>
              </a:rPr>
              <a:t>PRODUÇÃO ANIMAL NO ARQUIPÉLAGO</a:t>
            </a:r>
          </a:p>
        </p:txBody>
      </p:sp>
      <p:sp>
        <p:nvSpPr>
          <p:cNvPr id="3" name="Marcador de Posição de Conteúdo 2">
            <a:extLst>
              <a:ext uri="{FF2B5EF4-FFF2-40B4-BE49-F238E27FC236}">
                <a16:creationId xmlns:a16="http://schemas.microsoft.com/office/drawing/2014/main" id="{127758D5-5226-4239-A7ED-A39E43EACDDB}"/>
              </a:ext>
            </a:extLst>
          </p:cNvPr>
          <p:cNvSpPr>
            <a:spLocks noGrp="1"/>
          </p:cNvSpPr>
          <p:nvPr>
            <p:ph idx="1"/>
          </p:nvPr>
        </p:nvSpPr>
        <p:spPr>
          <a:xfrm>
            <a:off x="4743450" y="696686"/>
            <a:ext cx="6836168" cy="5836557"/>
          </a:xfrm>
        </p:spPr>
        <p:txBody>
          <a:bodyPr anchor="ctr">
            <a:normAutofit/>
          </a:bodyPr>
          <a:lstStyle/>
          <a:p>
            <a:pPr algn="just"/>
            <a:r>
              <a:rPr lang="pt-PT" b="1" dirty="0">
                <a:solidFill>
                  <a:schemeClr val="accent1">
                    <a:lumMod val="50000"/>
                  </a:schemeClr>
                </a:solidFill>
              </a:rPr>
              <a:t>A importância da pecuária nos Açores é notória desde os primeiros tempos:</a:t>
            </a:r>
          </a:p>
          <a:p>
            <a:pPr algn="just"/>
            <a:endParaRPr lang="pt-PT" dirty="0">
              <a:solidFill>
                <a:schemeClr val="accent1">
                  <a:lumMod val="50000"/>
                </a:schemeClr>
              </a:solidFill>
            </a:endParaRPr>
          </a:p>
          <a:p>
            <a:pPr marL="0" indent="0">
              <a:buNone/>
            </a:pPr>
            <a:r>
              <a:rPr lang="pt-PT" dirty="0">
                <a:solidFill>
                  <a:schemeClr val="accent1">
                    <a:lumMod val="50000"/>
                  </a:schemeClr>
                </a:solidFill>
              </a:rPr>
              <a:t>         Fornecedora de alimentos e matérias-primas;</a:t>
            </a:r>
          </a:p>
          <a:p>
            <a:pPr marL="0" indent="0">
              <a:buNone/>
            </a:pPr>
            <a:endParaRPr lang="pt-PT" dirty="0">
              <a:solidFill>
                <a:schemeClr val="accent1">
                  <a:lumMod val="50000"/>
                </a:schemeClr>
              </a:solidFill>
            </a:endParaRPr>
          </a:p>
          <a:p>
            <a:pPr marL="0" indent="0">
              <a:buNone/>
            </a:pPr>
            <a:r>
              <a:rPr lang="pt-PT" dirty="0">
                <a:solidFill>
                  <a:schemeClr val="accent1">
                    <a:lumMod val="50000"/>
                  </a:schemeClr>
                </a:solidFill>
              </a:rPr>
              <a:t>         Meio de transporte e força de tração para a atividade agrícola.</a:t>
            </a:r>
          </a:p>
          <a:p>
            <a:pPr>
              <a:buFontTx/>
              <a:buChar char="-"/>
            </a:pPr>
            <a:endParaRPr lang="pt-PT" dirty="0">
              <a:solidFill>
                <a:schemeClr val="accent1">
                  <a:lumMod val="50000"/>
                </a:schemeClr>
              </a:solidFill>
            </a:endParaRPr>
          </a:p>
          <a:p>
            <a:pPr marL="0" indent="0">
              <a:buNone/>
            </a:pPr>
            <a:r>
              <a:rPr lang="pt-PT" dirty="0">
                <a:solidFill>
                  <a:schemeClr val="accent1">
                    <a:lumMod val="50000"/>
                  </a:schemeClr>
                </a:solidFill>
              </a:rPr>
              <a:t>          Por todas as ilhas, as terras mais altas e/ou menos aráveis foram direcionadas para a pecuária. </a:t>
            </a:r>
          </a:p>
        </p:txBody>
      </p:sp>
      <p:pic>
        <p:nvPicPr>
          <p:cNvPr id="5" name="Gráfico 4" descr="Indicador de Costas da Mão a Apontar para a Direita">
            <a:extLst>
              <a:ext uri="{FF2B5EF4-FFF2-40B4-BE49-F238E27FC236}">
                <a16:creationId xmlns:a16="http://schemas.microsoft.com/office/drawing/2014/main" id="{366616A0-C868-4723-8685-70C813C6E7AA}"/>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564521" y="2056200"/>
            <a:ext cx="904364" cy="914400"/>
          </a:xfrm>
          <a:prstGeom prst="rect">
            <a:avLst/>
          </a:prstGeom>
        </p:spPr>
      </p:pic>
      <p:pic>
        <p:nvPicPr>
          <p:cNvPr id="11" name="Gráfico 10" descr="Indicador de Costas da Mão a Apontar para a Direita">
            <a:extLst>
              <a:ext uri="{FF2B5EF4-FFF2-40B4-BE49-F238E27FC236}">
                <a16:creationId xmlns:a16="http://schemas.microsoft.com/office/drawing/2014/main" id="{3A6D795A-496C-41B2-87B6-D96A1B9A31A4}"/>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710512" y="3429000"/>
            <a:ext cx="904364" cy="914400"/>
          </a:xfrm>
          <a:prstGeom prst="rect">
            <a:avLst/>
          </a:prstGeom>
        </p:spPr>
      </p:pic>
      <p:pic>
        <p:nvPicPr>
          <p:cNvPr id="12" name="Gráfico 11" descr="Indicador de Costas da Mão a Apontar para a Direita">
            <a:extLst>
              <a:ext uri="{FF2B5EF4-FFF2-40B4-BE49-F238E27FC236}">
                <a16:creationId xmlns:a16="http://schemas.microsoft.com/office/drawing/2014/main" id="{3917FE27-3105-43A5-8E0A-EF7446DA4A90}"/>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564521" y="4836746"/>
            <a:ext cx="904364" cy="914400"/>
          </a:xfrm>
          <a:prstGeom prst="rect">
            <a:avLst/>
          </a:prstGeom>
        </p:spPr>
      </p:pic>
    </p:spTree>
    <p:extLst>
      <p:ext uri="{BB962C8B-B14F-4D97-AF65-F5344CB8AC3E}">
        <p14:creationId xmlns:p14="http://schemas.microsoft.com/office/powerpoint/2010/main" val="36027056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randombar(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6" presetClass="emph" presetSubtype="0" fill="hold" nodeType="clickEffect">
                                  <p:stCondLst>
                                    <p:cond delay="0"/>
                                  </p:stCondLst>
                                  <p:childTnLst>
                                    <p:animEffect transition="out" filter="fade">
                                      <p:cBhvr>
                                        <p:cTn id="16" dur="500" tmFilter="0, 0; .2, .5; .8, .5; 1, 0"/>
                                        <p:tgtEl>
                                          <p:spTgt spid="5"/>
                                        </p:tgtEl>
                                      </p:cBhvr>
                                    </p:animEffect>
                                    <p:animScale>
                                      <p:cBhvr>
                                        <p:cTn id="17" dur="250" autoRev="1" fill="hold"/>
                                        <p:tgtEl>
                                          <p:spTgt spid="5"/>
                                        </p:tgtEl>
                                      </p:cBhvr>
                                      <p:by x="105000" y="105000"/>
                                    </p:animScale>
                                  </p:childTnLst>
                                </p:cTn>
                              </p:par>
                            </p:childTnLst>
                          </p:cTn>
                        </p:par>
                        <p:par>
                          <p:cTn id="18" fill="hold">
                            <p:stCondLst>
                              <p:cond delay="500"/>
                            </p:stCondLst>
                            <p:childTnLst>
                              <p:par>
                                <p:cTn id="19" presetID="14" presetClass="entr" presetSubtype="10" fill="hold" nodeType="after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randombar(horizontal)">
                                      <p:cBhvr>
                                        <p:cTn id="21" dur="500"/>
                                        <p:tgtEl>
                                          <p:spTgt spid="3">
                                            <p:txEl>
                                              <p:pRg st="2" end="2"/>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6" presetClass="emph" presetSubtype="0" fill="hold" nodeType="clickEffect">
                                  <p:stCondLst>
                                    <p:cond delay="0"/>
                                  </p:stCondLst>
                                  <p:childTnLst>
                                    <p:animEffect transition="out" filter="fade">
                                      <p:cBhvr>
                                        <p:cTn id="25" dur="500" tmFilter="0, 0; .2, .5; .8, .5; 1, 0"/>
                                        <p:tgtEl>
                                          <p:spTgt spid="11"/>
                                        </p:tgtEl>
                                      </p:cBhvr>
                                    </p:animEffect>
                                    <p:animScale>
                                      <p:cBhvr>
                                        <p:cTn id="26" dur="250" autoRev="1" fill="hold"/>
                                        <p:tgtEl>
                                          <p:spTgt spid="11"/>
                                        </p:tgtEl>
                                      </p:cBhvr>
                                      <p:by x="105000" y="105000"/>
                                    </p:animScale>
                                  </p:childTnLst>
                                </p:cTn>
                              </p:par>
                            </p:childTnLst>
                          </p:cTn>
                        </p:par>
                      </p:childTnLst>
                    </p:cTn>
                  </p:par>
                  <p:par>
                    <p:cTn id="27" fill="hold">
                      <p:stCondLst>
                        <p:cond delay="indefinite"/>
                      </p:stCondLst>
                      <p:childTnLst>
                        <p:par>
                          <p:cTn id="28" fill="hold">
                            <p:stCondLst>
                              <p:cond delay="0"/>
                            </p:stCondLst>
                            <p:childTnLst>
                              <p:par>
                                <p:cTn id="29" presetID="14" presetClass="entr" presetSubtype="10"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Effect transition="in" filter="randombar(horizontal)">
                                      <p:cBhvr>
                                        <p:cTn id="31" dur="500"/>
                                        <p:tgtEl>
                                          <p:spTgt spid="3">
                                            <p:txEl>
                                              <p:pRg st="4" end="4"/>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26" presetClass="emph" presetSubtype="0" fill="hold" nodeType="clickEffect">
                                  <p:stCondLst>
                                    <p:cond delay="0"/>
                                  </p:stCondLst>
                                  <p:childTnLst>
                                    <p:animEffect transition="out" filter="fade">
                                      <p:cBhvr>
                                        <p:cTn id="35" dur="500" tmFilter="0, 0; .2, .5; .8, .5; 1, 0"/>
                                        <p:tgtEl>
                                          <p:spTgt spid="12"/>
                                        </p:tgtEl>
                                      </p:cBhvr>
                                    </p:animEffect>
                                    <p:animScale>
                                      <p:cBhvr>
                                        <p:cTn id="36" dur="250" autoRev="1" fill="hold"/>
                                        <p:tgtEl>
                                          <p:spTgt spid="12"/>
                                        </p:tgtEl>
                                      </p:cBhvr>
                                      <p:by x="105000" y="105000"/>
                                    </p:animScale>
                                  </p:childTnLst>
                                </p:cTn>
                              </p:par>
                            </p:childTnLst>
                          </p:cTn>
                        </p:par>
                      </p:childTnLst>
                    </p:cTn>
                  </p:par>
                  <p:par>
                    <p:cTn id="37" fill="hold">
                      <p:stCondLst>
                        <p:cond delay="indefinite"/>
                      </p:stCondLst>
                      <p:childTnLst>
                        <p:par>
                          <p:cTn id="38" fill="hold">
                            <p:stCondLst>
                              <p:cond delay="0"/>
                            </p:stCondLst>
                            <p:childTnLst>
                              <p:par>
                                <p:cTn id="39" presetID="14" presetClass="entr" presetSubtype="10" fill="hold" nodeType="clickEffect">
                                  <p:stCondLst>
                                    <p:cond delay="0"/>
                                  </p:stCondLst>
                                  <p:childTnLst>
                                    <p:set>
                                      <p:cBhvr>
                                        <p:cTn id="40" dur="1" fill="hold">
                                          <p:stCondLst>
                                            <p:cond delay="0"/>
                                          </p:stCondLst>
                                        </p:cTn>
                                        <p:tgtEl>
                                          <p:spTgt spid="3">
                                            <p:txEl>
                                              <p:pRg st="6" end="6"/>
                                            </p:txEl>
                                          </p:spTgt>
                                        </p:tgtEl>
                                        <p:attrNameLst>
                                          <p:attrName>style.visibility</p:attrName>
                                        </p:attrNameLst>
                                      </p:cBhvr>
                                      <p:to>
                                        <p:strVal val="visible"/>
                                      </p:to>
                                    </p:set>
                                    <p:animEffect transition="in" filter="randombar(horizontal)">
                                      <p:cBhvr>
                                        <p:cTn id="41"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61" name="Rectangle 60">
            <a:extLst>
              <a:ext uri="{FF2B5EF4-FFF2-40B4-BE49-F238E27FC236}">
                <a16:creationId xmlns:a16="http://schemas.microsoft.com/office/drawing/2014/main" id="{3B854194-185D-494D-905C-7C7CB2E30F6E}"/>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608211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Rectangle 62">
            <a:extLst>
              <a:ext uri="{FF2B5EF4-FFF2-40B4-BE49-F238E27FC236}">
                <a16:creationId xmlns:a16="http://schemas.microsoft.com/office/drawing/2014/main" id="{B4F5FA0D-0104-4987-8241-EFF7C85B88DE}"/>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5614875" cy="6858000"/>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5" name="Picture 64">
            <a:extLst>
              <a:ext uri="{FF2B5EF4-FFF2-40B4-BE49-F238E27FC236}">
                <a16:creationId xmlns:a16="http://schemas.microsoft.com/office/drawing/2014/main" id="{1DAFC6F0-EF5A-4DEA-ADBF-DBF8258BF04A}"/>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9CB06FDB-6FBA-426F-B6DE-C45402941B23}"/>
              </a:ext>
            </a:extLst>
          </p:cNvPr>
          <p:cNvSpPr>
            <a:spLocks noGrp="1"/>
          </p:cNvSpPr>
          <p:nvPr>
            <p:ph type="title"/>
          </p:nvPr>
        </p:nvSpPr>
        <p:spPr>
          <a:xfrm>
            <a:off x="372129" y="1775876"/>
            <a:ext cx="3962400" cy="2760098"/>
          </a:xfrm>
        </p:spPr>
        <p:txBody>
          <a:bodyPr>
            <a:normAutofit/>
          </a:bodyPr>
          <a:lstStyle/>
          <a:p>
            <a:pPr algn="ctr"/>
            <a:r>
              <a:rPr lang="pt-PT" sz="3600" b="1" dirty="0">
                <a:solidFill>
                  <a:srgbClr val="FFFFFF"/>
                </a:solidFill>
              </a:rPr>
              <a:t>CONDIÇÕES NATURAIS </a:t>
            </a:r>
            <a:r>
              <a:rPr lang="pt-PT" sz="3600" dirty="0">
                <a:solidFill>
                  <a:srgbClr val="FFFFFF"/>
                </a:solidFill>
              </a:rPr>
              <a:t>PARA A OPÇÃO PECUÁRIA </a:t>
            </a:r>
          </a:p>
        </p:txBody>
      </p:sp>
      <p:sp>
        <p:nvSpPr>
          <p:cNvPr id="3" name="Marcador de Posição de Conteúdo 2">
            <a:extLst>
              <a:ext uri="{FF2B5EF4-FFF2-40B4-BE49-F238E27FC236}">
                <a16:creationId xmlns:a16="http://schemas.microsoft.com/office/drawing/2014/main" id="{127758D5-5226-4239-A7ED-A39E43EACDDB}"/>
              </a:ext>
            </a:extLst>
          </p:cNvPr>
          <p:cNvSpPr>
            <a:spLocks noGrp="1"/>
          </p:cNvSpPr>
          <p:nvPr>
            <p:ph idx="1"/>
          </p:nvPr>
        </p:nvSpPr>
        <p:spPr>
          <a:xfrm>
            <a:off x="4602561" y="237647"/>
            <a:ext cx="6977057" cy="5836557"/>
          </a:xfrm>
        </p:spPr>
        <p:txBody>
          <a:bodyPr anchor="ctr">
            <a:normAutofit/>
          </a:bodyPr>
          <a:lstStyle/>
          <a:p>
            <a:pPr algn="just"/>
            <a:r>
              <a:rPr lang="pt-PT" sz="2600" dirty="0">
                <a:solidFill>
                  <a:schemeClr val="accent1">
                    <a:lumMod val="50000"/>
                  </a:schemeClr>
                </a:solidFill>
              </a:rPr>
              <a:t>O </a:t>
            </a:r>
            <a:r>
              <a:rPr lang="pt-PT" sz="2600" b="1" dirty="0">
                <a:solidFill>
                  <a:schemeClr val="accent1">
                    <a:lumMod val="50000"/>
                  </a:schemeClr>
                </a:solidFill>
              </a:rPr>
              <a:t>clima dos Açores </a:t>
            </a:r>
            <a:r>
              <a:rPr lang="pt-PT" sz="2600" dirty="0">
                <a:solidFill>
                  <a:schemeClr val="accent1">
                    <a:lumMod val="50000"/>
                  </a:schemeClr>
                </a:solidFill>
              </a:rPr>
              <a:t>é tipicamente oceânico, temperado húmido, sem grandes amplitudes térmicas, o que favorece o crescimento da pastagem. Além disso, o regime de ventos é caracterizado por ventos frequentes, por vezes muito fortes.</a:t>
            </a:r>
          </a:p>
          <a:p>
            <a:pPr algn="just"/>
            <a:r>
              <a:rPr lang="pt-PT" sz="2600" dirty="0">
                <a:solidFill>
                  <a:schemeClr val="accent1">
                    <a:lumMod val="50000"/>
                  </a:schemeClr>
                </a:solidFill>
              </a:rPr>
              <a:t> </a:t>
            </a:r>
            <a:r>
              <a:rPr lang="pt-PT" sz="2600" b="1" dirty="0">
                <a:solidFill>
                  <a:schemeClr val="accent1">
                    <a:lumMod val="50000"/>
                  </a:schemeClr>
                </a:solidFill>
              </a:rPr>
              <a:t>Os solos</a:t>
            </a:r>
            <a:r>
              <a:rPr lang="pt-PT" sz="2600" dirty="0">
                <a:solidFill>
                  <a:schemeClr val="accent1">
                    <a:lumMod val="50000"/>
                  </a:schemeClr>
                </a:solidFill>
              </a:rPr>
              <a:t>,  de origem vulcânica,  são muitas vezes íngremes. </a:t>
            </a:r>
          </a:p>
          <a:p>
            <a:pPr algn="just"/>
            <a:endParaRPr lang="pt-PT" sz="2600" dirty="0">
              <a:solidFill>
                <a:schemeClr val="accent1">
                  <a:lumMod val="50000"/>
                </a:schemeClr>
              </a:solidFill>
            </a:endParaRPr>
          </a:p>
          <a:p>
            <a:pPr marL="0" indent="0" algn="just">
              <a:buNone/>
            </a:pPr>
            <a:r>
              <a:rPr lang="pt-PT" sz="2600" dirty="0">
                <a:solidFill>
                  <a:schemeClr val="accent1">
                    <a:lumMod val="50000"/>
                  </a:schemeClr>
                </a:solidFill>
              </a:rPr>
              <a:t>Estes factos fazem com que, na maior parte do seu território, apenas a floresta e a pastagem sejam os aproveitamentos culturais.</a:t>
            </a:r>
          </a:p>
          <a:p>
            <a:endParaRPr lang="pt-PT" sz="2400" dirty="0">
              <a:solidFill>
                <a:srgbClr val="000000"/>
              </a:solidFill>
            </a:endParaRPr>
          </a:p>
        </p:txBody>
      </p:sp>
    </p:spTree>
    <p:extLst>
      <p:ext uri="{BB962C8B-B14F-4D97-AF65-F5344CB8AC3E}">
        <p14:creationId xmlns:p14="http://schemas.microsoft.com/office/powerpoint/2010/main" val="20499674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randombar(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randombar(horizont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61" name="Rectangle 60">
            <a:extLst>
              <a:ext uri="{FF2B5EF4-FFF2-40B4-BE49-F238E27FC236}">
                <a16:creationId xmlns:a16="http://schemas.microsoft.com/office/drawing/2014/main" id="{3B854194-185D-494D-905C-7C7CB2E30F6E}"/>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608211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Rectangle 62">
            <a:extLst>
              <a:ext uri="{FF2B5EF4-FFF2-40B4-BE49-F238E27FC236}">
                <a16:creationId xmlns:a16="http://schemas.microsoft.com/office/drawing/2014/main" id="{B4F5FA0D-0104-4987-8241-EFF7C85B88DE}"/>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5614875" cy="6858000"/>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5" name="Picture 64">
            <a:extLst>
              <a:ext uri="{FF2B5EF4-FFF2-40B4-BE49-F238E27FC236}">
                <a16:creationId xmlns:a16="http://schemas.microsoft.com/office/drawing/2014/main" id="{1DAFC6F0-EF5A-4DEA-ADBF-DBF8258BF04A}"/>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9CB06FDB-6FBA-426F-B6DE-C45402941B23}"/>
              </a:ext>
            </a:extLst>
          </p:cNvPr>
          <p:cNvSpPr>
            <a:spLocks noGrp="1"/>
          </p:cNvSpPr>
          <p:nvPr>
            <p:ph type="title"/>
          </p:nvPr>
        </p:nvSpPr>
        <p:spPr>
          <a:xfrm>
            <a:off x="138512" y="1775877"/>
            <a:ext cx="3962400" cy="2760098"/>
          </a:xfrm>
        </p:spPr>
        <p:txBody>
          <a:bodyPr>
            <a:normAutofit/>
          </a:bodyPr>
          <a:lstStyle/>
          <a:p>
            <a:pPr algn="ctr"/>
            <a:r>
              <a:rPr lang="pt-PT" sz="3600" b="1" dirty="0">
                <a:solidFill>
                  <a:srgbClr val="FFFFFF"/>
                </a:solidFill>
              </a:rPr>
              <a:t>CONDICIONANTES SOCIAIS </a:t>
            </a:r>
            <a:r>
              <a:rPr lang="pt-PT" sz="3600" dirty="0">
                <a:solidFill>
                  <a:srgbClr val="FFFFFF"/>
                </a:solidFill>
              </a:rPr>
              <a:t>DA MANUTENÇÃO DO SETOR AGROPECUÁRIO</a:t>
            </a:r>
          </a:p>
        </p:txBody>
      </p:sp>
      <p:sp>
        <p:nvSpPr>
          <p:cNvPr id="3" name="Marcador de Posição de Conteúdo 2">
            <a:extLst>
              <a:ext uri="{FF2B5EF4-FFF2-40B4-BE49-F238E27FC236}">
                <a16:creationId xmlns:a16="http://schemas.microsoft.com/office/drawing/2014/main" id="{127758D5-5226-4239-A7ED-A39E43EACDDB}"/>
              </a:ext>
            </a:extLst>
          </p:cNvPr>
          <p:cNvSpPr>
            <a:spLocks noGrp="1"/>
          </p:cNvSpPr>
          <p:nvPr>
            <p:ph idx="1"/>
          </p:nvPr>
        </p:nvSpPr>
        <p:spPr>
          <a:xfrm>
            <a:off x="4602561" y="237647"/>
            <a:ext cx="6977057" cy="5836557"/>
          </a:xfrm>
        </p:spPr>
        <p:txBody>
          <a:bodyPr anchor="ctr">
            <a:normAutofit lnSpcReduction="10000"/>
          </a:bodyPr>
          <a:lstStyle/>
          <a:p>
            <a:pPr algn="just"/>
            <a:endParaRPr lang="pt-PT" sz="2600" dirty="0">
              <a:solidFill>
                <a:srgbClr val="000000"/>
              </a:solidFill>
            </a:endParaRPr>
          </a:p>
          <a:p>
            <a:pPr algn="just"/>
            <a:r>
              <a:rPr lang="pt-PT" sz="2600" dirty="0">
                <a:solidFill>
                  <a:schemeClr val="accent1">
                    <a:lumMod val="50000"/>
                  </a:schemeClr>
                </a:solidFill>
              </a:rPr>
              <a:t>A </a:t>
            </a:r>
            <a:r>
              <a:rPr lang="pt-PT" sz="2600" b="1" dirty="0">
                <a:solidFill>
                  <a:schemeClr val="accent1">
                    <a:lumMod val="50000"/>
                  </a:schemeClr>
                </a:solidFill>
                <a:effectLst>
                  <a:outerShdw blurRad="38100" dist="38100" dir="2700000" algn="tl">
                    <a:srgbClr val="000000">
                      <a:alpha val="43137"/>
                    </a:srgbClr>
                  </a:outerShdw>
                </a:effectLst>
              </a:rPr>
              <a:t>importância social e cultural </a:t>
            </a:r>
            <a:r>
              <a:rPr lang="pt-PT" sz="2600" dirty="0">
                <a:solidFill>
                  <a:schemeClr val="accent1">
                    <a:lumMod val="50000"/>
                  </a:schemeClr>
                </a:solidFill>
              </a:rPr>
              <a:t>do setor agropecuário nos Açores atravessa horizontalmente toda a sociedade nas mais variadas manifestações: </a:t>
            </a:r>
          </a:p>
          <a:p>
            <a:pPr marL="0" indent="0" algn="just">
              <a:buNone/>
            </a:pPr>
            <a:r>
              <a:rPr lang="pt-PT" sz="2600" dirty="0">
                <a:solidFill>
                  <a:schemeClr val="accent1">
                    <a:lumMod val="50000"/>
                  </a:schemeClr>
                </a:solidFill>
              </a:rPr>
              <a:t>-O </a:t>
            </a:r>
            <a:r>
              <a:rPr lang="pt-PT" sz="2600" b="1" dirty="0">
                <a:solidFill>
                  <a:schemeClr val="accent1">
                    <a:lumMod val="50000"/>
                  </a:schemeClr>
                </a:solidFill>
              </a:rPr>
              <a:t>culto do Divino </a:t>
            </a:r>
            <a:r>
              <a:rPr lang="pt-PT" sz="2600" dirty="0">
                <a:solidFill>
                  <a:schemeClr val="accent1">
                    <a:lumMod val="50000"/>
                  </a:schemeClr>
                </a:solidFill>
              </a:rPr>
              <a:t>e as oferendas de carne, os </a:t>
            </a:r>
            <a:r>
              <a:rPr lang="pt-PT" sz="2600" b="1" dirty="0">
                <a:solidFill>
                  <a:schemeClr val="accent1">
                    <a:lumMod val="50000"/>
                  </a:schemeClr>
                </a:solidFill>
              </a:rPr>
              <a:t>bodos</a:t>
            </a:r>
            <a:r>
              <a:rPr lang="pt-PT" sz="2600" dirty="0">
                <a:solidFill>
                  <a:schemeClr val="accent1">
                    <a:lumMod val="50000"/>
                  </a:schemeClr>
                </a:solidFill>
              </a:rPr>
              <a:t> de leite – celebração da abundância e da sua partilha;</a:t>
            </a:r>
          </a:p>
          <a:p>
            <a:pPr algn="just">
              <a:buFontTx/>
              <a:buChar char="-"/>
            </a:pPr>
            <a:r>
              <a:rPr lang="pt-PT" sz="2600" dirty="0">
                <a:solidFill>
                  <a:schemeClr val="accent1">
                    <a:lumMod val="50000"/>
                  </a:schemeClr>
                </a:solidFill>
              </a:rPr>
              <a:t>A </a:t>
            </a:r>
            <a:r>
              <a:rPr lang="pt-PT" sz="2600" b="1" dirty="0">
                <a:solidFill>
                  <a:schemeClr val="accent1">
                    <a:lumMod val="50000"/>
                  </a:schemeClr>
                </a:solidFill>
              </a:rPr>
              <a:t>tourada</a:t>
            </a:r>
            <a:r>
              <a:rPr lang="pt-PT" sz="2600" dirty="0">
                <a:solidFill>
                  <a:schemeClr val="accent1">
                    <a:lumMod val="50000"/>
                  </a:schemeClr>
                </a:solidFill>
              </a:rPr>
              <a:t> à corda; </a:t>
            </a:r>
          </a:p>
          <a:p>
            <a:pPr algn="just">
              <a:buFontTx/>
              <a:buChar char="-"/>
            </a:pPr>
            <a:r>
              <a:rPr lang="pt-PT" sz="2600" dirty="0">
                <a:solidFill>
                  <a:schemeClr val="accent1">
                    <a:lumMod val="50000"/>
                  </a:schemeClr>
                </a:solidFill>
              </a:rPr>
              <a:t>A festa da </a:t>
            </a:r>
            <a:r>
              <a:rPr lang="pt-PT" sz="2600" b="1" dirty="0">
                <a:solidFill>
                  <a:schemeClr val="accent1">
                    <a:lumMod val="50000"/>
                  </a:schemeClr>
                </a:solidFill>
              </a:rPr>
              <a:t>matança do porco</a:t>
            </a:r>
            <a:r>
              <a:rPr lang="pt-PT" sz="2600" dirty="0">
                <a:solidFill>
                  <a:schemeClr val="accent1">
                    <a:lumMod val="50000"/>
                  </a:schemeClr>
                </a:solidFill>
              </a:rPr>
              <a:t>...</a:t>
            </a:r>
          </a:p>
          <a:p>
            <a:pPr marL="0" indent="0" algn="just">
              <a:buNone/>
            </a:pPr>
            <a:endParaRPr lang="pt-PT" sz="2600" dirty="0">
              <a:solidFill>
                <a:schemeClr val="accent1">
                  <a:lumMod val="50000"/>
                </a:schemeClr>
              </a:solidFill>
            </a:endParaRPr>
          </a:p>
          <a:p>
            <a:pPr algn="just"/>
            <a:r>
              <a:rPr lang="pt-PT" sz="2600" dirty="0">
                <a:solidFill>
                  <a:schemeClr val="accent1">
                    <a:lumMod val="50000"/>
                  </a:schemeClr>
                </a:solidFill>
              </a:rPr>
              <a:t>A </a:t>
            </a:r>
            <a:r>
              <a:rPr lang="pt-PT" sz="2600" b="1" dirty="0">
                <a:solidFill>
                  <a:schemeClr val="accent1">
                    <a:lumMod val="50000"/>
                  </a:schemeClr>
                </a:solidFill>
              </a:rPr>
              <a:t>riqueza paisagística dos Açores </a:t>
            </a:r>
            <a:r>
              <a:rPr lang="pt-PT" sz="2600" dirty="0">
                <a:solidFill>
                  <a:schemeClr val="accent1">
                    <a:lumMod val="50000"/>
                  </a:schemeClr>
                </a:solidFill>
              </a:rPr>
              <a:t>está relacionada com o bucolismo das suas </a:t>
            </a:r>
            <a:r>
              <a:rPr lang="pt-PT" sz="2600" b="1" dirty="0">
                <a:solidFill>
                  <a:schemeClr val="accent1">
                    <a:lumMod val="50000"/>
                  </a:schemeClr>
                </a:solidFill>
              </a:rPr>
              <a:t>pastagens</a:t>
            </a:r>
            <a:r>
              <a:rPr lang="pt-PT" sz="2600" dirty="0">
                <a:solidFill>
                  <a:schemeClr val="accent1">
                    <a:lumMod val="50000"/>
                  </a:schemeClr>
                </a:solidFill>
              </a:rPr>
              <a:t>, desempenhando a pecuária um papel fundamental no seu arranjo paisagístico.</a:t>
            </a:r>
          </a:p>
          <a:p>
            <a:endParaRPr lang="pt-PT" sz="2400" dirty="0">
              <a:solidFill>
                <a:srgbClr val="000000"/>
              </a:solidFill>
            </a:endParaRPr>
          </a:p>
        </p:txBody>
      </p:sp>
    </p:spTree>
    <p:extLst>
      <p:ext uri="{BB962C8B-B14F-4D97-AF65-F5344CB8AC3E}">
        <p14:creationId xmlns:p14="http://schemas.microsoft.com/office/powerpoint/2010/main" val="29172035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7" dur="500"/>
                                        <p:tgtEl>
                                          <p:spTgt spid="3">
                                            <p:txEl>
                                              <p:pRg st="2" end="2"/>
                                            </p:txEl>
                                          </p:spTgt>
                                        </p:tgtEl>
                                      </p:cBhvr>
                                    </p:animEffect>
                                  </p:childTnLst>
                                </p:cTn>
                              </p:par>
                              <p:par>
                                <p:cTn id="18" presetID="14" presetClass="entr" presetSubtype="10" fill="hold" nodeType="with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randombar(horizontal)">
                                      <p:cBhvr>
                                        <p:cTn id="20" dur="500"/>
                                        <p:tgtEl>
                                          <p:spTgt spid="3">
                                            <p:txEl>
                                              <p:pRg st="3" end="3"/>
                                            </p:txEl>
                                          </p:spTgt>
                                        </p:tgtEl>
                                      </p:cBhvr>
                                    </p:animEffect>
                                  </p:childTnLst>
                                </p:cTn>
                              </p:par>
                              <p:par>
                                <p:cTn id="21" presetID="14" presetClass="entr" presetSubtype="10"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randombar(horizontal)">
                                      <p:cBhvr>
                                        <p:cTn id="23" dur="500"/>
                                        <p:tgtEl>
                                          <p:spTgt spid="3">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nodeType="clickEffect">
                                  <p:stCondLst>
                                    <p:cond delay="0"/>
                                  </p:stCondLst>
                                  <p:childTnLst>
                                    <p:set>
                                      <p:cBhvr>
                                        <p:cTn id="27" dur="1" fill="hold">
                                          <p:stCondLst>
                                            <p:cond delay="0"/>
                                          </p:stCondLst>
                                        </p:cTn>
                                        <p:tgtEl>
                                          <p:spTgt spid="3">
                                            <p:txEl>
                                              <p:pRg st="6" end="6"/>
                                            </p:txEl>
                                          </p:spTgt>
                                        </p:tgtEl>
                                        <p:attrNameLst>
                                          <p:attrName>style.visibility</p:attrName>
                                        </p:attrNameLst>
                                      </p:cBhvr>
                                      <p:to>
                                        <p:strVal val="visible"/>
                                      </p:to>
                                    </p:set>
                                    <p:animEffect transition="in" filter="randombar(horizontal)">
                                      <p:cBhvr>
                                        <p:cTn id="28"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arcador de Posição de Conteúdo 3">
            <a:extLst>
              <a:ext uri="{FF2B5EF4-FFF2-40B4-BE49-F238E27FC236}">
                <a16:creationId xmlns:a16="http://schemas.microsoft.com/office/drawing/2014/main" id="{78BAA0D2-DBB7-4676-B1E6-10FEDAD325B4}"/>
              </a:ext>
            </a:extLst>
          </p:cNvPr>
          <p:cNvPicPr>
            <a:picLocks noGrp="1"/>
          </p:cNvPicPr>
          <p:nvPr>
            <p:ph idx="1"/>
          </p:nvPr>
        </p:nvPicPr>
        <p:blipFill>
          <a:blip r:embed="rId2" cstate="print"/>
          <a:srcRect l="18669" t="37573" r="24377" b="23092"/>
          <a:stretch>
            <a:fillRect/>
          </a:stretch>
        </p:blipFill>
        <p:spPr bwMode="auto">
          <a:xfrm>
            <a:off x="2261160" y="1567858"/>
            <a:ext cx="7410370" cy="3113324"/>
          </a:xfrm>
          <a:prstGeom prst="rect">
            <a:avLst/>
          </a:prstGeom>
          <a:noFill/>
          <a:ln w="9525">
            <a:noFill/>
            <a:miter lim="800000"/>
            <a:headEnd/>
            <a:tailEnd/>
          </a:ln>
        </p:spPr>
      </p:pic>
      <p:sp>
        <p:nvSpPr>
          <p:cNvPr id="5" name="Título 4">
            <a:extLst>
              <a:ext uri="{FF2B5EF4-FFF2-40B4-BE49-F238E27FC236}">
                <a16:creationId xmlns:a16="http://schemas.microsoft.com/office/drawing/2014/main" id="{3B6B71B8-BE3F-4A45-95DA-7C558C6E9B58}"/>
              </a:ext>
            </a:extLst>
          </p:cNvPr>
          <p:cNvSpPr>
            <a:spLocks noGrp="1"/>
          </p:cNvSpPr>
          <p:nvPr>
            <p:ph type="title"/>
          </p:nvPr>
        </p:nvSpPr>
        <p:spPr>
          <a:xfrm>
            <a:off x="480060" y="354330"/>
            <a:ext cx="10873740" cy="980825"/>
          </a:xfrm>
          <a:ln>
            <a:solidFill>
              <a:srgbClr val="00B050"/>
            </a:solidFill>
          </a:ln>
        </p:spPr>
        <p:txBody>
          <a:bodyPr>
            <a:normAutofit/>
          </a:bodyPr>
          <a:lstStyle/>
          <a:p>
            <a:r>
              <a:rPr lang="en-US" b="1" dirty="0">
                <a:solidFill>
                  <a:srgbClr val="C09200"/>
                </a:solidFill>
                <a:effectLst>
                  <a:outerShdw blurRad="38100" dist="38100" dir="2700000" algn="tl">
                    <a:srgbClr val="000000">
                      <a:alpha val="43137"/>
                    </a:srgbClr>
                  </a:outerShdw>
                </a:effectLst>
              </a:rPr>
              <a:t>                    </a:t>
            </a:r>
            <a:r>
              <a:rPr lang="en-US" sz="2400" b="1" dirty="0">
                <a:solidFill>
                  <a:srgbClr val="C09200"/>
                </a:solidFill>
                <a:effectLst>
                  <a:outerShdw blurRad="38100" dist="38100" dir="2700000" algn="tl">
                    <a:srgbClr val="000000">
                      <a:alpha val="43137"/>
                    </a:srgbClr>
                  </a:outerShdw>
                </a:effectLst>
              </a:rPr>
              <a:t>IMPORTÂNCIA DO SETOR AGROPECUÁRIO NA ECONOMIA REGIONAL</a:t>
            </a:r>
            <a:endParaRPr lang="pt-PT" b="1" dirty="0">
              <a:solidFill>
                <a:srgbClr val="C09200"/>
              </a:solidFill>
              <a:effectLst>
                <a:outerShdw blurRad="38100" dist="38100" dir="2700000" algn="tl">
                  <a:srgbClr val="000000">
                    <a:alpha val="43137"/>
                  </a:srgbClr>
                </a:outerShdw>
              </a:effectLst>
            </a:endParaRPr>
          </a:p>
        </p:txBody>
      </p:sp>
      <p:sp>
        <p:nvSpPr>
          <p:cNvPr id="6" name="Retângulo 5">
            <a:extLst>
              <a:ext uri="{FF2B5EF4-FFF2-40B4-BE49-F238E27FC236}">
                <a16:creationId xmlns:a16="http://schemas.microsoft.com/office/drawing/2014/main" id="{3A98CE12-C320-452A-B37E-24369BEE9DE4}"/>
              </a:ext>
            </a:extLst>
          </p:cNvPr>
          <p:cNvSpPr/>
          <p:nvPr/>
        </p:nvSpPr>
        <p:spPr>
          <a:xfrm>
            <a:off x="480059" y="5161675"/>
            <a:ext cx="10638515" cy="707886"/>
          </a:xfrm>
          <a:prstGeom prst="rect">
            <a:avLst/>
          </a:prstGeom>
        </p:spPr>
        <p:txBody>
          <a:bodyPr wrap="square">
            <a:spAutoFit/>
          </a:bodyPr>
          <a:lstStyle/>
          <a:p>
            <a:pPr algn="just"/>
            <a:r>
              <a:rPr lang="pt-PT" sz="2000" dirty="0">
                <a:solidFill>
                  <a:srgbClr val="002060"/>
                </a:solidFill>
              </a:rPr>
              <a:t>O </a:t>
            </a:r>
            <a:r>
              <a:rPr lang="pt-PT" sz="2000" b="1" dirty="0">
                <a:solidFill>
                  <a:srgbClr val="002060"/>
                </a:solidFill>
              </a:rPr>
              <a:t>leite fresco </a:t>
            </a:r>
            <a:r>
              <a:rPr lang="pt-PT" sz="2000" dirty="0">
                <a:solidFill>
                  <a:srgbClr val="002060"/>
                </a:solidFill>
              </a:rPr>
              <a:t>é a principal matéria-prima usada pela indústria transformadora destinada a exportação (queijo, manteiga, leite pasteurizado e em pó, natas, iogurte).</a:t>
            </a:r>
          </a:p>
        </p:txBody>
      </p:sp>
      <p:pic>
        <p:nvPicPr>
          <p:cNvPr id="7" name="Picture 2">
            <a:extLst>
              <a:ext uri="{FF2B5EF4-FFF2-40B4-BE49-F238E27FC236}">
                <a16:creationId xmlns:a16="http://schemas.microsoft.com/office/drawing/2014/main" id="{C559058A-AAB7-4DE5-9512-D50FDF30DBCA}"/>
              </a:ext>
            </a:extLst>
          </p:cNvPr>
          <p:cNvPicPr>
            <a:picLocks noChangeAspect="1" noChangeArrowheads="1"/>
          </p:cNvPicPr>
          <p:nvPr/>
        </p:nvPicPr>
        <p:blipFill rotWithShape="1">
          <a:blip r:embed="rId3" cstate="print"/>
          <a:srcRect l="46602" t="46755" r="37228" b="47060"/>
          <a:stretch/>
        </p:blipFill>
        <p:spPr bwMode="auto">
          <a:xfrm>
            <a:off x="838200" y="491490"/>
            <a:ext cx="2013841" cy="708984"/>
          </a:xfrm>
          <a:prstGeom prst="rect">
            <a:avLst/>
          </a:prstGeom>
          <a:noFill/>
          <a:ln w="9525">
            <a:noFill/>
            <a:miter lim="800000"/>
            <a:headEnd/>
            <a:tailEnd/>
          </a:ln>
        </p:spPr>
      </p:pic>
    </p:spTree>
    <p:extLst>
      <p:ext uri="{BB962C8B-B14F-4D97-AF65-F5344CB8AC3E}">
        <p14:creationId xmlns:p14="http://schemas.microsoft.com/office/powerpoint/2010/main" val="30435684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nodeType="clickEffect">
                                  <p:stCondLst>
                                    <p:cond delay="0"/>
                                  </p:stCondLst>
                                  <p:childTnLst>
                                    <p:set>
                                      <p:cBhvr>
                                        <p:cTn id="23" dur="1" fill="hold">
                                          <p:stCondLst>
                                            <p:cond delay="0"/>
                                          </p:stCondLst>
                                        </p:cTn>
                                        <p:tgtEl>
                                          <p:spTgt spid="6">
                                            <p:txEl>
                                              <p:pRg st="0" end="0"/>
                                            </p:txEl>
                                          </p:spTgt>
                                        </p:tgtEl>
                                        <p:attrNameLst>
                                          <p:attrName>style.visibility</p:attrName>
                                        </p:attrNameLst>
                                      </p:cBhvr>
                                      <p:to>
                                        <p:strVal val="visible"/>
                                      </p:to>
                                    </p:set>
                                    <p:animEffect transition="in" filter="randombar(horizontal)">
                                      <p:cBhvr>
                                        <p:cTn id="24"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Marcador de Posição de Conteúdo 10">
            <a:extLst>
              <a:ext uri="{FF2B5EF4-FFF2-40B4-BE49-F238E27FC236}">
                <a16:creationId xmlns:a16="http://schemas.microsoft.com/office/drawing/2014/main" id="{AD157D0B-A296-498F-B845-EF4997384322}"/>
              </a:ext>
            </a:extLst>
          </p:cNvPr>
          <p:cNvPicPr>
            <a:picLocks noGrp="1" noChangeAspect="1"/>
          </p:cNvPicPr>
          <p:nvPr>
            <p:ph idx="1"/>
          </p:nvPr>
        </p:nvPicPr>
        <p:blipFill rotWithShape="1">
          <a:blip r:embed="rId2"/>
          <a:srcRect l="24683" t="24089" r="23839" b="6864"/>
          <a:stretch/>
        </p:blipFill>
        <p:spPr>
          <a:xfrm>
            <a:off x="4049486" y="1433015"/>
            <a:ext cx="7881257" cy="5250814"/>
          </a:xfrm>
          <a:prstGeom prst="rect">
            <a:avLst/>
          </a:prstGeom>
        </p:spPr>
      </p:pic>
      <p:pic>
        <p:nvPicPr>
          <p:cNvPr id="4" name="Picture 2">
            <a:extLst>
              <a:ext uri="{FF2B5EF4-FFF2-40B4-BE49-F238E27FC236}">
                <a16:creationId xmlns:a16="http://schemas.microsoft.com/office/drawing/2014/main" id="{E4A00F02-AC54-4FFD-BE06-9A37D84374C1}"/>
              </a:ext>
            </a:extLst>
          </p:cNvPr>
          <p:cNvPicPr>
            <a:picLocks noChangeAspect="1" noChangeArrowheads="1"/>
          </p:cNvPicPr>
          <p:nvPr/>
        </p:nvPicPr>
        <p:blipFill rotWithShape="1">
          <a:blip r:embed="rId3" cstate="print"/>
          <a:srcRect l="46602" t="46755" r="37228" b="47060"/>
          <a:stretch/>
        </p:blipFill>
        <p:spPr bwMode="auto">
          <a:xfrm>
            <a:off x="838199" y="536956"/>
            <a:ext cx="2748055" cy="724230"/>
          </a:xfrm>
          <a:prstGeom prst="rect">
            <a:avLst/>
          </a:prstGeom>
          <a:noFill/>
          <a:ln w="9525">
            <a:noFill/>
            <a:miter lim="800000"/>
            <a:headEnd/>
            <a:tailEnd/>
          </a:ln>
        </p:spPr>
      </p:pic>
      <p:sp>
        <p:nvSpPr>
          <p:cNvPr id="2" name="Retângulo 1">
            <a:extLst>
              <a:ext uri="{FF2B5EF4-FFF2-40B4-BE49-F238E27FC236}">
                <a16:creationId xmlns:a16="http://schemas.microsoft.com/office/drawing/2014/main" id="{20693946-BBFE-4797-BE15-2FBA156B3CB1}"/>
              </a:ext>
            </a:extLst>
          </p:cNvPr>
          <p:cNvSpPr/>
          <p:nvPr/>
        </p:nvSpPr>
        <p:spPr>
          <a:xfrm>
            <a:off x="324285" y="2767280"/>
            <a:ext cx="3775881" cy="1323439"/>
          </a:xfrm>
          <a:prstGeom prst="rect">
            <a:avLst/>
          </a:prstGeom>
        </p:spPr>
        <p:txBody>
          <a:bodyPr wrap="square">
            <a:spAutoFit/>
          </a:bodyPr>
          <a:lstStyle/>
          <a:p>
            <a:pPr algn="just"/>
            <a:r>
              <a:rPr lang="pt-PT" sz="2000" dirty="0">
                <a:solidFill>
                  <a:srgbClr val="002060"/>
                </a:solidFill>
              </a:rPr>
              <a:t>A </a:t>
            </a:r>
            <a:r>
              <a:rPr lang="pt-PT" sz="2000" b="1" dirty="0">
                <a:solidFill>
                  <a:srgbClr val="002060"/>
                </a:solidFill>
              </a:rPr>
              <a:t>carne de bovino  </a:t>
            </a:r>
            <a:r>
              <a:rPr lang="pt-PT" sz="2000" dirty="0">
                <a:solidFill>
                  <a:srgbClr val="002060"/>
                </a:solidFill>
              </a:rPr>
              <a:t>é outra mais- valia para a região, sendo certificada e exportada para a Madeira e Portugal continental.</a:t>
            </a:r>
          </a:p>
        </p:txBody>
      </p:sp>
      <p:sp>
        <p:nvSpPr>
          <p:cNvPr id="8" name="Título 4">
            <a:extLst>
              <a:ext uri="{FF2B5EF4-FFF2-40B4-BE49-F238E27FC236}">
                <a16:creationId xmlns:a16="http://schemas.microsoft.com/office/drawing/2014/main" id="{17CC9246-7EE9-4587-B1B9-7AF4A0D54446}"/>
              </a:ext>
            </a:extLst>
          </p:cNvPr>
          <p:cNvSpPr>
            <a:spLocks noGrp="1"/>
          </p:cNvSpPr>
          <p:nvPr>
            <p:ph type="title"/>
          </p:nvPr>
        </p:nvSpPr>
        <p:spPr>
          <a:xfrm>
            <a:off x="838199" y="365126"/>
            <a:ext cx="10980761" cy="1067890"/>
          </a:xfrm>
          <a:ln>
            <a:solidFill>
              <a:srgbClr val="00B050"/>
            </a:solidFill>
          </a:ln>
        </p:spPr>
        <p:txBody>
          <a:bodyPr>
            <a:normAutofit/>
          </a:bodyPr>
          <a:lstStyle/>
          <a:p>
            <a:r>
              <a:rPr lang="en-US" b="1" dirty="0">
                <a:solidFill>
                  <a:srgbClr val="C09200"/>
                </a:solidFill>
                <a:effectLst>
                  <a:outerShdw blurRad="38100" dist="38100" dir="2700000" algn="tl">
                    <a:srgbClr val="000000">
                      <a:alpha val="43137"/>
                    </a:srgbClr>
                  </a:outerShdw>
                </a:effectLst>
              </a:rPr>
              <a:t>                     </a:t>
            </a:r>
            <a:r>
              <a:rPr lang="en-US" sz="2400" b="1" dirty="0">
                <a:solidFill>
                  <a:srgbClr val="C09200"/>
                </a:solidFill>
                <a:effectLst>
                  <a:outerShdw blurRad="38100" dist="38100" dir="2700000" algn="tl">
                    <a:srgbClr val="000000">
                      <a:alpha val="43137"/>
                    </a:srgbClr>
                  </a:outerShdw>
                </a:effectLst>
              </a:rPr>
              <a:t>IMPORTÂNCIA DO SETOR AGROPECUÁRIO NA ECONOMIA REGIONAL</a:t>
            </a:r>
            <a:endParaRPr lang="pt-PT" b="1" dirty="0">
              <a:solidFill>
                <a:srgbClr val="C09200"/>
              </a:solidFill>
              <a:effectLst>
                <a:outerShdw blurRad="38100" dist="38100" dir="2700000" algn="tl">
                  <a:srgbClr val="000000">
                    <a:alpha val="43137"/>
                  </a:srgbClr>
                </a:outerShdw>
              </a:effectLst>
            </a:endParaRPr>
          </a:p>
        </p:txBody>
      </p:sp>
      <p:sp>
        <p:nvSpPr>
          <p:cNvPr id="3" name="CaixaDeTexto 2"/>
          <p:cNvSpPr txBox="1"/>
          <p:nvPr/>
        </p:nvSpPr>
        <p:spPr>
          <a:xfrm>
            <a:off x="4702629" y="1650670"/>
            <a:ext cx="1045028" cy="369332"/>
          </a:xfrm>
          <a:prstGeom prst="rect">
            <a:avLst/>
          </a:prstGeom>
          <a:solidFill>
            <a:schemeClr val="bg1"/>
          </a:solidFill>
          <a:ln>
            <a:solidFill>
              <a:schemeClr val="bg1"/>
            </a:solidFill>
          </a:ln>
        </p:spPr>
        <p:txBody>
          <a:bodyPr wrap="square" rtlCol="0">
            <a:spAutoFit/>
          </a:bodyPr>
          <a:lstStyle/>
          <a:p>
            <a:endParaRPr lang="pt-PT" dirty="0"/>
          </a:p>
        </p:txBody>
      </p:sp>
    </p:spTree>
    <p:extLst>
      <p:ext uri="{BB962C8B-B14F-4D97-AF65-F5344CB8AC3E}">
        <p14:creationId xmlns:p14="http://schemas.microsoft.com/office/powerpoint/2010/main" val="12952467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ppt_w</p:attrName>
                                        </p:attrNameLst>
                                      </p:cBhvr>
                                      <p:tavLst>
                                        <p:tav tm="0">
                                          <p:val>
                                            <p:fltVal val="0"/>
                                          </p:val>
                                        </p:tav>
                                        <p:tav tm="100000">
                                          <p:val>
                                            <p:strVal val="#ppt_w"/>
                                          </p:val>
                                        </p:tav>
                                      </p:tavLst>
                                    </p:anim>
                                    <p:anim calcmode="lin" valueType="num">
                                      <p:cBhvr>
                                        <p:cTn id="14" dur="500" fill="hold"/>
                                        <p:tgtEl>
                                          <p:spTgt spid="11"/>
                                        </p:tgtEl>
                                        <p:attrNameLst>
                                          <p:attrName>ppt_h</p:attrName>
                                        </p:attrNameLst>
                                      </p:cBhvr>
                                      <p:tavLst>
                                        <p:tav tm="0">
                                          <p:val>
                                            <p:fltVal val="0"/>
                                          </p:val>
                                        </p:tav>
                                        <p:tav tm="100000">
                                          <p:val>
                                            <p:strVal val="#ppt_h"/>
                                          </p:val>
                                        </p:tav>
                                      </p:tavLst>
                                    </p:anim>
                                    <p:animEffect transition="in" filter="fade">
                                      <p:cBhvr>
                                        <p:cTn id="15" dur="500"/>
                                        <p:tgtEl>
                                          <p:spTgt spid="11"/>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nodeType="clickEffect">
                                  <p:stCondLst>
                                    <p:cond delay="0"/>
                                  </p:stCondLst>
                                  <p:childTnLst>
                                    <p:set>
                                      <p:cBhvr>
                                        <p:cTn id="19" dur="1" fill="hold">
                                          <p:stCondLst>
                                            <p:cond delay="0"/>
                                          </p:stCondLst>
                                        </p:cTn>
                                        <p:tgtEl>
                                          <p:spTgt spid="2">
                                            <p:txEl>
                                              <p:pRg st="0" end="0"/>
                                            </p:txEl>
                                          </p:spTgt>
                                        </p:tgtEl>
                                        <p:attrNameLst>
                                          <p:attrName>style.visibility</p:attrName>
                                        </p:attrNameLst>
                                      </p:cBhvr>
                                      <p:to>
                                        <p:strVal val="visible"/>
                                      </p:to>
                                    </p:set>
                                    <p:animEffect transition="in" filter="randombar(horizontal)">
                                      <p:cBhvr>
                                        <p:cTn id="20"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m 5" descr="Uma imagem com relva, céu, vaca, campo&#10;&#10;Descrição gerada com confiança muito alta">
            <a:extLst>
              <a:ext uri="{FF2B5EF4-FFF2-40B4-BE49-F238E27FC236}">
                <a16:creationId xmlns:a16="http://schemas.microsoft.com/office/drawing/2014/main" id="{BD620552-1523-45C7-8E61-0068EF2B1220}"/>
              </a:ext>
            </a:extLst>
          </p:cNvPr>
          <p:cNvPicPr>
            <a:picLocks noChangeAspect="1"/>
          </p:cNvPicPr>
          <p:nvPr/>
        </p:nvPicPr>
        <p:blipFill rotWithShape="1">
          <a:blip r:embed="rId2">
            <a:extLst>
              <a:ext uri="{28A0092B-C50C-407E-A947-70E740481C1C}">
                <a14:useLocalDpi xmlns:a14="http://schemas.microsoft.com/office/drawing/2010/main" val="0"/>
              </a:ext>
            </a:extLst>
          </a:blip>
          <a:srcRect l="23736" r="23374"/>
          <a:stretch/>
        </p:blipFill>
        <p:spPr>
          <a:xfrm>
            <a:off x="0" y="10"/>
            <a:ext cx="12192000" cy="6857990"/>
          </a:xfrm>
          <a:prstGeom prst="rect">
            <a:avLst/>
          </a:prstGeom>
        </p:spPr>
      </p:pic>
      <p:sp>
        <p:nvSpPr>
          <p:cNvPr id="61" name="Freeform 5">
            <a:extLst>
              <a:ext uri="{FF2B5EF4-FFF2-40B4-BE49-F238E27FC236}">
                <a16:creationId xmlns:a16="http://schemas.microsoft.com/office/drawing/2014/main" id="{3CD9DF72-87A3-404E-A828-84CBF11A8303}"/>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flipH="1">
            <a:off x="0" y="998175"/>
            <a:ext cx="6017172" cy="5859825"/>
          </a:xfrm>
          <a:custGeom>
            <a:avLst/>
            <a:gdLst>
              <a:gd name="T0" fmla="*/ 1333 w 1333"/>
              <a:gd name="T1" fmla="*/ 1031 h 1298"/>
              <a:gd name="T2" fmla="*/ 1333 w 1333"/>
              <a:gd name="T3" fmla="*/ 380 h 1298"/>
              <a:gd name="T4" fmla="*/ 706 w 1333"/>
              <a:gd name="T5" fmla="*/ 0 h 1298"/>
              <a:gd name="T6" fmla="*/ 0 w 1333"/>
              <a:gd name="T7" fmla="*/ 706 h 1298"/>
              <a:gd name="T8" fmla="*/ 323 w 1333"/>
              <a:gd name="T9" fmla="*/ 1298 h 1298"/>
              <a:gd name="T10" fmla="*/ 1090 w 1333"/>
              <a:gd name="T11" fmla="*/ 1298 h 1298"/>
              <a:gd name="T12" fmla="*/ 1333 w 1333"/>
              <a:gd name="T13" fmla="*/ 1031 h 1298"/>
            </a:gdLst>
            <a:ahLst/>
            <a:cxnLst>
              <a:cxn ang="0">
                <a:pos x="T0" y="T1"/>
              </a:cxn>
              <a:cxn ang="0">
                <a:pos x="T2" y="T3"/>
              </a:cxn>
              <a:cxn ang="0">
                <a:pos x="T4" y="T5"/>
              </a:cxn>
              <a:cxn ang="0">
                <a:pos x="T6" y="T7"/>
              </a:cxn>
              <a:cxn ang="0">
                <a:pos x="T8" y="T9"/>
              </a:cxn>
              <a:cxn ang="0">
                <a:pos x="T10" y="T11"/>
              </a:cxn>
              <a:cxn ang="0">
                <a:pos x="T12" y="T13"/>
              </a:cxn>
            </a:cxnLst>
            <a:rect l="0" t="0" r="r" b="b"/>
            <a:pathLst>
              <a:path w="1333" h="1298">
                <a:moveTo>
                  <a:pt x="1333" y="1031"/>
                </a:moveTo>
                <a:cubicBezTo>
                  <a:pt x="1333" y="380"/>
                  <a:pt x="1333" y="380"/>
                  <a:pt x="1333" y="380"/>
                </a:cubicBezTo>
                <a:cubicBezTo>
                  <a:pt x="1215" y="154"/>
                  <a:pt x="979" y="0"/>
                  <a:pt x="706" y="0"/>
                </a:cubicBezTo>
                <a:cubicBezTo>
                  <a:pt x="317" y="0"/>
                  <a:pt x="0" y="316"/>
                  <a:pt x="0" y="706"/>
                </a:cubicBezTo>
                <a:cubicBezTo>
                  <a:pt x="0" y="954"/>
                  <a:pt x="129" y="1172"/>
                  <a:pt x="323" y="1298"/>
                </a:cubicBezTo>
                <a:cubicBezTo>
                  <a:pt x="1090" y="1298"/>
                  <a:pt x="1090" y="1298"/>
                  <a:pt x="1090" y="1298"/>
                </a:cubicBezTo>
                <a:cubicBezTo>
                  <a:pt x="1193" y="1232"/>
                  <a:pt x="1276" y="1140"/>
                  <a:pt x="1333" y="1031"/>
                </a:cubicBezTo>
                <a:close/>
              </a:path>
            </a:pathLst>
          </a:custGeom>
          <a:solidFill>
            <a:schemeClr val="bg1">
              <a:alpha val="75000"/>
            </a:schemeClr>
          </a:solidFill>
          <a:ln w="50800" cap="sq" cmpd="dbl">
            <a:noFill/>
            <a:miter lim="800000"/>
          </a:ln>
          <a:effectLst/>
          <a:extLst/>
        </p:spPr>
        <p:txBody>
          <a:bodyPr vert="horz" lIns="91440" tIns="45720" rIns="91440" bIns="45720" rtlCol="0" anchor="t">
            <a:normAutofit/>
          </a:bodyPr>
          <a:lstStyle/>
          <a:p>
            <a:pPr algn="ctr">
              <a:spcAft>
                <a:spcPts val="1000"/>
              </a:spcAft>
              <a:buClr>
                <a:schemeClr val="tx1"/>
              </a:buClr>
              <a:buSzPct val="100000"/>
              <a:buFont typeface="Arial"/>
              <a:buNone/>
            </a:pPr>
            <a:endParaRPr lang="en-US" sz="1600" cap="all"/>
          </a:p>
        </p:txBody>
      </p:sp>
      <p:cxnSp>
        <p:nvCxnSpPr>
          <p:cNvPr id="63" name="Straight Connector 62">
            <a:extLst>
              <a:ext uri="{FF2B5EF4-FFF2-40B4-BE49-F238E27FC236}">
                <a16:creationId xmlns:a16="http://schemas.microsoft.com/office/drawing/2014/main" id="{20E3A342-4D61-4E3F-AF90-1AB42AEB96CC}"/>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2287051" y="3337139"/>
            <a:ext cx="935420" cy="0"/>
          </a:xfrm>
          <a:prstGeom prst="line">
            <a:avLst/>
          </a:prstGeom>
          <a:ln w="25400" cap="sq">
            <a:solidFill>
              <a:schemeClr val="tx1">
                <a:lumMod val="85000"/>
                <a:lumOff val="15000"/>
              </a:schemeClr>
            </a:solidFill>
            <a:bevel/>
          </a:ln>
        </p:spPr>
        <p:style>
          <a:lnRef idx="1">
            <a:schemeClr val="accent1"/>
          </a:lnRef>
          <a:fillRef idx="0">
            <a:schemeClr val="accent1"/>
          </a:fillRef>
          <a:effectRef idx="0">
            <a:schemeClr val="accent1"/>
          </a:effectRef>
          <a:fontRef idx="minor">
            <a:schemeClr val="tx1"/>
          </a:fontRef>
        </p:style>
      </p:cxnSp>
      <p:sp>
        <p:nvSpPr>
          <p:cNvPr id="2" name="Título 1">
            <a:extLst>
              <a:ext uri="{FF2B5EF4-FFF2-40B4-BE49-F238E27FC236}">
                <a16:creationId xmlns:a16="http://schemas.microsoft.com/office/drawing/2014/main" id="{DADD47D5-8715-430D-9FCF-E4C614FD731D}"/>
              </a:ext>
            </a:extLst>
          </p:cNvPr>
          <p:cNvSpPr>
            <a:spLocks noGrp="1"/>
          </p:cNvSpPr>
          <p:nvPr>
            <p:ph type="title"/>
          </p:nvPr>
        </p:nvSpPr>
        <p:spPr>
          <a:xfrm>
            <a:off x="709448" y="1913950"/>
            <a:ext cx="4204137" cy="1342754"/>
          </a:xfrm>
        </p:spPr>
        <p:txBody>
          <a:bodyPr vert="horz" lIns="91440" tIns="45720" rIns="91440" bIns="45720" rtlCol="0" anchor="ctr">
            <a:normAutofit fontScale="90000"/>
          </a:bodyPr>
          <a:lstStyle/>
          <a:p>
            <a:pPr algn="ctr"/>
            <a:br>
              <a:rPr lang="en-US" sz="2000" b="1" dirty="0"/>
            </a:br>
            <a:r>
              <a:rPr lang="en-US" sz="3100" b="1" dirty="0">
                <a:solidFill>
                  <a:schemeClr val="accent6">
                    <a:lumMod val="50000"/>
                  </a:schemeClr>
                </a:solidFill>
              </a:rPr>
              <a:t>LACTOGENIA: </a:t>
            </a:r>
            <a:r>
              <a:rPr lang="en-US" sz="3100" dirty="0">
                <a:solidFill>
                  <a:schemeClr val="accent6">
                    <a:lumMod val="50000"/>
                  </a:schemeClr>
                </a:solidFill>
                <a:effectLst>
                  <a:outerShdw blurRad="38100" dist="38100" dir="2700000" algn="tl">
                    <a:srgbClr val="000000">
                      <a:alpha val="43137"/>
                    </a:srgbClr>
                  </a:outerShdw>
                </a:effectLst>
              </a:rPr>
              <a:t>UM CENÁRIO COM FUTURO</a:t>
            </a:r>
            <a:br>
              <a:rPr lang="en-US" sz="2000" dirty="0">
                <a:solidFill>
                  <a:schemeClr val="accent6">
                    <a:lumMod val="50000"/>
                  </a:schemeClr>
                </a:solidFill>
                <a:effectLst>
                  <a:outerShdw blurRad="38100" dist="38100" dir="2700000" algn="tl">
                    <a:srgbClr val="000000">
                      <a:alpha val="43137"/>
                    </a:srgbClr>
                  </a:outerShdw>
                </a:effectLst>
              </a:rPr>
            </a:br>
            <a:endParaRPr lang="en-US" sz="2000" dirty="0">
              <a:solidFill>
                <a:schemeClr val="accent6">
                  <a:lumMod val="50000"/>
                </a:schemeClr>
              </a:solidFill>
            </a:endParaRPr>
          </a:p>
        </p:txBody>
      </p:sp>
      <p:sp>
        <p:nvSpPr>
          <p:cNvPr id="8" name="Marcador de Posição do Texto 2">
            <a:extLst>
              <a:ext uri="{FF2B5EF4-FFF2-40B4-BE49-F238E27FC236}">
                <a16:creationId xmlns:a16="http://schemas.microsoft.com/office/drawing/2014/main" id="{41E3BB33-AF66-42F1-8767-57E21FE041C2}"/>
              </a:ext>
            </a:extLst>
          </p:cNvPr>
          <p:cNvSpPr txBox="1">
            <a:spLocks/>
          </p:cNvSpPr>
          <p:nvPr/>
        </p:nvSpPr>
        <p:spPr>
          <a:xfrm>
            <a:off x="515005" y="3281207"/>
            <a:ext cx="4593021" cy="1782543"/>
          </a:xfrm>
          <a:prstGeom prst="rect">
            <a:avLst/>
          </a:prstGeom>
        </p:spPr>
        <p:txBody>
          <a:bodyPr vert="horz" lIns="91440" tIns="45720" rIns="91440" bIns="45720" rtlCol="0" anchor="ctr">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sz="1800" b="1" dirty="0"/>
          </a:p>
          <a:p>
            <a:pPr algn="just"/>
            <a:r>
              <a:rPr lang="en-US" sz="2400" dirty="0">
                <a:solidFill>
                  <a:srgbClr val="002060"/>
                </a:solidFill>
              </a:rPr>
              <a:t>Uma das </a:t>
            </a:r>
            <a:r>
              <a:rPr lang="en-US" sz="2400" dirty="0" err="1">
                <a:solidFill>
                  <a:srgbClr val="002060"/>
                </a:solidFill>
              </a:rPr>
              <a:t>principais</a:t>
            </a:r>
            <a:r>
              <a:rPr lang="en-US" sz="2400" dirty="0">
                <a:solidFill>
                  <a:srgbClr val="002060"/>
                </a:solidFill>
              </a:rPr>
              <a:t> </a:t>
            </a:r>
            <a:r>
              <a:rPr lang="en-US" sz="2400" dirty="0" err="1">
                <a:solidFill>
                  <a:srgbClr val="002060"/>
                </a:solidFill>
              </a:rPr>
              <a:t>fontes</a:t>
            </a:r>
            <a:r>
              <a:rPr lang="en-US" sz="2400" dirty="0">
                <a:solidFill>
                  <a:srgbClr val="002060"/>
                </a:solidFill>
              </a:rPr>
              <a:t> de </a:t>
            </a:r>
            <a:r>
              <a:rPr lang="en-US" sz="2400" dirty="0" err="1">
                <a:solidFill>
                  <a:srgbClr val="002060"/>
                </a:solidFill>
              </a:rPr>
              <a:t>rendimento</a:t>
            </a:r>
            <a:r>
              <a:rPr lang="en-US" sz="2400" dirty="0">
                <a:solidFill>
                  <a:srgbClr val="002060"/>
                </a:solidFill>
              </a:rPr>
              <a:t> da </a:t>
            </a:r>
            <a:r>
              <a:rPr lang="en-US" sz="2400" dirty="0" err="1">
                <a:solidFill>
                  <a:srgbClr val="002060"/>
                </a:solidFill>
              </a:rPr>
              <a:t>região</a:t>
            </a:r>
            <a:r>
              <a:rPr lang="en-US" sz="2400" dirty="0">
                <a:solidFill>
                  <a:srgbClr val="002060"/>
                </a:solidFill>
              </a:rPr>
              <a:t> (</a:t>
            </a:r>
            <a:r>
              <a:rPr lang="en-US" sz="2400" dirty="0" err="1">
                <a:solidFill>
                  <a:srgbClr val="002060"/>
                </a:solidFill>
              </a:rPr>
              <a:t>emprego</a:t>
            </a:r>
            <a:r>
              <a:rPr lang="en-US" sz="2400" dirty="0">
                <a:solidFill>
                  <a:srgbClr val="002060"/>
                </a:solidFill>
              </a:rPr>
              <a:t> </a:t>
            </a:r>
            <a:r>
              <a:rPr lang="en-US" sz="2400" dirty="0" err="1">
                <a:solidFill>
                  <a:srgbClr val="002060"/>
                </a:solidFill>
              </a:rPr>
              <a:t>sustentável</a:t>
            </a:r>
            <a:r>
              <a:rPr lang="en-US" sz="2400" dirty="0">
                <a:solidFill>
                  <a:srgbClr val="002060"/>
                </a:solidFill>
              </a:rPr>
              <a:t>/ </a:t>
            </a:r>
            <a:r>
              <a:rPr lang="en-US" sz="2400" dirty="0" err="1">
                <a:solidFill>
                  <a:srgbClr val="002060"/>
                </a:solidFill>
              </a:rPr>
              <a:t>contributo</a:t>
            </a:r>
            <a:r>
              <a:rPr lang="en-US" sz="2400" dirty="0">
                <a:solidFill>
                  <a:srgbClr val="002060"/>
                </a:solidFill>
              </a:rPr>
              <a:t> para as </a:t>
            </a:r>
            <a:r>
              <a:rPr lang="en-US" sz="2400" dirty="0" err="1">
                <a:solidFill>
                  <a:srgbClr val="002060"/>
                </a:solidFill>
              </a:rPr>
              <a:t>exportações</a:t>
            </a:r>
            <a:r>
              <a:rPr lang="en-US" sz="2400" dirty="0">
                <a:solidFill>
                  <a:srgbClr val="002060"/>
                </a:solidFill>
              </a:rPr>
              <a:t>/ </a:t>
            </a:r>
            <a:r>
              <a:rPr lang="en-US" sz="2400" dirty="0" err="1">
                <a:solidFill>
                  <a:srgbClr val="002060"/>
                </a:solidFill>
              </a:rPr>
              <a:t>dispersão</a:t>
            </a:r>
            <a:r>
              <a:rPr lang="en-US" sz="2400" dirty="0">
                <a:solidFill>
                  <a:srgbClr val="002060"/>
                </a:solidFill>
              </a:rPr>
              <a:t> da </a:t>
            </a:r>
            <a:r>
              <a:rPr lang="en-US" sz="2400" dirty="0" err="1">
                <a:solidFill>
                  <a:srgbClr val="002060"/>
                </a:solidFill>
              </a:rPr>
              <a:t>população</a:t>
            </a:r>
            <a:r>
              <a:rPr lang="en-US" sz="2400" dirty="0">
                <a:solidFill>
                  <a:srgbClr val="002060"/>
                </a:solidFill>
              </a:rPr>
              <a:t> por </a:t>
            </a:r>
            <a:r>
              <a:rPr lang="en-US" sz="2400" dirty="0" err="1">
                <a:solidFill>
                  <a:srgbClr val="002060"/>
                </a:solidFill>
              </a:rPr>
              <a:t>todas</a:t>
            </a:r>
            <a:r>
              <a:rPr lang="en-US" sz="2400" dirty="0">
                <a:solidFill>
                  <a:srgbClr val="002060"/>
                </a:solidFill>
              </a:rPr>
              <a:t> as </a:t>
            </a:r>
            <a:r>
              <a:rPr lang="en-US" sz="2400" dirty="0" err="1">
                <a:solidFill>
                  <a:srgbClr val="002060"/>
                </a:solidFill>
              </a:rPr>
              <a:t>ilhas</a:t>
            </a:r>
            <a:r>
              <a:rPr lang="en-US" sz="2400" dirty="0">
                <a:solidFill>
                  <a:srgbClr val="002060"/>
                </a:solidFill>
              </a:rPr>
              <a:t>).</a:t>
            </a:r>
          </a:p>
          <a:p>
            <a:endParaRPr lang="en-US" sz="1800" b="1" dirty="0"/>
          </a:p>
        </p:txBody>
      </p:sp>
      <p:sp>
        <p:nvSpPr>
          <p:cNvPr id="3" name="Retângulo 2">
            <a:extLst>
              <a:ext uri="{FF2B5EF4-FFF2-40B4-BE49-F238E27FC236}">
                <a16:creationId xmlns:a16="http://schemas.microsoft.com/office/drawing/2014/main" id="{1E97E917-7EE6-47BD-8C62-16A18BD140EF}"/>
              </a:ext>
            </a:extLst>
          </p:cNvPr>
          <p:cNvSpPr/>
          <p:nvPr/>
        </p:nvSpPr>
        <p:spPr>
          <a:xfrm>
            <a:off x="5400355" y="6455392"/>
            <a:ext cx="6323072" cy="276999"/>
          </a:xfrm>
          <a:prstGeom prst="rect">
            <a:avLst/>
          </a:prstGeom>
        </p:spPr>
        <p:txBody>
          <a:bodyPr wrap="square">
            <a:spAutoFit/>
          </a:bodyPr>
          <a:lstStyle/>
          <a:p>
            <a:r>
              <a:rPr lang="pt-PT" sz="1200" dirty="0">
                <a:hlinkClick r:id="rId3"/>
              </a:rPr>
              <a:t>http://unicol.pai.pt/?WT.srch=1&amp;WT.mc_id=20162029_3390825_194159&amp;adrecip=MatchCraft</a:t>
            </a:r>
            <a:endParaRPr lang="pt-PT" sz="1200" dirty="0"/>
          </a:p>
        </p:txBody>
      </p:sp>
    </p:spTree>
    <p:extLst>
      <p:ext uri="{BB962C8B-B14F-4D97-AF65-F5344CB8AC3E}">
        <p14:creationId xmlns:p14="http://schemas.microsoft.com/office/powerpoint/2010/main" val="42485331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4" presetClass="entr" presetSubtype="10" fill="hold" nodeType="after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randombar(horizontal)">
                                      <p:cBhvr>
                                        <p:cTn id="12" dur="50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Rectangle 53">
            <a:extLst>
              <a:ext uri="{FF2B5EF4-FFF2-40B4-BE49-F238E27FC236}">
                <a16:creationId xmlns:a16="http://schemas.microsoft.com/office/drawing/2014/main" id="{4351DFE5-F63D-4BE0-BDA9-E3EB88F01AA5}"/>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55601" y="0"/>
            <a:ext cx="11480494" cy="2753936"/>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6" name="Picture 55">
            <a:extLst>
              <a:ext uri="{FF2B5EF4-FFF2-40B4-BE49-F238E27FC236}">
                <a16:creationId xmlns:a16="http://schemas.microsoft.com/office/drawing/2014/main" id="{4B33D30D-6A47-4A46-83EA-75F22F0992EF}"/>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152" y="0"/>
            <a:ext cx="12192000" cy="6858000"/>
          </a:xfrm>
          <a:prstGeom prst="rect">
            <a:avLst/>
          </a:prstGeom>
        </p:spPr>
      </p:pic>
      <p:sp>
        <p:nvSpPr>
          <p:cNvPr id="2" name="Título 1">
            <a:extLst>
              <a:ext uri="{FF2B5EF4-FFF2-40B4-BE49-F238E27FC236}">
                <a16:creationId xmlns:a16="http://schemas.microsoft.com/office/drawing/2014/main" id="{DADD47D5-8715-430D-9FCF-E4C614FD731D}"/>
              </a:ext>
            </a:extLst>
          </p:cNvPr>
          <p:cNvSpPr>
            <a:spLocks noGrp="1"/>
          </p:cNvSpPr>
          <p:nvPr>
            <p:ph type="title"/>
          </p:nvPr>
        </p:nvSpPr>
        <p:spPr>
          <a:xfrm>
            <a:off x="861557" y="1755776"/>
            <a:ext cx="9833548" cy="1325563"/>
          </a:xfrm>
        </p:spPr>
        <p:txBody>
          <a:bodyPr>
            <a:normAutofit fontScale="90000"/>
          </a:bodyPr>
          <a:lstStyle/>
          <a:p>
            <a:pPr algn="ctr"/>
            <a:br>
              <a:rPr lang="pt-PT" sz="4000" b="1" dirty="0">
                <a:solidFill>
                  <a:srgbClr val="FFFFFF"/>
                </a:solidFill>
              </a:rPr>
            </a:br>
            <a:br>
              <a:rPr lang="pt-PT" sz="4000" b="1" dirty="0">
                <a:solidFill>
                  <a:srgbClr val="FFFFFF"/>
                </a:solidFill>
              </a:rPr>
            </a:br>
            <a:br>
              <a:rPr lang="pt-PT" sz="3600" b="1" dirty="0">
                <a:solidFill>
                  <a:srgbClr val="FFFFFF"/>
                </a:solidFill>
              </a:rPr>
            </a:br>
            <a:br>
              <a:rPr lang="en-US" sz="3600" b="1" dirty="0">
                <a:solidFill>
                  <a:srgbClr val="002060"/>
                </a:solidFill>
                <a:effectLst>
                  <a:outerShdw blurRad="38100" dist="38100" dir="2700000" algn="tl">
                    <a:srgbClr val="000000">
                      <a:alpha val="43137"/>
                    </a:srgbClr>
                  </a:outerShdw>
                </a:effectLst>
              </a:rPr>
            </a:br>
            <a:br>
              <a:rPr lang="pt-PT" sz="4000" b="1" dirty="0">
                <a:solidFill>
                  <a:srgbClr val="002060"/>
                </a:solidFill>
              </a:rPr>
            </a:br>
            <a:br>
              <a:rPr lang="pt-PT" sz="4000" b="1" dirty="0">
                <a:solidFill>
                  <a:srgbClr val="002060"/>
                </a:solidFill>
              </a:rPr>
            </a:br>
            <a:endParaRPr lang="pt-PT" sz="4000" b="1" dirty="0">
              <a:solidFill>
                <a:srgbClr val="002060"/>
              </a:solidFill>
            </a:endParaRPr>
          </a:p>
        </p:txBody>
      </p:sp>
      <p:sp>
        <p:nvSpPr>
          <p:cNvPr id="8" name="Marcador de Posição do Texto 2">
            <a:extLst>
              <a:ext uri="{FF2B5EF4-FFF2-40B4-BE49-F238E27FC236}">
                <a16:creationId xmlns:a16="http://schemas.microsoft.com/office/drawing/2014/main" id="{41E3BB33-AF66-42F1-8767-57E21FE041C2}"/>
              </a:ext>
            </a:extLst>
          </p:cNvPr>
          <p:cNvSpPr txBox="1">
            <a:spLocks/>
          </p:cNvSpPr>
          <p:nvPr/>
        </p:nvSpPr>
        <p:spPr>
          <a:xfrm>
            <a:off x="658977" y="2684020"/>
            <a:ext cx="10468581" cy="3555779"/>
          </a:xfrm>
          <a:prstGeom prst="rect">
            <a:avLst/>
          </a:prstGeom>
        </p:spPr>
        <p:txBody>
          <a:bodyPr vert="horz" lIns="91440" tIns="45720" rIns="91440" bIns="45720" rtlCol="0" anchor="ctr">
            <a:normAutofit fontScale="4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endParaRPr lang="pt-PT" b="1" dirty="0">
              <a:solidFill>
                <a:schemeClr val="accent1"/>
              </a:solidFill>
            </a:endParaRPr>
          </a:p>
          <a:p>
            <a:pPr marL="0" indent="0">
              <a:buNone/>
            </a:pPr>
            <a:endParaRPr lang="pt-PT" b="1" dirty="0">
              <a:solidFill>
                <a:schemeClr val="accent1"/>
              </a:solidFill>
            </a:endParaRPr>
          </a:p>
          <a:p>
            <a:r>
              <a:rPr lang="pt-PT" sz="5100" b="1" dirty="0">
                <a:solidFill>
                  <a:srgbClr val="002060"/>
                </a:solidFill>
              </a:rPr>
              <a:t>Modernização de infraestruturas </a:t>
            </a:r>
            <a:r>
              <a:rPr lang="pt-PT" sz="5100" dirty="0">
                <a:solidFill>
                  <a:srgbClr val="002060"/>
                </a:solidFill>
              </a:rPr>
              <a:t>(caminhos/ acessos; abastecimento de água e eletricidade às explorações);</a:t>
            </a:r>
          </a:p>
          <a:p>
            <a:endParaRPr lang="pt-PT" sz="5100" dirty="0">
              <a:solidFill>
                <a:srgbClr val="002060"/>
              </a:solidFill>
            </a:endParaRPr>
          </a:p>
          <a:p>
            <a:r>
              <a:rPr lang="pt-PT" sz="5100" b="1" dirty="0">
                <a:solidFill>
                  <a:srgbClr val="002060"/>
                </a:solidFill>
              </a:rPr>
              <a:t>Modernização da rede de abate </a:t>
            </a:r>
            <a:r>
              <a:rPr lang="pt-PT" sz="5100" dirty="0">
                <a:solidFill>
                  <a:srgbClr val="002060"/>
                </a:solidFill>
              </a:rPr>
              <a:t>regional;</a:t>
            </a:r>
          </a:p>
          <a:p>
            <a:endParaRPr lang="pt-PT" sz="5100" dirty="0">
              <a:solidFill>
                <a:srgbClr val="002060"/>
              </a:solidFill>
            </a:endParaRPr>
          </a:p>
          <a:p>
            <a:r>
              <a:rPr lang="pt-PT" sz="5100" b="1" dirty="0">
                <a:solidFill>
                  <a:srgbClr val="002060"/>
                </a:solidFill>
              </a:rPr>
              <a:t>Investimento na genética e na sanidade </a:t>
            </a:r>
            <a:r>
              <a:rPr lang="pt-PT" sz="5100" dirty="0">
                <a:solidFill>
                  <a:srgbClr val="002060"/>
                </a:solidFill>
              </a:rPr>
              <a:t>animal;</a:t>
            </a:r>
          </a:p>
          <a:p>
            <a:endParaRPr lang="pt-PT" sz="5100" dirty="0">
              <a:solidFill>
                <a:srgbClr val="002060"/>
              </a:solidFill>
            </a:endParaRPr>
          </a:p>
          <a:p>
            <a:r>
              <a:rPr lang="pt-PT" sz="5100" b="1" dirty="0">
                <a:solidFill>
                  <a:srgbClr val="002060"/>
                </a:solidFill>
              </a:rPr>
              <a:t>Formação dos agricultores</a:t>
            </a:r>
            <a:r>
              <a:rPr lang="pt-PT" sz="5100" dirty="0">
                <a:solidFill>
                  <a:srgbClr val="002060"/>
                </a:solidFill>
              </a:rPr>
              <a:t>.</a:t>
            </a:r>
          </a:p>
          <a:p>
            <a:pPr marL="0" indent="0">
              <a:buNone/>
            </a:pPr>
            <a:endParaRPr lang="pt-PT" sz="5100" b="1" dirty="0">
              <a:solidFill>
                <a:schemeClr val="accent1"/>
              </a:solidFill>
            </a:endParaRPr>
          </a:p>
          <a:p>
            <a:pPr algn="ctr"/>
            <a:endParaRPr lang="pt-PT" b="1" dirty="0">
              <a:solidFill>
                <a:schemeClr val="accent1"/>
              </a:solidFill>
            </a:endParaRPr>
          </a:p>
          <a:p>
            <a:pPr algn="ctr"/>
            <a:endParaRPr lang="en-US" b="1" dirty="0">
              <a:solidFill>
                <a:schemeClr val="accent1"/>
              </a:solidFill>
            </a:endParaRPr>
          </a:p>
        </p:txBody>
      </p:sp>
      <p:sp>
        <p:nvSpPr>
          <p:cNvPr id="6" name="Título 4">
            <a:extLst>
              <a:ext uri="{FF2B5EF4-FFF2-40B4-BE49-F238E27FC236}">
                <a16:creationId xmlns:a16="http://schemas.microsoft.com/office/drawing/2014/main" id="{6D1D4F99-122B-46B1-B556-BED49FFBF3C7}"/>
              </a:ext>
            </a:extLst>
          </p:cNvPr>
          <p:cNvSpPr txBox="1">
            <a:spLocks/>
          </p:cNvSpPr>
          <p:nvPr/>
        </p:nvSpPr>
        <p:spPr>
          <a:xfrm>
            <a:off x="658977" y="739126"/>
            <a:ext cx="10873740" cy="1799994"/>
          </a:xfrm>
          <a:prstGeom prst="rect">
            <a:avLst/>
          </a:prstGeom>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b="1" dirty="0">
                <a:solidFill>
                  <a:srgbClr val="C09200"/>
                </a:solidFill>
                <a:effectLst>
                  <a:outerShdw blurRad="38100" dist="38100" dir="2700000" algn="tl">
                    <a:srgbClr val="000000">
                      <a:alpha val="43137"/>
                    </a:srgbClr>
                  </a:outerShdw>
                </a:effectLst>
              </a:rPr>
              <a:t> </a:t>
            </a:r>
            <a:r>
              <a:rPr lang="pt-PT" b="1" dirty="0">
                <a:solidFill>
                  <a:srgbClr val="FFFFFF"/>
                </a:solidFill>
              </a:rPr>
              <a:t>LACTOGENIA: </a:t>
            </a:r>
            <a:r>
              <a:rPr lang="en-US" b="1" dirty="0">
                <a:solidFill>
                  <a:srgbClr val="C09200"/>
                </a:solidFill>
                <a:effectLst>
                  <a:outerShdw blurRad="38100" dist="38100" dir="2700000" algn="tl">
                    <a:srgbClr val="000000">
                      <a:alpha val="43137"/>
                    </a:srgbClr>
                  </a:outerShdw>
                </a:effectLst>
              </a:rPr>
              <a:t>UM CENÁRIO COM FUTURO</a:t>
            </a:r>
            <a:endParaRPr lang="pt-PT" sz="3800" b="1" dirty="0">
              <a:solidFill>
                <a:srgbClr val="C09200"/>
              </a:solidFill>
              <a:effectLst>
                <a:outerShdw blurRad="38100" dist="38100" dir="2700000" algn="tl">
                  <a:srgbClr val="000000">
                    <a:alpha val="43137"/>
                  </a:srgbClr>
                </a:outerShdw>
              </a:effectLst>
            </a:endParaRPr>
          </a:p>
          <a:p>
            <a:pPr algn="ctr"/>
            <a:r>
              <a:rPr lang="pt-PT" sz="3800" b="1" dirty="0">
                <a:solidFill>
                  <a:schemeClr val="bg1"/>
                </a:solidFill>
                <a:effectLst>
                  <a:outerShdw blurRad="38100" dist="38100" dir="2700000" algn="tl">
                    <a:srgbClr val="000000">
                      <a:alpha val="43137"/>
                    </a:srgbClr>
                  </a:outerShdw>
                </a:effectLst>
              </a:rPr>
              <a:t>Investimentos </a:t>
            </a:r>
            <a:r>
              <a:rPr lang="pt-PT" sz="3800" dirty="0">
                <a:solidFill>
                  <a:schemeClr val="bg1"/>
                </a:solidFill>
                <a:effectLst>
                  <a:outerShdw blurRad="38100" dist="38100" dir="2700000" algn="tl">
                    <a:srgbClr val="000000">
                      <a:alpha val="43137"/>
                    </a:srgbClr>
                  </a:outerShdw>
                </a:effectLst>
              </a:rPr>
              <a:t>realizados  no setor agropecuário</a:t>
            </a:r>
            <a:endParaRPr lang="pt-PT" dirty="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7801800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
                                            <p:txEl>
                                              <p:pRg st="2" end="2"/>
                                            </p:txEl>
                                          </p:spTgt>
                                        </p:tgtEl>
                                        <p:attrNameLst>
                                          <p:attrName>style.visibility</p:attrName>
                                        </p:attrNameLst>
                                      </p:cBhvr>
                                      <p:to>
                                        <p:strVal val="visible"/>
                                      </p:to>
                                    </p:set>
                                    <p:anim calcmode="lin" valueType="num">
                                      <p:cBhvr additive="base">
                                        <p:cTn id="13" dur="500" fill="hold"/>
                                        <p:tgtEl>
                                          <p:spTgt spid="8">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8">
                                            <p:txEl>
                                              <p:pRg st="4" end="4"/>
                                            </p:txEl>
                                          </p:spTgt>
                                        </p:tgtEl>
                                        <p:attrNameLst>
                                          <p:attrName>style.visibility</p:attrName>
                                        </p:attrNameLst>
                                      </p:cBhvr>
                                      <p:to>
                                        <p:strVal val="visible"/>
                                      </p:to>
                                    </p:set>
                                    <p:anim calcmode="lin" valueType="num">
                                      <p:cBhvr additive="base">
                                        <p:cTn id="19" dur="500" fill="hold"/>
                                        <p:tgtEl>
                                          <p:spTgt spid="8">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8">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8">
                                            <p:txEl>
                                              <p:pRg st="6" end="6"/>
                                            </p:txEl>
                                          </p:spTgt>
                                        </p:tgtEl>
                                        <p:attrNameLst>
                                          <p:attrName>style.visibility</p:attrName>
                                        </p:attrNameLst>
                                      </p:cBhvr>
                                      <p:to>
                                        <p:strVal val="visible"/>
                                      </p:to>
                                    </p:set>
                                    <p:anim calcmode="lin" valueType="num">
                                      <p:cBhvr additive="base">
                                        <p:cTn id="25" dur="500" fill="hold"/>
                                        <p:tgtEl>
                                          <p:spTgt spid="8">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8">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8">
                                            <p:txEl>
                                              <p:pRg st="8" end="8"/>
                                            </p:txEl>
                                          </p:spTgt>
                                        </p:tgtEl>
                                        <p:attrNameLst>
                                          <p:attrName>style.visibility</p:attrName>
                                        </p:attrNameLst>
                                      </p:cBhvr>
                                      <p:to>
                                        <p:strVal val="visible"/>
                                      </p:to>
                                    </p:set>
                                    <p:anim calcmode="lin" valueType="num">
                                      <p:cBhvr additive="base">
                                        <p:cTn id="31" dur="500" fill="hold"/>
                                        <p:tgtEl>
                                          <p:spTgt spid="8">
                                            <p:txEl>
                                              <p:pRg st="8" end="8"/>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8">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Rectangle 53">
            <a:extLst>
              <a:ext uri="{FF2B5EF4-FFF2-40B4-BE49-F238E27FC236}">
                <a16:creationId xmlns:a16="http://schemas.microsoft.com/office/drawing/2014/main" id="{4351DFE5-F63D-4BE0-BDA9-E3EB88F01AA5}"/>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55601" y="0"/>
            <a:ext cx="11480494" cy="2753936"/>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6" name="Picture 55">
            <a:extLst>
              <a:ext uri="{FF2B5EF4-FFF2-40B4-BE49-F238E27FC236}">
                <a16:creationId xmlns:a16="http://schemas.microsoft.com/office/drawing/2014/main" id="{4B33D30D-6A47-4A46-83EA-75F22F0992EF}"/>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152" y="0"/>
            <a:ext cx="12192000" cy="6858000"/>
          </a:xfrm>
          <a:prstGeom prst="rect">
            <a:avLst/>
          </a:prstGeom>
        </p:spPr>
      </p:pic>
      <p:sp>
        <p:nvSpPr>
          <p:cNvPr id="2" name="Título 1">
            <a:extLst>
              <a:ext uri="{FF2B5EF4-FFF2-40B4-BE49-F238E27FC236}">
                <a16:creationId xmlns:a16="http://schemas.microsoft.com/office/drawing/2014/main" id="{DADD47D5-8715-430D-9FCF-E4C614FD731D}"/>
              </a:ext>
            </a:extLst>
          </p:cNvPr>
          <p:cNvSpPr>
            <a:spLocks noGrp="1"/>
          </p:cNvSpPr>
          <p:nvPr>
            <p:ph type="title"/>
          </p:nvPr>
        </p:nvSpPr>
        <p:spPr>
          <a:xfrm>
            <a:off x="355601" y="761366"/>
            <a:ext cx="11480494" cy="1325563"/>
          </a:xfrm>
        </p:spPr>
        <p:txBody>
          <a:bodyPr>
            <a:normAutofit fontScale="90000"/>
          </a:bodyPr>
          <a:lstStyle/>
          <a:p>
            <a:pPr algn="ctr"/>
            <a:br>
              <a:rPr lang="pt-PT" sz="4000" b="1" dirty="0">
                <a:solidFill>
                  <a:srgbClr val="FFFFFF"/>
                </a:solidFill>
              </a:rPr>
            </a:br>
            <a:br>
              <a:rPr lang="pt-PT" sz="4000" b="1" dirty="0">
                <a:solidFill>
                  <a:srgbClr val="FFFFFF"/>
                </a:solidFill>
              </a:rPr>
            </a:br>
            <a:br>
              <a:rPr lang="pt-PT" sz="3600" b="1" dirty="0">
                <a:solidFill>
                  <a:srgbClr val="FFFFFF"/>
                </a:solidFill>
              </a:rPr>
            </a:br>
            <a:r>
              <a:rPr lang="pt-PT" sz="3600" b="1" dirty="0">
                <a:solidFill>
                  <a:srgbClr val="FFFFFF"/>
                </a:solidFill>
              </a:rPr>
              <a:t>LACTOGENIA: </a:t>
            </a:r>
            <a:r>
              <a:rPr lang="en-US" sz="3600" b="1" dirty="0">
                <a:solidFill>
                  <a:srgbClr val="C09200"/>
                </a:solidFill>
                <a:effectLst>
                  <a:outerShdw blurRad="38100" dist="38100" dir="2700000" algn="tl">
                    <a:srgbClr val="000000">
                      <a:alpha val="43137"/>
                    </a:srgbClr>
                  </a:outerShdw>
                </a:effectLst>
              </a:rPr>
              <a:t>UM CENÁRIO COM FUTURO</a:t>
            </a:r>
            <a:br>
              <a:rPr lang="en-US" sz="3600" b="1" dirty="0">
                <a:solidFill>
                  <a:srgbClr val="C09200"/>
                </a:solidFill>
                <a:effectLst>
                  <a:outerShdw blurRad="38100" dist="38100" dir="2700000" algn="tl">
                    <a:srgbClr val="000000">
                      <a:alpha val="43137"/>
                    </a:srgbClr>
                  </a:outerShdw>
                </a:effectLst>
              </a:rPr>
            </a:br>
            <a:r>
              <a:rPr lang="en-US" sz="4000" b="1" dirty="0" err="1">
                <a:solidFill>
                  <a:schemeClr val="bg1"/>
                </a:solidFill>
              </a:rPr>
              <a:t>Programas</a:t>
            </a:r>
            <a:r>
              <a:rPr lang="en-US" sz="4000" b="1" dirty="0">
                <a:solidFill>
                  <a:schemeClr val="bg1"/>
                </a:solidFill>
              </a:rPr>
              <a:t> </a:t>
            </a:r>
            <a:r>
              <a:rPr lang="en-US" sz="4000" b="1" dirty="0" err="1">
                <a:solidFill>
                  <a:schemeClr val="bg1"/>
                </a:solidFill>
              </a:rPr>
              <a:t>comunitários</a:t>
            </a:r>
            <a:r>
              <a:rPr lang="en-US" sz="4000" b="1" dirty="0">
                <a:solidFill>
                  <a:schemeClr val="bg1"/>
                </a:solidFill>
              </a:rPr>
              <a:t> </a:t>
            </a:r>
            <a:r>
              <a:rPr lang="en-US" sz="4000" dirty="0">
                <a:solidFill>
                  <a:schemeClr val="bg1"/>
                </a:solidFill>
              </a:rPr>
              <a:t>de </a:t>
            </a:r>
            <a:r>
              <a:rPr lang="en-US" sz="4000" dirty="0" err="1">
                <a:solidFill>
                  <a:schemeClr val="bg1"/>
                </a:solidFill>
              </a:rPr>
              <a:t>apoio</a:t>
            </a:r>
            <a:r>
              <a:rPr lang="en-US" sz="4000" dirty="0">
                <a:solidFill>
                  <a:schemeClr val="bg1"/>
                </a:solidFill>
              </a:rPr>
              <a:t> </a:t>
            </a:r>
            <a:r>
              <a:rPr lang="en-US" sz="4000" dirty="0" err="1">
                <a:solidFill>
                  <a:schemeClr val="bg1"/>
                </a:solidFill>
              </a:rPr>
              <a:t>ao</a:t>
            </a:r>
            <a:r>
              <a:rPr lang="en-US" sz="4000" dirty="0">
                <a:solidFill>
                  <a:schemeClr val="bg1"/>
                </a:solidFill>
              </a:rPr>
              <a:t> </a:t>
            </a:r>
            <a:r>
              <a:rPr lang="en-US" sz="4000" dirty="0" err="1">
                <a:solidFill>
                  <a:schemeClr val="bg1"/>
                </a:solidFill>
              </a:rPr>
              <a:t>setor</a:t>
            </a:r>
            <a:r>
              <a:rPr lang="en-US" sz="4000" dirty="0">
                <a:solidFill>
                  <a:schemeClr val="bg1"/>
                </a:solidFill>
              </a:rPr>
              <a:t> </a:t>
            </a:r>
            <a:r>
              <a:rPr lang="en-US" sz="4000" dirty="0" err="1">
                <a:solidFill>
                  <a:schemeClr val="bg1"/>
                </a:solidFill>
              </a:rPr>
              <a:t>agropecuário</a:t>
            </a:r>
            <a:br>
              <a:rPr lang="pt-PT" b="1" dirty="0">
                <a:solidFill>
                  <a:srgbClr val="AC8300"/>
                </a:solidFill>
              </a:rPr>
            </a:br>
            <a:br>
              <a:rPr lang="pt-PT" b="1" dirty="0">
                <a:solidFill>
                  <a:srgbClr val="AC8300"/>
                </a:solidFill>
              </a:rPr>
            </a:br>
            <a:br>
              <a:rPr lang="pt-PT" sz="4000" b="1" dirty="0">
                <a:solidFill>
                  <a:srgbClr val="FFFFFF"/>
                </a:solidFill>
              </a:rPr>
            </a:br>
            <a:endParaRPr lang="pt-PT" sz="4000" b="1" dirty="0"/>
          </a:p>
        </p:txBody>
      </p:sp>
      <p:sp>
        <p:nvSpPr>
          <p:cNvPr id="8" name="Marcador de Posição do Texto 2">
            <a:extLst>
              <a:ext uri="{FF2B5EF4-FFF2-40B4-BE49-F238E27FC236}">
                <a16:creationId xmlns:a16="http://schemas.microsoft.com/office/drawing/2014/main" id="{41E3BB33-AF66-42F1-8767-57E21FE041C2}"/>
              </a:ext>
            </a:extLst>
          </p:cNvPr>
          <p:cNvSpPr txBox="1">
            <a:spLocks/>
          </p:cNvSpPr>
          <p:nvPr/>
        </p:nvSpPr>
        <p:spPr>
          <a:xfrm>
            <a:off x="861557" y="2337151"/>
            <a:ext cx="10468581" cy="4158343"/>
          </a:xfrm>
          <a:prstGeom prst="rect">
            <a:avLst/>
          </a:prstGeom>
        </p:spPr>
        <p:txBody>
          <a:bodyPr vert="horz" lIns="91440" tIns="45720" rIns="91440" bIns="45720" rtlCol="0" anchor="ctr">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endParaRPr lang="pt-PT" b="1" dirty="0">
              <a:solidFill>
                <a:schemeClr val="accent1"/>
              </a:solidFill>
            </a:endParaRPr>
          </a:p>
          <a:p>
            <a:endParaRPr lang="pt-PT" b="1" dirty="0">
              <a:solidFill>
                <a:schemeClr val="accent1"/>
              </a:solidFill>
            </a:endParaRPr>
          </a:p>
          <a:p>
            <a:endParaRPr lang="pt-PT" b="1" dirty="0">
              <a:solidFill>
                <a:schemeClr val="accent1"/>
              </a:solidFill>
            </a:endParaRPr>
          </a:p>
          <a:p>
            <a:r>
              <a:rPr lang="pt-PT" sz="4800" dirty="0" err="1">
                <a:solidFill>
                  <a:srgbClr val="002060"/>
                </a:solidFill>
              </a:rPr>
              <a:t>Prorural</a:t>
            </a:r>
            <a:r>
              <a:rPr lang="pt-PT" sz="4800" dirty="0">
                <a:solidFill>
                  <a:srgbClr val="002060"/>
                </a:solidFill>
              </a:rPr>
              <a:t> + e POSEI </a:t>
            </a:r>
            <a:r>
              <a:rPr lang="pt-PT" sz="3800" dirty="0">
                <a:solidFill>
                  <a:srgbClr val="002060"/>
                </a:solidFill>
              </a:rPr>
              <a:t>( específicos para os Açores)</a:t>
            </a:r>
          </a:p>
          <a:p>
            <a:endParaRPr lang="pt-PT" sz="3800" dirty="0">
              <a:solidFill>
                <a:srgbClr val="002060"/>
              </a:solidFill>
            </a:endParaRPr>
          </a:p>
          <a:p>
            <a:pPr marL="0" indent="0" algn="just">
              <a:buNone/>
            </a:pPr>
            <a:r>
              <a:rPr lang="pt-PT" sz="2600" dirty="0">
                <a:solidFill>
                  <a:srgbClr val="002060"/>
                </a:solidFill>
              </a:rPr>
              <a:t>O </a:t>
            </a:r>
            <a:r>
              <a:rPr lang="pt-PT" sz="2600" b="1" dirty="0">
                <a:solidFill>
                  <a:srgbClr val="002060"/>
                </a:solidFill>
              </a:rPr>
              <a:t>bom aproveitamento destes fundos</a:t>
            </a:r>
            <a:r>
              <a:rPr lang="pt-PT" sz="2600" dirty="0">
                <a:solidFill>
                  <a:srgbClr val="002060"/>
                </a:solidFill>
              </a:rPr>
              <a:t> tem sido o instrumento que tem permitido fomentar as práticas agrícolas na região, bem como a sustentabilidade ambiental e económica do setor agropecuário.</a:t>
            </a:r>
          </a:p>
          <a:p>
            <a:pPr marL="0" indent="0">
              <a:buNone/>
            </a:pPr>
            <a:endParaRPr lang="pt-PT" sz="2600" b="1" dirty="0">
              <a:solidFill>
                <a:srgbClr val="002060"/>
              </a:solidFill>
            </a:endParaRPr>
          </a:p>
          <a:p>
            <a:endParaRPr lang="pt-PT" b="1" dirty="0">
              <a:solidFill>
                <a:schemeClr val="accent1"/>
              </a:solidFill>
            </a:endParaRPr>
          </a:p>
          <a:p>
            <a:pPr algn="ctr"/>
            <a:endParaRPr lang="pt-PT" b="1" dirty="0">
              <a:solidFill>
                <a:schemeClr val="accent1"/>
              </a:solidFill>
            </a:endParaRPr>
          </a:p>
          <a:p>
            <a:pPr algn="ctr"/>
            <a:endParaRPr lang="en-US" b="1" dirty="0">
              <a:solidFill>
                <a:schemeClr val="accent1"/>
              </a:solidFill>
            </a:endParaRPr>
          </a:p>
        </p:txBody>
      </p:sp>
    </p:spTree>
    <p:extLst>
      <p:ext uri="{BB962C8B-B14F-4D97-AF65-F5344CB8AC3E}">
        <p14:creationId xmlns:p14="http://schemas.microsoft.com/office/powerpoint/2010/main" val="965318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
                                            <p:txEl>
                                              <p:pRg st="3" end="3"/>
                                            </p:txEl>
                                          </p:spTgt>
                                        </p:tgtEl>
                                        <p:attrNameLst>
                                          <p:attrName>style.visibility</p:attrName>
                                        </p:attrNameLst>
                                      </p:cBhvr>
                                      <p:to>
                                        <p:strVal val="visible"/>
                                      </p:to>
                                    </p:set>
                                    <p:anim calcmode="lin" valueType="num">
                                      <p:cBhvr additive="base">
                                        <p:cTn id="13" dur="500" fill="hold"/>
                                        <p:tgtEl>
                                          <p:spTgt spid="8">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nodeType="clickEffect">
                                  <p:stCondLst>
                                    <p:cond delay="0"/>
                                  </p:stCondLst>
                                  <p:childTnLst>
                                    <p:set>
                                      <p:cBhvr>
                                        <p:cTn id="18" dur="1" fill="hold">
                                          <p:stCondLst>
                                            <p:cond delay="0"/>
                                          </p:stCondLst>
                                        </p:cTn>
                                        <p:tgtEl>
                                          <p:spTgt spid="8">
                                            <p:txEl>
                                              <p:pRg st="5" end="5"/>
                                            </p:txEl>
                                          </p:spTgt>
                                        </p:tgtEl>
                                        <p:attrNameLst>
                                          <p:attrName>style.visibility</p:attrName>
                                        </p:attrNameLst>
                                      </p:cBhvr>
                                      <p:to>
                                        <p:strVal val="visible"/>
                                      </p:to>
                                    </p:set>
                                    <p:animEffect transition="in" filter="randombar(horizontal)">
                                      <p:cBhvr>
                                        <p:cTn id="19" dur="500"/>
                                        <p:tgtEl>
                                          <p:spTgt spid="8">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3B854194-185D-494D-905C-7C7CB2E30F6E}"/>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608211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B4F5FA0D-0104-4987-8241-EFF7C85B88DE}"/>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5614875" cy="6858000"/>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1DAFC6F0-EF5A-4DEA-ADBF-DBF8258BF04A}"/>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F76B2EB9-D0AD-46D8-96F7-E0E0E196F5D6}"/>
              </a:ext>
            </a:extLst>
          </p:cNvPr>
          <p:cNvSpPr>
            <a:spLocks noGrp="1"/>
          </p:cNvSpPr>
          <p:nvPr>
            <p:ph type="title"/>
          </p:nvPr>
        </p:nvSpPr>
        <p:spPr>
          <a:xfrm>
            <a:off x="640079" y="2053641"/>
            <a:ext cx="4046221" cy="2760098"/>
          </a:xfrm>
        </p:spPr>
        <p:txBody>
          <a:bodyPr>
            <a:normAutofit fontScale="90000"/>
          </a:bodyPr>
          <a:lstStyle/>
          <a:p>
            <a:pPr algn="ctr"/>
            <a:r>
              <a:rPr lang="en-US" sz="4000" b="1" dirty="0">
                <a:solidFill>
                  <a:srgbClr val="FFFFFF"/>
                </a:solidFill>
              </a:rPr>
              <a:t>DESAFIOS PARA GARANTIR A SUSTENTABILIDADE </a:t>
            </a:r>
            <a:r>
              <a:rPr lang="en-US" sz="4000" dirty="0">
                <a:solidFill>
                  <a:srgbClr val="FFFFFF"/>
                </a:solidFill>
              </a:rPr>
              <a:t>DO SETOR AGROPECUÁRIO</a:t>
            </a:r>
            <a:endParaRPr lang="pt-PT" sz="3700" dirty="0">
              <a:solidFill>
                <a:srgbClr val="FFFFFF"/>
              </a:solidFill>
            </a:endParaRPr>
          </a:p>
        </p:txBody>
      </p:sp>
      <p:sp>
        <p:nvSpPr>
          <p:cNvPr id="3" name="Marcador de Posição de Conteúdo 2">
            <a:extLst>
              <a:ext uri="{FF2B5EF4-FFF2-40B4-BE49-F238E27FC236}">
                <a16:creationId xmlns:a16="http://schemas.microsoft.com/office/drawing/2014/main" id="{D79BA78A-17E7-4AEB-8FA4-911957BBD593}"/>
              </a:ext>
            </a:extLst>
          </p:cNvPr>
          <p:cNvSpPr>
            <a:spLocks noGrp="1"/>
          </p:cNvSpPr>
          <p:nvPr>
            <p:ph idx="1"/>
          </p:nvPr>
        </p:nvSpPr>
        <p:spPr>
          <a:xfrm>
            <a:off x="5090572" y="583096"/>
            <a:ext cx="6770915" cy="5928375"/>
          </a:xfrm>
        </p:spPr>
        <p:txBody>
          <a:bodyPr anchor="ctr">
            <a:noAutofit/>
          </a:bodyPr>
          <a:lstStyle/>
          <a:p>
            <a:pPr algn="just"/>
            <a:r>
              <a:rPr lang="pt-PT" sz="2600" dirty="0">
                <a:solidFill>
                  <a:srgbClr val="002060"/>
                </a:solidFill>
              </a:rPr>
              <a:t>Continuar a apostar na </a:t>
            </a:r>
            <a:r>
              <a:rPr lang="pt-PT" sz="2600" b="1" dirty="0">
                <a:solidFill>
                  <a:srgbClr val="002060"/>
                </a:solidFill>
              </a:rPr>
              <a:t>qualidade das produções e na inovação</a:t>
            </a:r>
            <a:r>
              <a:rPr lang="pt-PT" sz="2600" dirty="0">
                <a:solidFill>
                  <a:srgbClr val="002060"/>
                </a:solidFill>
              </a:rPr>
              <a:t>; </a:t>
            </a:r>
          </a:p>
          <a:p>
            <a:pPr algn="just"/>
            <a:endParaRPr lang="pt-PT" sz="2600" dirty="0">
              <a:solidFill>
                <a:srgbClr val="002060"/>
              </a:solidFill>
            </a:endParaRPr>
          </a:p>
          <a:p>
            <a:pPr marL="0" indent="0" algn="just">
              <a:buNone/>
            </a:pPr>
            <a:r>
              <a:rPr lang="pt-PT" sz="2600" dirty="0">
                <a:solidFill>
                  <a:srgbClr val="002060"/>
                </a:solidFill>
              </a:rPr>
              <a:t>                      </a:t>
            </a:r>
            <a:r>
              <a:rPr lang="pt-PT" sz="1800" dirty="0">
                <a:solidFill>
                  <a:srgbClr val="FF0000"/>
                </a:solidFill>
              </a:rPr>
              <a:t>Símbolos de qualidade</a:t>
            </a:r>
          </a:p>
          <a:p>
            <a:pPr algn="just"/>
            <a:r>
              <a:rPr lang="pt-PT" sz="2600" b="1" dirty="0">
                <a:solidFill>
                  <a:srgbClr val="002060"/>
                </a:solidFill>
              </a:rPr>
              <a:t>Aumentar e reforçar a notoriedade da produção regional</a:t>
            </a:r>
            <a:r>
              <a:rPr lang="pt-PT" sz="2600" dirty="0">
                <a:solidFill>
                  <a:srgbClr val="002060"/>
                </a:solidFill>
              </a:rPr>
              <a:t>, associando a isso a imagem do leite e da carne produzidos em pastagem, onde há preocupação com o bem- estar do animal; </a:t>
            </a:r>
          </a:p>
          <a:p>
            <a:pPr algn="just"/>
            <a:r>
              <a:rPr lang="pt-PT" sz="2600" dirty="0">
                <a:solidFill>
                  <a:srgbClr val="002060"/>
                </a:solidFill>
              </a:rPr>
              <a:t>Aproveitar o potencial de produção em modo biológico para introduzir </a:t>
            </a:r>
            <a:r>
              <a:rPr lang="pt-PT" sz="2600" b="1" dirty="0">
                <a:solidFill>
                  <a:srgbClr val="002060"/>
                </a:solidFill>
              </a:rPr>
              <a:t>sistemas alternativos de produção: orgânicos, biológicos ou naturais</a:t>
            </a:r>
            <a:r>
              <a:rPr lang="pt-PT" sz="2600" dirty="0">
                <a:solidFill>
                  <a:srgbClr val="002060"/>
                </a:solidFill>
              </a:rPr>
              <a:t>;</a:t>
            </a:r>
          </a:p>
          <a:p>
            <a:pPr marL="0" indent="0" algn="just">
              <a:buNone/>
            </a:pPr>
            <a:endParaRPr lang="pt-PT" sz="2600" dirty="0">
              <a:solidFill>
                <a:srgbClr val="002060"/>
              </a:solidFill>
            </a:endParaRPr>
          </a:p>
          <a:p>
            <a:pPr algn="just"/>
            <a:r>
              <a:rPr lang="pt-PT" sz="2600" dirty="0">
                <a:solidFill>
                  <a:srgbClr val="002060"/>
                </a:solidFill>
              </a:rPr>
              <a:t>Encontrar </a:t>
            </a:r>
            <a:r>
              <a:rPr lang="pt-PT" sz="2600" b="1" dirty="0">
                <a:solidFill>
                  <a:srgbClr val="002060"/>
                </a:solidFill>
              </a:rPr>
              <a:t>novos mercados</a:t>
            </a:r>
            <a:r>
              <a:rPr lang="pt-PT" sz="2600" dirty="0">
                <a:solidFill>
                  <a:srgbClr val="002060"/>
                </a:solidFill>
              </a:rPr>
              <a:t>.</a:t>
            </a:r>
          </a:p>
          <a:p>
            <a:pPr marL="0" indent="0" algn="just">
              <a:buNone/>
            </a:pPr>
            <a:endParaRPr lang="pt-PT" sz="2600" b="1" dirty="0"/>
          </a:p>
        </p:txBody>
      </p:sp>
      <p:pic>
        <p:nvPicPr>
          <p:cNvPr id="1030" name="Picture 6" descr="http://www.azores.gov.pt/NR/rdonlyres/CA771AC0-C214-4424-B210-CE5A4C4344DB/713166/dop.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01410" y="549119"/>
            <a:ext cx="1133475" cy="1133476"/>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http://www.azores.gov.pt/NR/rdonlyres/CA771AC0-C214-4424-B210-CE5A4C4344DB/713167/igp.gi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605944" y="583096"/>
            <a:ext cx="1133475" cy="11334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578471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randombar(horizontal)">
                                      <p:cBhvr>
                                        <p:cTn id="13" dur="5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1030"/>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1032"/>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4" presetClass="entr" presetSubtype="10" fill="hold" nodeType="click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Effect transition="in" filter="randombar(horizontal)">
                                      <p:cBhvr>
                                        <p:cTn id="26" dur="500"/>
                                        <p:tgtEl>
                                          <p:spTgt spid="3">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4" presetClass="entr" presetSubtype="10" fill="hold"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Effect transition="in" filter="randombar(horizontal)">
                                      <p:cBhvr>
                                        <p:cTn id="31" dur="500"/>
                                        <p:tgtEl>
                                          <p:spTgt spid="3">
                                            <p:txEl>
                                              <p:pRg st="3" end="3"/>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14" presetClass="entr" presetSubtype="10" fill="hold" nodeType="clickEffect">
                                  <p:stCondLst>
                                    <p:cond delay="0"/>
                                  </p:stCondLst>
                                  <p:childTnLst>
                                    <p:set>
                                      <p:cBhvr>
                                        <p:cTn id="35" dur="1" fill="hold">
                                          <p:stCondLst>
                                            <p:cond delay="0"/>
                                          </p:stCondLst>
                                        </p:cTn>
                                        <p:tgtEl>
                                          <p:spTgt spid="3">
                                            <p:txEl>
                                              <p:pRg st="4" end="4"/>
                                            </p:txEl>
                                          </p:spTgt>
                                        </p:tgtEl>
                                        <p:attrNameLst>
                                          <p:attrName>style.visibility</p:attrName>
                                        </p:attrNameLst>
                                      </p:cBhvr>
                                      <p:to>
                                        <p:strVal val="visible"/>
                                      </p:to>
                                    </p:set>
                                    <p:animEffect transition="in" filter="randombar(horizontal)">
                                      <p:cBhvr>
                                        <p:cTn id="36" dur="500"/>
                                        <p:tgtEl>
                                          <p:spTgt spid="3">
                                            <p:txEl>
                                              <p:pRg st="4" end="4"/>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14" presetClass="entr" presetSubtype="10" fill="hold" nodeType="clickEffect">
                                  <p:stCondLst>
                                    <p:cond delay="0"/>
                                  </p:stCondLst>
                                  <p:childTnLst>
                                    <p:set>
                                      <p:cBhvr>
                                        <p:cTn id="40" dur="1" fill="hold">
                                          <p:stCondLst>
                                            <p:cond delay="0"/>
                                          </p:stCondLst>
                                        </p:cTn>
                                        <p:tgtEl>
                                          <p:spTgt spid="3">
                                            <p:txEl>
                                              <p:pRg st="6" end="6"/>
                                            </p:txEl>
                                          </p:spTgt>
                                        </p:tgtEl>
                                        <p:attrNameLst>
                                          <p:attrName>style.visibility</p:attrName>
                                        </p:attrNameLst>
                                      </p:cBhvr>
                                      <p:to>
                                        <p:strVal val="visible"/>
                                      </p:to>
                                    </p:set>
                                    <p:animEffect transition="in" filter="randombar(horizontal)">
                                      <p:cBhvr>
                                        <p:cTn id="41" dur="500"/>
                                        <p:tgtEl>
                                          <p:spTgt spid="3">
                                            <p:txEl>
                                              <p:pRg st="6" end="6"/>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nodeType="clickEffect">
                                  <p:stCondLst>
                                    <p:cond delay="0"/>
                                  </p:stCondLst>
                                  <p:childTnLst>
                                    <p:set>
                                      <p:cBhvr>
                                        <p:cTn id="45"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Marcador de Posição de Conteúdo 4"/>
          <p:cNvPicPr>
            <a:picLocks noGrp="1" noChangeAspect="1"/>
          </p:cNvPicPr>
          <p:nvPr>
            <p:ph idx="1"/>
          </p:nvPr>
        </p:nvPicPr>
        <p:blipFill rotWithShape="1">
          <a:blip r:embed="rId2"/>
          <a:srcRect l="12374" t="41284" r="23655" b="5499"/>
          <a:stretch/>
        </p:blipFill>
        <p:spPr>
          <a:xfrm>
            <a:off x="1724296" y="1436786"/>
            <a:ext cx="9065623" cy="4797760"/>
          </a:xfrm>
          <a:prstGeom prst="rect">
            <a:avLst/>
          </a:prstGeom>
          <a:ln>
            <a:noFill/>
          </a:ln>
          <a:effectLst>
            <a:outerShdw blurRad="292100" dist="139700" dir="2700000" algn="tl" rotWithShape="0">
              <a:srgbClr val="333333">
                <a:alpha val="65000"/>
              </a:srgbClr>
            </a:outerShdw>
          </a:effectLst>
        </p:spPr>
      </p:pic>
      <p:sp>
        <p:nvSpPr>
          <p:cNvPr id="4" name="Título 1">
            <a:extLst>
              <a:ext uri="{FF2B5EF4-FFF2-40B4-BE49-F238E27FC236}">
                <a16:creationId xmlns:a16="http://schemas.microsoft.com/office/drawing/2014/main" id="{DADD47D5-8715-430D-9FCF-E4C614FD731D}"/>
              </a:ext>
            </a:extLst>
          </p:cNvPr>
          <p:cNvSpPr>
            <a:spLocks noGrp="1"/>
          </p:cNvSpPr>
          <p:nvPr>
            <p:ph type="title"/>
          </p:nvPr>
        </p:nvSpPr>
        <p:spPr/>
        <p:txBody>
          <a:bodyPr>
            <a:normAutofit fontScale="90000"/>
          </a:bodyPr>
          <a:lstStyle/>
          <a:p>
            <a:pPr algn="ctr"/>
            <a:br>
              <a:rPr lang="pt-PT" sz="4000" b="1" dirty="0">
                <a:solidFill>
                  <a:srgbClr val="FFFFFF"/>
                </a:solidFill>
              </a:rPr>
            </a:br>
            <a:br>
              <a:rPr lang="pt-PT" sz="4000" b="1" dirty="0">
                <a:solidFill>
                  <a:srgbClr val="FFFFFF"/>
                </a:solidFill>
              </a:rPr>
            </a:br>
            <a:br>
              <a:rPr lang="pt-PT" sz="3600" b="1" dirty="0">
                <a:solidFill>
                  <a:srgbClr val="FF0000"/>
                </a:solidFill>
              </a:rPr>
            </a:br>
            <a:r>
              <a:rPr lang="pt-PT" sz="3600" b="1" dirty="0">
                <a:solidFill>
                  <a:schemeClr val="accent1">
                    <a:lumMod val="75000"/>
                  </a:schemeClr>
                </a:solidFill>
              </a:rPr>
              <a:t>VIVER NOS AÇORES EM 2030: CINCO CENÁRIOS DE FUTURO</a:t>
            </a:r>
            <a:br>
              <a:rPr lang="pt-PT" sz="4000" b="1" dirty="0">
                <a:solidFill>
                  <a:schemeClr val="accent1">
                    <a:lumMod val="75000"/>
                  </a:schemeClr>
                </a:solidFill>
              </a:rPr>
            </a:br>
            <a:br>
              <a:rPr lang="pt-PT" sz="4000" b="1" dirty="0">
                <a:solidFill>
                  <a:schemeClr val="accent1">
                    <a:lumMod val="75000"/>
                  </a:schemeClr>
                </a:solidFill>
              </a:rPr>
            </a:br>
            <a:br>
              <a:rPr lang="pt-PT" sz="4000" b="1" dirty="0">
                <a:solidFill>
                  <a:srgbClr val="FF0000"/>
                </a:solidFill>
              </a:rPr>
            </a:br>
            <a:endParaRPr lang="pt-PT" sz="4000" b="1" dirty="0">
              <a:solidFill>
                <a:srgbClr val="FF0000"/>
              </a:solidFill>
            </a:endParaRPr>
          </a:p>
        </p:txBody>
      </p:sp>
    </p:spTree>
    <p:extLst>
      <p:ext uri="{BB962C8B-B14F-4D97-AF65-F5344CB8AC3E}">
        <p14:creationId xmlns:p14="http://schemas.microsoft.com/office/powerpoint/2010/main" val="12571444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Posição de Conteúdo 2">
            <a:extLst>
              <a:ext uri="{FF2B5EF4-FFF2-40B4-BE49-F238E27FC236}">
                <a16:creationId xmlns:a16="http://schemas.microsoft.com/office/drawing/2014/main" id="{EDBF7313-7301-43D2-AA3F-5DAEC89E733D}"/>
              </a:ext>
            </a:extLst>
          </p:cNvPr>
          <p:cNvSpPr>
            <a:spLocks noGrp="1"/>
          </p:cNvSpPr>
          <p:nvPr>
            <p:ph idx="1"/>
          </p:nvPr>
        </p:nvSpPr>
        <p:spPr>
          <a:xfrm>
            <a:off x="838200" y="382137"/>
            <a:ext cx="10515600" cy="5794826"/>
          </a:xfrm>
        </p:spPr>
        <p:txBody>
          <a:bodyPr>
            <a:normAutofit lnSpcReduction="10000"/>
          </a:bodyPr>
          <a:lstStyle/>
          <a:p>
            <a:r>
              <a:rPr lang="pt-PT" sz="2400" b="1" dirty="0"/>
              <a:t>Livros e artigos:</a:t>
            </a:r>
          </a:p>
          <a:p>
            <a:r>
              <a:rPr lang="pt-PT" sz="2200" dirty="0"/>
              <a:t>GOULART, Susana Costa. </a:t>
            </a:r>
            <a:r>
              <a:rPr lang="pt-PT" sz="2200" i="1" dirty="0"/>
              <a:t>Açores: nove </a:t>
            </a:r>
            <a:r>
              <a:rPr lang="pt-PT" sz="2200" i="1" dirty="0" err="1"/>
              <a:t>iIhas</a:t>
            </a:r>
            <a:r>
              <a:rPr lang="pt-PT" sz="2200" i="1" dirty="0"/>
              <a:t>, Uma História</a:t>
            </a:r>
            <a:r>
              <a:rPr lang="pt-PT" sz="2200" dirty="0"/>
              <a:t>. Governo dos Açores, Direção Regional de Educação</a:t>
            </a:r>
          </a:p>
          <a:p>
            <a:r>
              <a:rPr lang="pt-PT" sz="2200" dirty="0"/>
              <a:t>MATOS, José Estevam ( 2002). </a:t>
            </a:r>
            <a:r>
              <a:rPr lang="pt-PT" sz="2200" i="1" dirty="0"/>
              <a:t>Evolução e futuro da pecuária nos Açores, enquanto região ultraperiférica da União Europeia</a:t>
            </a:r>
            <a:r>
              <a:rPr lang="pt-PT" sz="2200" dirty="0"/>
              <a:t>. Atlântida Vol. XLVII, Angra do Heroísmo</a:t>
            </a:r>
          </a:p>
          <a:p>
            <a:r>
              <a:rPr lang="pt-PT" sz="2200" dirty="0">
                <a:hlinkClick r:id="rId2"/>
              </a:rPr>
              <a:t>SILVA, Emiliana</a:t>
            </a:r>
            <a:r>
              <a:rPr lang="pt-PT" sz="2200" dirty="0"/>
              <a:t> (2016). </a:t>
            </a:r>
            <a:r>
              <a:rPr lang="pt-PT" sz="2200" i="1" dirty="0"/>
              <a:t>Inventariação das Atitudes, Ambiente e Agricultura na Região Autónoma dos Açores</a:t>
            </a:r>
            <a:r>
              <a:rPr lang="pt-PT" sz="2200" dirty="0"/>
              <a:t>.</a:t>
            </a:r>
            <a:r>
              <a:rPr lang="pt-PT" sz="2200" i="1" dirty="0"/>
              <a:t> </a:t>
            </a:r>
            <a:r>
              <a:rPr lang="pt-PT" sz="2200" b="1" i="1" dirty="0"/>
              <a:t>Volume </a:t>
            </a:r>
            <a:r>
              <a:rPr lang="pt-PT" sz="2200" dirty="0"/>
              <a:t>39, n.2, pp.194-201. ISSN 0871-018X. </a:t>
            </a:r>
          </a:p>
          <a:p>
            <a:endParaRPr lang="pt-PT" sz="2200" dirty="0"/>
          </a:p>
          <a:p>
            <a:r>
              <a:rPr lang="pt-PT" sz="2400" b="1" dirty="0"/>
              <a:t>Sítios da Internet:</a:t>
            </a:r>
          </a:p>
          <a:p>
            <a:r>
              <a:rPr lang="pt-PT" sz="2200" dirty="0">
                <a:hlinkClick r:id="rId3"/>
              </a:rPr>
              <a:t>http://www.azores.gov.pt/Portal/pt/entidades/sraf/noticias/Produ%C3%A7%C3%A3o+de+leite+biol%C3%B3gico+%C3%A9+aposta+estrat%C3%A9gica+para+os+A%C3%A7ores+afirma+Jo%C3%A3o+Ponte.htm</a:t>
            </a:r>
            <a:endParaRPr lang="pt-PT" sz="2200" dirty="0"/>
          </a:p>
          <a:p>
            <a:r>
              <a:rPr lang="pt-PT" sz="2200" dirty="0">
                <a:hlinkClick r:id="rId4"/>
              </a:rPr>
              <a:t>http://www.azoresweb.com/economia_acores.html</a:t>
            </a:r>
            <a:endParaRPr lang="pt-PT" sz="2200" dirty="0"/>
          </a:p>
          <a:p>
            <a:r>
              <a:rPr lang="pt-PT" sz="2200" i="1" dirty="0"/>
              <a:t>Rev. de Ciências Agrárias</a:t>
            </a:r>
            <a:r>
              <a:rPr lang="pt-PT" sz="2200" dirty="0"/>
              <a:t> [online]. </a:t>
            </a:r>
            <a:r>
              <a:rPr lang="pt-PT" sz="2200" dirty="0">
                <a:hlinkClick r:id="rId5"/>
              </a:rPr>
              <a:t>http://dx.doi.org/10.19084/RCA15066</a:t>
            </a:r>
            <a:r>
              <a:rPr lang="pt-PT" sz="2200" dirty="0"/>
              <a:t>.</a:t>
            </a:r>
          </a:p>
          <a:p>
            <a:r>
              <a:rPr lang="pt-PT" sz="2200" dirty="0">
                <a:hlinkClick r:id="rId6"/>
              </a:rPr>
              <a:t>http://www.acorianooriental.pt/noticia/desafios-da-economia-acoriana-211315</a:t>
            </a:r>
            <a:endParaRPr lang="pt-PT" sz="2200" dirty="0"/>
          </a:p>
          <a:p>
            <a:r>
              <a:rPr lang="pt-PT" sz="2400" i="1" dirty="0"/>
              <a:t>home.uevora.pt/~</a:t>
            </a:r>
            <a:r>
              <a:rPr lang="pt-PT" sz="2400" i="1" dirty="0" err="1"/>
              <a:t>mosantos</a:t>
            </a:r>
            <a:r>
              <a:rPr lang="pt-PT" sz="2400" i="1" dirty="0"/>
              <a:t>/download/Cenars_TextoApoio_25Jul2011.pdf</a:t>
            </a:r>
            <a:endParaRPr lang="pt-PT" sz="2200" dirty="0"/>
          </a:p>
          <a:p>
            <a:endParaRPr lang="pt-PT" sz="2200" dirty="0"/>
          </a:p>
          <a:p>
            <a:endParaRPr lang="pt-PT" sz="2200" dirty="0"/>
          </a:p>
          <a:p>
            <a:endParaRPr lang="pt-PT" sz="2200" dirty="0"/>
          </a:p>
          <a:p>
            <a:endParaRPr lang="pt-PT" dirty="0"/>
          </a:p>
          <a:p>
            <a:endParaRPr lang="pt-PT" dirty="0"/>
          </a:p>
        </p:txBody>
      </p:sp>
    </p:spTree>
    <p:extLst>
      <p:ext uri="{BB962C8B-B14F-4D97-AF65-F5344CB8AC3E}">
        <p14:creationId xmlns:p14="http://schemas.microsoft.com/office/powerpoint/2010/main" val="5419720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Rectangle 53">
            <a:extLst>
              <a:ext uri="{FF2B5EF4-FFF2-40B4-BE49-F238E27FC236}">
                <a16:creationId xmlns:a16="http://schemas.microsoft.com/office/drawing/2014/main" id="{4351DFE5-F63D-4BE0-BDA9-E3EB88F01AA5}"/>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55601" y="0"/>
            <a:ext cx="11480494" cy="2753936"/>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6" name="Picture 55">
            <a:extLst>
              <a:ext uri="{FF2B5EF4-FFF2-40B4-BE49-F238E27FC236}">
                <a16:creationId xmlns:a16="http://schemas.microsoft.com/office/drawing/2014/main" id="{4B33D30D-6A47-4A46-83EA-75F22F0992EF}"/>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152" y="0"/>
            <a:ext cx="12192000" cy="6858000"/>
          </a:xfrm>
          <a:prstGeom prst="rect">
            <a:avLst/>
          </a:prstGeom>
        </p:spPr>
      </p:pic>
      <p:sp>
        <p:nvSpPr>
          <p:cNvPr id="2" name="Título 1">
            <a:extLst>
              <a:ext uri="{FF2B5EF4-FFF2-40B4-BE49-F238E27FC236}">
                <a16:creationId xmlns:a16="http://schemas.microsoft.com/office/drawing/2014/main" id="{DADD47D5-8715-430D-9FCF-E4C614FD731D}"/>
              </a:ext>
            </a:extLst>
          </p:cNvPr>
          <p:cNvSpPr>
            <a:spLocks noGrp="1"/>
          </p:cNvSpPr>
          <p:nvPr>
            <p:ph type="title"/>
          </p:nvPr>
        </p:nvSpPr>
        <p:spPr>
          <a:xfrm>
            <a:off x="1179226" y="761366"/>
            <a:ext cx="9833548" cy="1325563"/>
          </a:xfrm>
        </p:spPr>
        <p:txBody>
          <a:bodyPr>
            <a:normAutofit fontScale="90000"/>
          </a:bodyPr>
          <a:lstStyle/>
          <a:p>
            <a:pPr algn="ctr"/>
            <a:br>
              <a:rPr lang="pt-PT" sz="4000" b="1" dirty="0">
                <a:solidFill>
                  <a:srgbClr val="FFFFFF"/>
                </a:solidFill>
              </a:rPr>
            </a:br>
            <a:br>
              <a:rPr lang="pt-PT" sz="4000" b="1" dirty="0">
                <a:solidFill>
                  <a:srgbClr val="FFFFFF"/>
                </a:solidFill>
              </a:rPr>
            </a:br>
            <a:br>
              <a:rPr lang="pt-PT" sz="3600" b="1" dirty="0">
                <a:solidFill>
                  <a:srgbClr val="FFFFFF"/>
                </a:solidFill>
              </a:rPr>
            </a:br>
            <a:r>
              <a:rPr lang="pt-PT" sz="3600" b="1" dirty="0">
                <a:solidFill>
                  <a:srgbClr val="FFFFFF"/>
                </a:solidFill>
              </a:rPr>
              <a:t>VIVER NOS AÇORES EM 2030: CINCO CENÁRIOS DE FUTURO</a:t>
            </a:r>
            <a:br>
              <a:rPr lang="pt-PT" sz="4000" b="1" dirty="0">
                <a:solidFill>
                  <a:srgbClr val="FFFFFF"/>
                </a:solidFill>
              </a:rPr>
            </a:br>
            <a:br>
              <a:rPr lang="pt-PT" sz="4000" b="1" dirty="0">
                <a:solidFill>
                  <a:srgbClr val="FFFFFF"/>
                </a:solidFill>
              </a:rPr>
            </a:br>
            <a:br>
              <a:rPr lang="pt-PT" sz="4000" b="1" dirty="0">
                <a:solidFill>
                  <a:srgbClr val="FFFFFF"/>
                </a:solidFill>
              </a:rPr>
            </a:br>
            <a:endParaRPr lang="pt-PT" sz="4000" b="1" dirty="0"/>
          </a:p>
        </p:txBody>
      </p:sp>
      <p:sp>
        <p:nvSpPr>
          <p:cNvPr id="8" name="Marcador de Posição do Texto 2">
            <a:extLst>
              <a:ext uri="{FF2B5EF4-FFF2-40B4-BE49-F238E27FC236}">
                <a16:creationId xmlns:a16="http://schemas.microsoft.com/office/drawing/2014/main" id="{41E3BB33-AF66-42F1-8767-57E21FE041C2}"/>
              </a:ext>
            </a:extLst>
          </p:cNvPr>
          <p:cNvSpPr txBox="1">
            <a:spLocks/>
          </p:cNvSpPr>
          <p:nvPr/>
        </p:nvSpPr>
        <p:spPr>
          <a:xfrm>
            <a:off x="721933" y="2355093"/>
            <a:ext cx="3382850" cy="3497943"/>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endParaRPr lang="pt-PT" b="1" dirty="0">
              <a:solidFill>
                <a:schemeClr val="accent1"/>
              </a:solidFill>
            </a:endParaRPr>
          </a:p>
          <a:p>
            <a:pPr marL="0" indent="0" algn="ctr">
              <a:buNone/>
            </a:pPr>
            <a:r>
              <a:rPr lang="pt-PT" b="1" dirty="0">
                <a:solidFill>
                  <a:schemeClr val="accent1"/>
                </a:solidFill>
              </a:rPr>
              <a:t>ÁREAS ESTRATÉGICAS PARA O DESENVOLVIMENTO DOS AÇORES:</a:t>
            </a:r>
          </a:p>
          <a:p>
            <a:pPr algn="ctr"/>
            <a:endParaRPr lang="pt-PT" b="1" dirty="0">
              <a:solidFill>
                <a:schemeClr val="accent1"/>
              </a:solidFill>
            </a:endParaRPr>
          </a:p>
          <a:p>
            <a:pPr algn="ctr"/>
            <a:endParaRPr lang="en-US" b="1" dirty="0">
              <a:solidFill>
                <a:schemeClr val="accent1"/>
              </a:solidFill>
            </a:endParaRPr>
          </a:p>
        </p:txBody>
      </p:sp>
      <p:sp>
        <p:nvSpPr>
          <p:cNvPr id="9" name="Oval 8">
            <a:extLst>
              <a:ext uri="{FF2B5EF4-FFF2-40B4-BE49-F238E27FC236}">
                <a16:creationId xmlns:a16="http://schemas.microsoft.com/office/drawing/2014/main" id="{A60572AC-047F-4D1C-8B7A-008348425F73}"/>
              </a:ext>
            </a:extLst>
          </p:cNvPr>
          <p:cNvSpPr/>
          <p:nvPr/>
        </p:nvSpPr>
        <p:spPr>
          <a:xfrm>
            <a:off x="5948363" y="2626736"/>
            <a:ext cx="3497256" cy="14773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dirty="0"/>
              <a:t>HOTELÂNDIA</a:t>
            </a:r>
          </a:p>
        </p:txBody>
      </p:sp>
      <p:sp>
        <p:nvSpPr>
          <p:cNvPr id="3" name="Retângulo 2">
            <a:extLst>
              <a:ext uri="{FF2B5EF4-FFF2-40B4-BE49-F238E27FC236}">
                <a16:creationId xmlns:a16="http://schemas.microsoft.com/office/drawing/2014/main" id="{E603B108-E34A-43BD-B0AF-9186E1653944}"/>
              </a:ext>
            </a:extLst>
          </p:cNvPr>
          <p:cNvSpPr/>
          <p:nvPr/>
        </p:nvSpPr>
        <p:spPr>
          <a:xfrm>
            <a:off x="4348285" y="4776090"/>
            <a:ext cx="6451753" cy="1754326"/>
          </a:xfrm>
          <a:prstGeom prst="rect">
            <a:avLst/>
          </a:prstGeom>
        </p:spPr>
        <p:txBody>
          <a:bodyPr wrap="square">
            <a:spAutoFit/>
          </a:bodyPr>
          <a:lstStyle/>
          <a:p>
            <a:pPr algn="just"/>
            <a:r>
              <a:rPr lang="pt-PT" dirty="0">
                <a:solidFill>
                  <a:srgbClr val="002060"/>
                </a:solidFill>
              </a:rPr>
              <a:t>Cenário baseado no </a:t>
            </a:r>
            <a:r>
              <a:rPr lang="pt-PT" b="1" dirty="0">
                <a:solidFill>
                  <a:srgbClr val="002060"/>
                </a:solidFill>
              </a:rPr>
              <a:t>desenvolvimento turístico</a:t>
            </a:r>
            <a:r>
              <a:rPr lang="pt-PT" dirty="0">
                <a:solidFill>
                  <a:srgbClr val="002060"/>
                </a:solidFill>
              </a:rPr>
              <a:t>, no qual se considera ser necessário potenciar a qualidade dos produtos regionais e dos patrimónios natural e cultural em termos de aproveitamento turístico. Para tal, terá de haver uma aposta muito forte em infraestruturas hoteleiras e em transportes aéreos e marítimos.</a:t>
            </a:r>
          </a:p>
        </p:txBody>
      </p:sp>
      <p:pic>
        <p:nvPicPr>
          <p:cNvPr id="2050" name="Picture 2" descr="Resultado de imagem para clipart hotel"/>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875496" y="2848295"/>
            <a:ext cx="1530721" cy="15307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70287804"/>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par>
                              <p:cTn id="7" fill="hold">
                                <p:stCondLst>
                                  <p:cond delay="0"/>
                                </p:stCondLst>
                                <p:childTnLst>
                                  <p:par>
                                    <p:cTn id="8" presetID="2" presetClass="entr" presetSubtype="4" accel="2000" fill="hold" nodeType="afterEffect" p14:presetBounceEnd="2000">
                                      <p:stCondLst>
                                        <p:cond delay="1500"/>
                                      </p:stCondLst>
                                      <p:childTnLst>
                                        <p:set>
                                          <p:cBhvr>
                                            <p:cTn id="9" dur="1" fill="hold">
                                              <p:stCondLst>
                                                <p:cond delay="0"/>
                                              </p:stCondLst>
                                            </p:cTn>
                                            <p:tgtEl>
                                              <p:spTgt spid="8">
                                                <p:txEl>
                                                  <p:pRg st="1" end="1"/>
                                                </p:txEl>
                                              </p:spTgt>
                                            </p:tgtEl>
                                            <p:attrNameLst>
                                              <p:attrName>style.visibility</p:attrName>
                                            </p:attrNameLst>
                                          </p:cBhvr>
                                          <p:to>
                                            <p:strVal val="visible"/>
                                          </p:to>
                                        </p:set>
                                        <p:anim calcmode="lin" valueType="num" p14:bounceEnd="2000">
                                          <p:cBhvr additive="base">
                                            <p:cTn id="10" dur="500" fill="hold"/>
                                            <p:tgtEl>
                                              <p:spTgt spid="8">
                                                <p:txEl>
                                                  <p:pRg st="1" end="1"/>
                                                </p:txEl>
                                              </p:spTgt>
                                            </p:tgtEl>
                                            <p:attrNameLst>
                                              <p:attrName>ppt_x</p:attrName>
                                            </p:attrNameLst>
                                          </p:cBhvr>
                                          <p:tavLst>
                                            <p:tav tm="0">
                                              <p:val>
                                                <p:strVal val="#ppt_x"/>
                                              </p:val>
                                            </p:tav>
                                            <p:tav tm="100000">
                                              <p:val>
                                                <p:strVal val="#ppt_x"/>
                                              </p:val>
                                            </p:tav>
                                          </p:tavLst>
                                        </p:anim>
                                        <p:anim calcmode="lin" valueType="num" p14:bounceEnd="2000">
                                          <p:cBhvr additive="base">
                                            <p:cTn id="11" dur="500" fill="hold"/>
                                            <p:tgtEl>
                                              <p:spTgt spid="8">
                                                <p:txEl>
                                                  <p:pRg st="1" end="1"/>
                                                </p:txEl>
                                              </p:spTgt>
                                            </p:tgtEl>
                                            <p:attrNameLst>
                                              <p:attrName>ppt_y</p:attrName>
                                            </p:attrNameLst>
                                          </p:cBhvr>
                                          <p:tavLst>
                                            <p:tav tm="0">
                                              <p:val>
                                                <p:strVal val="1+#ppt_h/2"/>
                                              </p:val>
                                            </p:tav>
                                            <p:tav tm="100000">
                                              <p:val>
                                                <p:strVal val="#ppt_y"/>
                                              </p:val>
                                            </p:tav>
                                          </p:tavLst>
                                        </p:anim>
                                      </p:childTnLst>
                                    </p:cTn>
                                  </p:par>
                                </p:childTnLst>
                              </p:cTn>
                            </p:par>
                            <p:par>
                              <p:cTn id="12" fill="hold">
                                <p:stCondLst>
                                  <p:cond delay="2000"/>
                                </p:stCondLst>
                                <p:childTnLst>
                                  <p:par>
                                    <p:cTn id="13" presetID="53" presetClass="entr" presetSubtype="16" fill="hold" grpId="0" nodeType="afterEffect">
                                      <p:stCondLst>
                                        <p:cond delay="500"/>
                                      </p:stCondLst>
                                      <p:childTnLst>
                                        <p:set>
                                          <p:cBhvr>
                                            <p:cTn id="14" dur="1" fill="hold">
                                              <p:stCondLst>
                                                <p:cond delay="0"/>
                                              </p:stCondLst>
                                            </p:cTn>
                                            <p:tgtEl>
                                              <p:spTgt spid="9"/>
                                            </p:tgtEl>
                                            <p:attrNameLst>
                                              <p:attrName>style.visibility</p:attrName>
                                            </p:attrNameLst>
                                          </p:cBhvr>
                                          <p:to>
                                            <p:strVal val="visible"/>
                                          </p:to>
                                        </p:set>
                                        <p:anim calcmode="lin" valueType="num">
                                          <p:cBhvr>
                                            <p:cTn id="15" dur="2000" fill="hold"/>
                                            <p:tgtEl>
                                              <p:spTgt spid="9"/>
                                            </p:tgtEl>
                                            <p:attrNameLst>
                                              <p:attrName>ppt_w</p:attrName>
                                            </p:attrNameLst>
                                          </p:cBhvr>
                                          <p:tavLst>
                                            <p:tav tm="0">
                                              <p:val>
                                                <p:fltVal val="0"/>
                                              </p:val>
                                            </p:tav>
                                            <p:tav tm="100000">
                                              <p:val>
                                                <p:strVal val="#ppt_w"/>
                                              </p:val>
                                            </p:tav>
                                          </p:tavLst>
                                        </p:anim>
                                        <p:anim calcmode="lin" valueType="num">
                                          <p:cBhvr>
                                            <p:cTn id="16" dur="2000" fill="hold"/>
                                            <p:tgtEl>
                                              <p:spTgt spid="9"/>
                                            </p:tgtEl>
                                            <p:attrNameLst>
                                              <p:attrName>ppt_h</p:attrName>
                                            </p:attrNameLst>
                                          </p:cBhvr>
                                          <p:tavLst>
                                            <p:tav tm="0">
                                              <p:val>
                                                <p:fltVal val="0"/>
                                              </p:val>
                                            </p:tav>
                                            <p:tav tm="100000">
                                              <p:val>
                                                <p:strVal val="#ppt_h"/>
                                              </p:val>
                                            </p:tav>
                                          </p:tavLst>
                                        </p:anim>
                                        <p:animEffect transition="in" filter="fade">
                                          <p:cBhvr>
                                            <p:cTn id="17" dur="2000"/>
                                            <p:tgtEl>
                                              <p:spTgt spid="9"/>
                                            </p:tgtEl>
                                          </p:cBhvr>
                                        </p:animEffect>
                                      </p:childTnLst>
                                    </p:cTn>
                                  </p:par>
                                </p:childTnLst>
                              </p:cTn>
                            </p:par>
                            <p:par>
                              <p:cTn id="18" fill="hold">
                                <p:stCondLst>
                                  <p:cond delay="4500"/>
                                </p:stCondLst>
                                <p:childTnLst>
                                  <p:par>
                                    <p:cTn id="19" presetID="16" presetClass="entr" presetSubtype="21" fill="hold" nodeType="afterEffect">
                                      <p:stCondLst>
                                        <p:cond delay="2000"/>
                                      </p:stCondLst>
                                      <p:childTnLst>
                                        <p:set>
                                          <p:cBhvr>
                                            <p:cTn id="20" dur="1" fill="hold">
                                              <p:stCondLst>
                                                <p:cond delay="0"/>
                                              </p:stCondLst>
                                            </p:cTn>
                                            <p:tgtEl>
                                              <p:spTgt spid="3">
                                                <p:txEl>
                                                  <p:pRg st="0" end="0"/>
                                                </p:txEl>
                                              </p:spTgt>
                                            </p:tgtEl>
                                            <p:attrNameLst>
                                              <p:attrName>style.visibility</p:attrName>
                                            </p:attrNameLst>
                                          </p:cBhvr>
                                          <p:to>
                                            <p:strVal val="visible"/>
                                          </p:to>
                                        </p:set>
                                        <p:animEffect transition="in" filter="barn(inVertical)">
                                          <p:cBhvr>
                                            <p:cTn id="21"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par>
                              <p:cTn id="7" fill="hold">
                                <p:stCondLst>
                                  <p:cond delay="0"/>
                                </p:stCondLst>
                                <p:childTnLst>
                                  <p:par>
                                    <p:cTn id="8" presetID="2" presetClass="entr" presetSubtype="4" accel="2000" fill="hold" nodeType="afterEffect">
                                      <p:stCondLst>
                                        <p:cond delay="1500"/>
                                      </p:stCondLst>
                                      <p:childTnLst>
                                        <p:set>
                                          <p:cBhvr>
                                            <p:cTn id="9" dur="1" fill="hold">
                                              <p:stCondLst>
                                                <p:cond delay="0"/>
                                              </p:stCondLst>
                                            </p:cTn>
                                            <p:tgtEl>
                                              <p:spTgt spid="8">
                                                <p:txEl>
                                                  <p:pRg st="1" end="1"/>
                                                </p:txEl>
                                              </p:spTgt>
                                            </p:tgtEl>
                                            <p:attrNameLst>
                                              <p:attrName>style.visibility</p:attrName>
                                            </p:attrNameLst>
                                          </p:cBhvr>
                                          <p:to>
                                            <p:strVal val="visible"/>
                                          </p:to>
                                        </p:set>
                                        <p:anim calcmode="lin" valueType="num">
                                          <p:cBhvr additive="base">
                                            <p:cTn id="10" dur="500" fill="hold"/>
                                            <p:tgtEl>
                                              <p:spTgt spid="8">
                                                <p:txEl>
                                                  <p:pRg st="1" end="1"/>
                                                </p:txEl>
                                              </p:spTgt>
                                            </p:tgtEl>
                                            <p:attrNameLst>
                                              <p:attrName>ppt_x</p:attrName>
                                            </p:attrNameLst>
                                          </p:cBhvr>
                                          <p:tavLst>
                                            <p:tav tm="0">
                                              <p:val>
                                                <p:strVal val="#ppt_x"/>
                                              </p:val>
                                            </p:tav>
                                            <p:tav tm="100000">
                                              <p:val>
                                                <p:strVal val="#ppt_x"/>
                                              </p:val>
                                            </p:tav>
                                          </p:tavLst>
                                        </p:anim>
                                        <p:anim calcmode="lin" valueType="num">
                                          <p:cBhvr additive="base">
                                            <p:cTn id="11" dur="500" fill="hold"/>
                                            <p:tgtEl>
                                              <p:spTgt spid="8">
                                                <p:txEl>
                                                  <p:pRg st="1" end="1"/>
                                                </p:txEl>
                                              </p:spTgt>
                                            </p:tgtEl>
                                            <p:attrNameLst>
                                              <p:attrName>ppt_y</p:attrName>
                                            </p:attrNameLst>
                                          </p:cBhvr>
                                          <p:tavLst>
                                            <p:tav tm="0">
                                              <p:val>
                                                <p:strVal val="1+#ppt_h/2"/>
                                              </p:val>
                                            </p:tav>
                                            <p:tav tm="100000">
                                              <p:val>
                                                <p:strVal val="#ppt_y"/>
                                              </p:val>
                                            </p:tav>
                                          </p:tavLst>
                                        </p:anim>
                                      </p:childTnLst>
                                    </p:cTn>
                                  </p:par>
                                </p:childTnLst>
                              </p:cTn>
                            </p:par>
                            <p:par>
                              <p:cTn id="12" fill="hold">
                                <p:stCondLst>
                                  <p:cond delay="2000"/>
                                </p:stCondLst>
                                <p:childTnLst>
                                  <p:par>
                                    <p:cTn id="13" presetID="53" presetClass="entr" presetSubtype="16" fill="hold" grpId="0" nodeType="afterEffect">
                                      <p:stCondLst>
                                        <p:cond delay="500"/>
                                      </p:stCondLst>
                                      <p:childTnLst>
                                        <p:set>
                                          <p:cBhvr>
                                            <p:cTn id="14" dur="1" fill="hold">
                                              <p:stCondLst>
                                                <p:cond delay="0"/>
                                              </p:stCondLst>
                                            </p:cTn>
                                            <p:tgtEl>
                                              <p:spTgt spid="9"/>
                                            </p:tgtEl>
                                            <p:attrNameLst>
                                              <p:attrName>style.visibility</p:attrName>
                                            </p:attrNameLst>
                                          </p:cBhvr>
                                          <p:to>
                                            <p:strVal val="visible"/>
                                          </p:to>
                                        </p:set>
                                        <p:anim calcmode="lin" valueType="num">
                                          <p:cBhvr>
                                            <p:cTn id="15" dur="2000" fill="hold"/>
                                            <p:tgtEl>
                                              <p:spTgt spid="9"/>
                                            </p:tgtEl>
                                            <p:attrNameLst>
                                              <p:attrName>ppt_w</p:attrName>
                                            </p:attrNameLst>
                                          </p:cBhvr>
                                          <p:tavLst>
                                            <p:tav tm="0">
                                              <p:val>
                                                <p:fltVal val="0"/>
                                              </p:val>
                                            </p:tav>
                                            <p:tav tm="100000">
                                              <p:val>
                                                <p:strVal val="#ppt_w"/>
                                              </p:val>
                                            </p:tav>
                                          </p:tavLst>
                                        </p:anim>
                                        <p:anim calcmode="lin" valueType="num">
                                          <p:cBhvr>
                                            <p:cTn id="16" dur="2000" fill="hold"/>
                                            <p:tgtEl>
                                              <p:spTgt spid="9"/>
                                            </p:tgtEl>
                                            <p:attrNameLst>
                                              <p:attrName>ppt_h</p:attrName>
                                            </p:attrNameLst>
                                          </p:cBhvr>
                                          <p:tavLst>
                                            <p:tav tm="0">
                                              <p:val>
                                                <p:fltVal val="0"/>
                                              </p:val>
                                            </p:tav>
                                            <p:tav tm="100000">
                                              <p:val>
                                                <p:strVal val="#ppt_h"/>
                                              </p:val>
                                            </p:tav>
                                          </p:tavLst>
                                        </p:anim>
                                        <p:animEffect transition="in" filter="fade">
                                          <p:cBhvr>
                                            <p:cTn id="17" dur="2000"/>
                                            <p:tgtEl>
                                              <p:spTgt spid="9"/>
                                            </p:tgtEl>
                                          </p:cBhvr>
                                        </p:animEffect>
                                      </p:childTnLst>
                                    </p:cTn>
                                  </p:par>
                                </p:childTnLst>
                              </p:cTn>
                            </p:par>
                            <p:par>
                              <p:cTn id="18" fill="hold">
                                <p:stCondLst>
                                  <p:cond delay="4500"/>
                                </p:stCondLst>
                                <p:childTnLst>
                                  <p:par>
                                    <p:cTn id="19" presetID="16" presetClass="entr" presetSubtype="21" fill="hold" nodeType="afterEffect">
                                      <p:stCondLst>
                                        <p:cond delay="2000"/>
                                      </p:stCondLst>
                                      <p:childTnLst>
                                        <p:set>
                                          <p:cBhvr>
                                            <p:cTn id="20" dur="1" fill="hold">
                                              <p:stCondLst>
                                                <p:cond delay="0"/>
                                              </p:stCondLst>
                                            </p:cTn>
                                            <p:tgtEl>
                                              <p:spTgt spid="3">
                                                <p:txEl>
                                                  <p:pRg st="0" end="0"/>
                                                </p:txEl>
                                              </p:spTgt>
                                            </p:tgtEl>
                                            <p:attrNameLst>
                                              <p:attrName>style.visibility</p:attrName>
                                            </p:attrNameLst>
                                          </p:cBhvr>
                                          <p:to>
                                            <p:strVal val="visible"/>
                                          </p:to>
                                        </p:set>
                                        <p:animEffect transition="in" filter="barn(inVertical)">
                                          <p:cBhvr>
                                            <p:cTn id="21"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animBg="1"/>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Rectangle 53">
            <a:extLst>
              <a:ext uri="{FF2B5EF4-FFF2-40B4-BE49-F238E27FC236}">
                <a16:creationId xmlns:a16="http://schemas.microsoft.com/office/drawing/2014/main" id="{4351DFE5-F63D-4BE0-BDA9-E3EB88F01AA5}"/>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55601" y="0"/>
            <a:ext cx="11480494" cy="2753936"/>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6" name="Picture 55">
            <a:extLst>
              <a:ext uri="{FF2B5EF4-FFF2-40B4-BE49-F238E27FC236}">
                <a16:creationId xmlns:a16="http://schemas.microsoft.com/office/drawing/2014/main" id="{4B33D30D-6A47-4A46-83EA-75F22F0992EF}"/>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152" y="0"/>
            <a:ext cx="12192000" cy="6858000"/>
          </a:xfrm>
          <a:prstGeom prst="rect">
            <a:avLst/>
          </a:prstGeom>
        </p:spPr>
      </p:pic>
      <p:sp>
        <p:nvSpPr>
          <p:cNvPr id="2" name="Título 1">
            <a:extLst>
              <a:ext uri="{FF2B5EF4-FFF2-40B4-BE49-F238E27FC236}">
                <a16:creationId xmlns:a16="http://schemas.microsoft.com/office/drawing/2014/main" id="{DADD47D5-8715-430D-9FCF-E4C614FD731D}"/>
              </a:ext>
            </a:extLst>
          </p:cNvPr>
          <p:cNvSpPr>
            <a:spLocks noGrp="1"/>
          </p:cNvSpPr>
          <p:nvPr>
            <p:ph type="title"/>
          </p:nvPr>
        </p:nvSpPr>
        <p:spPr>
          <a:xfrm>
            <a:off x="1179226" y="761366"/>
            <a:ext cx="9833548" cy="1325563"/>
          </a:xfrm>
        </p:spPr>
        <p:txBody>
          <a:bodyPr>
            <a:normAutofit fontScale="90000"/>
          </a:bodyPr>
          <a:lstStyle/>
          <a:p>
            <a:pPr algn="ctr"/>
            <a:br>
              <a:rPr lang="pt-PT" sz="4000" b="1" dirty="0">
                <a:solidFill>
                  <a:srgbClr val="FFFFFF"/>
                </a:solidFill>
              </a:rPr>
            </a:br>
            <a:br>
              <a:rPr lang="pt-PT" sz="4000" b="1" dirty="0">
                <a:solidFill>
                  <a:srgbClr val="FFFFFF"/>
                </a:solidFill>
              </a:rPr>
            </a:br>
            <a:br>
              <a:rPr lang="pt-PT" sz="3600" b="1" dirty="0">
                <a:solidFill>
                  <a:srgbClr val="FFFFFF"/>
                </a:solidFill>
              </a:rPr>
            </a:br>
            <a:r>
              <a:rPr lang="pt-PT" sz="3600" b="1" dirty="0">
                <a:solidFill>
                  <a:srgbClr val="FFFFFF"/>
                </a:solidFill>
              </a:rPr>
              <a:t>VIVER NOS AÇORES EM 2030: CINCO CENÁRIOS DE FUTURO</a:t>
            </a:r>
            <a:br>
              <a:rPr lang="pt-PT" sz="4000" b="1" dirty="0">
                <a:solidFill>
                  <a:srgbClr val="FFFFFF"/>
                </a:solidFill>
              </a:rPr>
            </a:br>
            <a:br>
              <a:rPr lang="pt-PT" sz="4000" b="1" dirty="0">
                <a:solidFill>
                  <a:srgbClr val="FFFFFF"/>
                </a:solidFill>
              </a:rPr>
            </a:br>
            <a:br>
              <a:rPr lang="pt-PT" sz="4000" b="1" dirty="0">
                <a:solidFill>
                  <a:srgbClr val="FFFFFF"/>
                </a:solidFill>
              </a:rPr>
            </a:br>
            <a:endParaRPr lang="pt-PT" sz="4000" b="1" dirty="0"/>
          </a:p>
        </p:txBody>
      </p:sp>
      <p:sp>
        <p:nvSpPr>
          <p:cNvPr id="8" name="Marcador de Posição do Texto 2">
            <a:extLst>
              <a:ext uri="{FF2B5EF4-FFF2-40B4-BE49-F238E27FC236}">
                <a16:creationId xmlns:a16="http://schemas.microsoft.com/office/drawing/2014/main" id="{41E3BB33-AF66-42F1-8767-57E21FE041C2}"/>
              </a:ext>
            </a:extLst>
          </p:cNvPr>
          <p:cNvSpPr txBox="1">
            <a:spLocks/>
          </p:cNvSpPr>
          <p:nvPr/>
        </p:nvSpPr>
        <p:spPr>
          <a:xfrm>
            <a:off x="721933" y="2355093"/>
            <a:ext cx="3382850" cy="3497943"/>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endParaRPr lang="pt-PT" b="1" dirty="0">
              <a:solidFill>
                <a:schemeClr val="accent1"/>
              </a:solidFill>
            </a:endParaRPr>
          </a:p>
          <a:p>
            <a:pPr marL="0" indent="0" algn="ctr">
              <a:buNone/>
            </a:pPr>
            <a:r>
              <a:rPr lang="pt-PT" b="1" dirty="0">
                <a:solidFill>
                  <a:schemeClr val="accent1"/>
                </a:solidFill>
              </a:rPr>
              <a:t>ÁREAS ESTRATÉGICAS PARA O DESENVOLVIMENTO DOS AÇORES:</a:t>
            </a:r>
          </a:p>
          <a:p>
            <a:pPr algn="ctr"/>
            <a:endParaRPr lang="pt-PT" b="1" dirty="0">
              <a:solidFill>
                <a:schemeClr val="accent1"/>
              </a:solidFill>
            </a:endParaRPr>
          </a:p>
          <a:p>
            <a:pPr algn="ctr"/>
            <a:endParaRPr lang="en-US" b="1" dirty="0">
              <a:solidFill>
                <a:schemeClr val="accent1"/>
              </a:solidFill>
            </a:endParaRPr>
          </a:p>
        </p:txBody>
      </p:sp>
      <p:sp>
        <p:nvSpPr>
          <p:cNvPr id="10" name="Oval 9">
            <a:extLst>
              <a:ext uri="{FF2B5EF4-FFF2-40B4-BE49-F238E27FC236}">
                <a16:creationId xmlns:a16="http://schemas.microsoft.com/office/drawing/2014/main" id="{78350D5B-EC61-497E-BD33-5E546E7B30E1}"/>
              </a:ext>
            </a:extLst>
          </p:cNvPr>
          <p:cNvSpPr/>
          <p:nvPr/>
        </p:nvSpPr>
        <p:spPr>
          <a:xfrm>
            <a:off x="6195218" y="2660385"/>
            <a:ext cx="3550442" cy="153723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dirty="0"/>
              <a:t>LACTOGENIA</a:t>
            </a:r>
          </a:p>
        </p:txBody>
      </p:sp>
      <p:sp>
        <p:nvSpPr>
          <p:cNvPr id="14" name="Retângulo 13">
            <a:extLst>
              <a:ext uri="{FF2B5EF4-FFF2-40B4-BE49-F238E27FC236}">
                <a16:creationId xmlns:a16="http://schemas.microsoft.com/office/drawing/2014/main" id="{D138AEFC-DE4E-430C-AFD6-EF9FC4FA4F6B}"/>
              </a:ext>
            </a:extLst>
          </p:cNvPr>
          <p:cNvSpPr/>
          <p:nvPr/>
        </p:nvSpPr>
        <p:spPr>
          <a:xfrm>
            <a:off x="1179226" y="4601192"/>
            <a:ext cx="10468581" cy="1754326"/>
          </a:xfrm>
          <a:prstGeom prst="rect">
            <a:avLst/>
          </a:prstGeom>
        </p:spPr>
        <p:txBody>
          <a:bodyPr wrap="square">
            <a:spAutoFit/>
          </a:bodyPr>
          <a:lstStyle/>
          <a:p>
            <a:endParaRPr lang="pt-PT" dirty="0">
              <a:solidFill>
                <a:srgbClr val="002060"/>
              </a:solidFill>
            </a:endParaRPr>
          </a:p>
          <a:p>
            <a:pPr algn="just"/>
            <a:r>
              <a:rPr lang="pt-PT" dirty="0">
                <a:solidFill>
                  <a:srgbClr val="002060"/>
                </a:solidFill>
              </a:rPr>
              <a:t> Cenário baseado no </a:t>
            </a:r>
            <a:r>
              <a:rPr lang="pt-PT" b="1" dirty="0">
                <a:solidFill>
                  <a:srgbClr val="002060"/>
                </a:solidFill>
              </a:rPr>
              <a:t>desenvolvimento agropecuário</a:t>
            </a:r>
            <a:r>
              <a:rPr lang="pt-PT" dirty="0">
                <a:solidFill>
                  <a:srgbClr val="002060"/>
                </a:solidFill>
              </a:rPr>
              <a:t>. Implica que os fundos provenientes da União Europeia devem ser aproveitados para um aumento da produção de produtos regionais de qualidade provenientes do setor dos laticínios e da carne, que são uma imagem de marca da Região. Esta aposta estratégica deverá resultar na intensificação da atividade agropecuária açoriana. </a:t>
            </a:r>
          </a:p>
          <a:p>
            <a:pPr algn="just"/>
            <a:endParaRPr lang="pt-PT" dirty="0"/>
          </a:p>
        </p:txBody>
      </p:sp>
      <p:pic>
        <p:nvPicPr>
          <p:cNvPr id="3088" name="Picture 16" descr="Cow 8 Clip Ar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67702" y="2728326"/>
            <a:ext cx="1734682" cy="16710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63708042"/>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par>
                              <p:cTn id="7" fill="hold">
                                <p:stCondLst>
                                  <p:cond delay="0"/>
                                </p:stCondLst>
                                <p:childTnLst>
                                  <p:par>
                                    <p:cTn id="8" presetID="2" presetClass="entr" presetSubtype="4" accel="2000" fill="hold" nodeType="afterEffect" p14:presetBounceEnd="2000">
                                      <p:stCondLst>
                                        <p:cond delay="1500"/>
                                      </p:stCondLst>
                                      <p:childTnLst>
                                        <p:set>
                                          <p:cBhvr>
                                            <p:cTn id="9" dur="1" fill="hold">
                                              <p:stCondLst>
                                                <p:cond delay="0"/>
                                              </p:stCondLst>
                                            </p:cTn>
                                            <p:tgtEl>
                                              <p:spTgt spid="8">
                                                <p:txEl>
                                                  <p:pRg st="1" end="1"/>
                                                </p:txEl>
                                              </p:spTgt>
                                            </p:tgtEl>
                                            <p:attrNameLst>
                                              <p:attrName>style.visibility</p:attrName>
                                            </p:attrNameLst>
                                          </p:cBhvr>
                                          <p:to>
                                            <p:strVal val="visible"/>
                                          </p:to>
                                        </p:set>
                                        <p:anim calcmode="lin" valueType="num" p14:bounceEnd="2000">
                                          <p:cBhvr additive="base">
                                            <p:cTn id="10" dur="500" fill="hold"/>
                                            <p:tgtEl>
                                              <p:spTgt spid="8">
                                                <p:txEl>
                                                  <p:pRg st="1" end="1"/>
                                                </p:txEl>
                                              </p:spTgt>
                                            </p:tgtEl>
                                            <p:attrNameLst>
                                              <p:attrName>ppt_x</p:attrName>
                                            </p:attrNameLst>
                                          </p:cBhvr>
                                          <p:tavLst>
                                            <p:tav tm="0">
                                              <p:val>
                                                <p:strVal val="#ppt_x"/>
                                              </p:val>
                                            </p:tav>
                                            <p:tav tm="100000">
                                              <p:val>
                                                <p:strVal val="#ppt_x"/>
                                              </p:val>
                                            </p:tav>
                                          </p:tavLst>
                                        </p:anim>
                                        <p:anim calcmode="lin" valueType="num" p14:bounceEnd="2000">
                                          <p:cBhvr additive="base">
                                            <p:cTn id="11" dur="500" fill="hold"/>
                                            <p:tgtEl>
                                              <p:spTgt spid="8">
                                                <p:txEl>
                                                  <p:pRg st="1" end="1"/>
                                                </p:txEl>
                                              </p:spTgt>
                                            </p:tgtEl>
                                            <p:attrNameLst>
                                              <p:attrName>ppt_y</p:attrName>
                                            </p:attrNameLst>
                                          </p:cBhvr>
                                          <p:tavLst>
                                            <p:tav tm="0">
                                              <p:val>
                                                <p:strVal val="1+#ppt_h/2"/>
                                              </p:val>
                                            </p:tav>
                                            <p:tav tm="100000">
                                              <p:val>
                                                <p:strVal val="#ppt_y"/>
                                              </p:val>
                                            </p:tav>
                                          </p:tavLst>
                                        </p:anim>
                                      </p:childTnLst>
                                    </p:cTn>
                                  </p:par>
                                </p:childTnLst>
                              </p:cTn>
                            </p:par>
                            <p:par>
                              <p:cTn id="12" fill="hold">
                                <p:stCondLst>
                                  <p:cond delay="2000"/>
                                </p:stCondLst>
                                <p:childTnLst>
                                  <p:par>
                                    <p:cTn id="13" presetID="53" presetClass="entr" presetSubtype="16" fill="hold" grpId="0" nodeType="afterEffect">
                                      <p:stCondLst>
                                        <p:cond delay="500"/>
                                      </p:stCondLst>
                                      <p:childTnLst>
                                        <p:set>
                                          <p:cBhvr>
                                            <p:cTn id="14" dur="1" fill="hold">
                                              <p:stCondLst>
                                                <p:cond delay="0"/>
                                              </p:stCondLst>
                                            </p:cTn>
                                            <p:tgtEl>
                                              <p:spTgt spid="10"/>
                                            </p:tgtEl>
                                            <p:attrNameLst>
                                              <p:attrName>style.visibility</p:attrName>
                                            </p:attrNameLst>
                                          </p:cBhvr>
                                          <p:to>
                                            <p:strVal val="visible"/>
                                          </p:to>
                                        </p:set>
                                        <p:anim calcmode="lin" valueType="num">
                                          <p:cBhvr>
                                            <p:cTn id="15" dur="2000" fill="hold"/>
                                            <p:tgtEl>
                                              <p:spTgt spid="10"/>
                                            </p:tgtEl>
                                            <p:attrNameLst>
                                              <p:attrName>ppt_w</p:attrName>
                                            </p:attrNameLst>
                                          </p:cBhvr>
                                          <p:tavLst>
                                            <p:tav tm="0">
                                              <p:val>
                                                <p:fltVal val="0"/>
                                              </p:val>
                                            </p:tav>
                                            <p:tav tm="100000">
                                              <p:val>
                                                <p:strVal val="#ppt_w"/>
                                              </p:val>
                                            </p:tav>
                                          </p:tavLst>
                                        </p:anim>
                                        <p:anim calcmode="lin" valueType="num">
                                          <p:cBhvr>
                                            <p:cTn id="16" dur="2000" fill="hold"/>
                                            <p:tgtEl>
                                              <p:spTgt spid="10"/>
                                            </p:tgtEl>
                                            <p:attrNameLst>
                                              <p:attrName>ppt_h</p:attrName>
                                            </p:attrNameLst>
                                          </p:cBhvr>
                                          <p:tavLst>
                                            <p:tav tm="0">
                                              <p:val>
                                                <p:fltVal val="0"/>
                                              </p:val>
                                            </p:tav>
                                            <p:tav tm="100000">
                                              <p:val>
                                                <p:strVal val="#ppt_h"/>
                                              </p:val>
                                            </p:tav>
                                          </p:tavLst>
                                        </p:anim>
                                        <p:animEffect transition="in" filter="fade">
                                          <p:cBhvr>
                                            <p:cTn id="17" dur="2000"/>
                                            <p:tgtEl>
                                              <p:spTgt spid="10"/>
                                            </p:tgtEl>
                                          </p:cBhvr>
                                        </p:animEffect>
                                      </p:childTnLst>
                                    </p:cTn>
                                  </p:par>
                                </p:childTnLst>
                              </p:cTn>
                            </p:par>
                            <p:par>
                              <p:cTn id="18" fill="hold">
                                <p:stCondLst>
                                  <p:cond delay="4500"/>
                                </p:stCondLst>
                                <p:childTnLst>
                                  <p:par>
                                    <p:cTn id="19" presetID="16" presetClass="entr" presetSubtype="21" fill="hold" grpId="0" nodeType="afterEffect">
                                      <p:stCondLst>
                                        <p:cond delay="500"/>
                                      </p:stCondLst>
                                      <p:childTnLst>
                                        <p:set>
                                          <p:cBhvr>
                                            <p:cTn id="20" dur="1" fill="hold">
                                              <p:stCondLst>
                                                <p:cond delay="0"/>
                                              </p:stCondLst>
                                            </p:cTn>
                                            <p:tgtEl>
                                              <p:spTgt spid="14"/>
                                            </p:tgtEl>
                                            <p:attrNameLst>
                                              <p:attrName>style.visibility</p:attrName>
                                            </p:attrNameLst>
                                          </p:cBhvr>
                                          <p:to>
                                            <p:strVal val="visible"/>
                                          </p:to>
                                        </p:set>
                                        <p:animEffect transition="in" filter="barn(inVertical)">
                                          <p:cBhvr>
                                            <p:cTn id="21"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animBg="1"/>
          <p:bldP spid="14"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par>
                              <p:cTn id="7" fill="hold">
                                <p:stCondLst>
                                  <p:cond delay="0"/>
                                </p:stCondLst>
                                <p:childTnLst>
                                  <p:par>
                                    <p:cTn id="8" presetID="2" presetClass="entr" presetSubtype="4" accel="2000" fill="hold" nodeType="afterEffect">
                                      <p:stCondLst>
                                        <p:cond delay="1500"/>
                                      </p:stCondLst>
                                      <p:childTnLst>
                                        <p:set>
                                          <p:cBhvr>
                                            <p:cTn id="9" dur="1" fill="hold">
                                              <p:stCondLst>
                                                <p:cond delay="0"/>
                                              </p:stCondLst>
                                            </p:cTn>
                                            <p:tgtEl>
                                              <p:spTgt spid="8">
                                                <p:txEl>
                                                  <p:pRg st="1" end="1"/>
                                                </p:txEl>
                                              </p:spTgt>
                                            </p:tgtEl>
                                            <p:attrNameLst>
                                              <p:attrName>style.visibility</p:attrName>
                                            </p:attrNameLst>
                                          </p:cBhvr>
                                          <p:to>
                                            <p:strVal val="visible"/>
                                          </p:to>
                                        </p:set>
                                        <p:anim calcmode="lin" valueType="num">
                                          <p:cBhvr additive="base">
                                            <p:cTn id="10" dur="500" fill="hold"/>
                                            <p:tgtEl>
                                              <p:spTgt spid="8">
                                                <p:txEl>
                                                  <p:pRg st="1" end="1"/>
                                                </p:txEl>
                                              </p:spTgt>
                                            </p:tgtEl>
                                            <p:attrNameLst>
                                              <p:attrName>ppt_x</p:attrName>
                                            </p:attrNameLst>
                                          </p:cBhvr>
                                          <p:tavLst>
                                            <p:tav tm="0">
                                              <p:val>
                                                <p:strVal val="#ppt_x"/>
                                              </p:val>
                                            </p:tav>
                                            <p:tav tm="100000">
                                              <p:val>
                                                <p:strVal val="#ppt_x"/>
                                              </p:val>
                                            </p:tav>
                                          </p:tavLst>
                                        </p:anim>
                                        <p:anim calcmode="lin" valueType="num">
                                          <p:cBhvr additive="base">
                                            <p:cTn id="11" dur="500" fill="hold"/>
                                            <p:tgtEl>
                                              <p:spTgt spid="8">
                                                <p:txEl>
                                                  <p:pRg st="1" end="1"/>
                                                </p:txEl>
                                              </p:spTgt>
                                            </p:tgtEl>
                                            <p:attrNameLst>
                                              <p:attrName>ppt_y</p:attrName>
                                            </p:attrNameLst>
                                          </p:cBhvr>
                                          <p:tavLst>
                                            <p:tav tm="0">
                                              <p:val>
                                                <p:strVal val="1+#ppt_h/2"/>
                                              </p:val>
                                            </p:tav>
                                            <p:tav tm="100000">
                                              <p:val>
                                                <p:strVal val="#ppt_y"/>
                                              </p:val>
                                            </p:tav>
                                          </p:tavLst>
                                        </p:anim>
                                      </p:childTnLst>
                                    </p:cTn>
                                  </p:par>
                                </p:childTnLst>
                              </p:cTn>
                            </p:par>
                            <p:par>
                              <p:cTn id="12" fill="hold">
                                <p:stCondLst>
                                  <p:cond delay="2000"/>
                                </p:stCondLst>
                                <p:childTnLst>
                                  <p:par>
                                    <p:cTn id="13" presetID="53" presetClass="entr" presetSubtype="16" fill="hold" grpId="0" nodeType="afterEffect">
                                      <p:stCondLst>
                                        <p:cond delay="500"/>
                                      </p:stCondLst>
                                      <p:childTnLst>
                                        <p:set>
                                          <p:cBhvr>
                                            <p:cTn id="14" dur="1" fill="hold">
                                              <p:stCondLst>
                                                <p:cond delay="0"/>
                                              </p:stCondLst>
                                            </p:cTn>
                                            <p:tgtEl>
                                              <p:spTgt spid="10"/>
                                            </p:tgtEl>
                                            <p:attrNameLst>
                                              <p:attrName>style.visibility</p:attrName>
                                            </p:attrNameLst>
                                          </p:cBhvr>
                                          <p:to>
                                            <p:strVal val="visible"/>
                                          </p:to>
                                        </p:set>
                                        <p:anim calcmode="lin" valueType="num">
                                          <p:cBhvr>
                                            <p:cTn id="15" dur="2000" fill="hold"/>
                                            <p:tgtEl>
                                              <p:spTgt spid="10"/>
                                            </p:tgtEl>
                                            <p:attrNameLst>
                                              <p:attrName>ppt_w</p:attrName>
                                            </p:attrNameLst>
                                          </p:cBhvr>
                                          <p:tavLst>
                                            <p:tav tm="0">
                                              <p:val>
                                                <p:fltVal val="0"/>
                                              </p:val>
                                            </p:tav>
                                            <p:tav tm="100000">
                                              <p:val>
                                                <p:strVal val="#ppt_w"/>
                                              </p:val>
                                            </p:tav>
                                          </p:tavLst>
                                        </p:anim>
                                        <p:anim calcmode="lin" valueType="num">
                                          <p:cBhvr>
                                            <p:cTn id="16" dur="2000" fill="hold"/>
                                            <p:tgtEl>
                                              <p:spTgt spid="10"/>
                                            </p:tgtEl>
                                            <p:attrNameLst>
                                              <p:attrName>ppt_h</p:attrName>
                                            </p:attrNameLst>
                                          </p:cBhvr>
                                          <p:tavLst>
                                            <p:tav tm="0">
                                              <p:val>
                                                <p:fltVal val="0"/>
                                              </p:val>
                                            </p:tav>
                                            <p:tav tm="100000">
                                              <p:val>
                                                <p:strVal val="#ppt_h"/>
                                              </p:val>
                                            </p:tav>
                                          </p:tavLst>
                                        </p:anim>
                                        <p:animEffect transition="in" filter="fade">
                                          <p:cBhvr>
                                            <p:cTn id="17" dur="2000"/>
                                            <p:tgtEl>
                                              <p:spTgt spid="10"/>
                                            </p:tgtEl>
                                          </p:cBhvr>
                                        </p:animEffect>
                                      </p:childTnLst>
                                    </p:cTn>
                                  </p:par>
                                </p:childTnLst>
                              </p:cTn>
                            </p:par>
                            <p:par>
                              <p:cTn id="18" fill="hold">
                                <p:stCondLst>
                                  <p:cond delay="4500"/>
                                </p:stCondLst>
                                <p:childTnLst>
                                  <p:par>
                                    <p:cTn id="19" presetID="16" presetClass="entr" presetSubtype="21" fill="hold" grpId="0" nodeType="afterEffect">
                                      <p:stCondLst>
                                        <p:cond delay="500"/>
                                      </p:stCondLst>
                                      <p:childTnLst>
                                        <p:set>
                                          <p:cBhvr>
                                            <p:cTn id="20" dur="1" fill="hold">
                                              <p:stCondLst>
                                                <p:cond delay="0"/>
                                              </p:stCondLst>
                                            </p:cTn>
                                            <p:tgtEl>
                                              <p:spTgt spid="14"/>
                                            </p:tgtEl>
                                            <p:attrNameLst>
                                              <p:attrName>style.visibility</p:attrName>
                                            </p:attrNameLst>
                                          </p:cBhvr>
                                          <p:to>
                                            <p:strVal val="visible"/>
                                          </p:to>
                                        </p:set>
                                        <p:animEffect transition="in" filter="barn(inVertical)">
                                          <p:cBhvr>
                                            <p:cTn id="21"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animBg="1"/>
          <p:bldP spid="14"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Rectangle 53">
            <a:extLst>
              <a:ext uri="{FF2B5EF4-FFF2-40B4-BE49-F238E27FC236}">
                <a16:creationId xmlns:a16="http://schemas.microsoft.com/office/drawing/2014/main" id="{4351DFE5-F63D-4BE0-BDA9-E3EB88F01AA5}"/>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55601" y="0"/>
            <a:ext cx="11480494" cy="2753936"/>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6" name="Picture 55">
            <a:extLst>
              <a:ext uri="{FF2B5EF4-FFF2-40B4-BE49-F238E27FC236}">
                <a16:creationId xmlns:a16="http://schemas.microsoft.com/office/drawing/2014/main" id="{4B33D30D-6A47-4A46-83EA-75F22F0992EF}"/>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152" y="0"/>
            <a:ext cx="12192000" cy="6858000"/>
          </a:xfrm>
          <a:prstGeom prst="rect">
            <a:avLst/>
          </a:prstGeom>
        </p:spPr>
      </p:pic>
      <p:sp>
        <p:nvSpPr>
          <p:cNvPr id="2" name="Título 1">
            <a:extLst>
              <a:ext uri="{FF2B5EF4-FFF2-40B4-BE49-F238E27FC236}">
                <a16:creationId xmlns:a16="http://schemas.microsoft.com/office/drawing/2014/main" id="{DADD47D5-8715-430D-9FCF-E4C614FD731D}"/>
              </a:ext>
            </a:extLst>
          </p:cNvPr>
          <p:cNvSpPr>
            <a:spLocks noGrp="1"/>
          </p:cNvSpPr>
          <p:nvPr>
            <p:ph type="title"/>
          </p:nvPr>
        </p:nvSpPr>
        <p:spPr>
          <a:xfrm>
            <a:off x="1179226" y="761366"/>
            <a:ext cx="9833548" cy="1325563"/>
          </a:xfrm>
        </p:spPr>
        <p:txBody>
          <a:bodyPr>
            <a:normAutofit fontScale="90000"/>
          </a:bodyPr>
          <a:lstStyle/>
          <a:p>
            <a:pPr algn="ctr"/>
            <a:br>
              <a:rPr lang="pt-PT" sz="4000" b="1" dirty="0">
                <a:solidFill>
                  <a:srgbClr val="FFFFFF"/>
                </a:solidFill>
              </a:rPr>
            </a:br>
            <a:br>
              <a:rPr lang="pt-PT" sz="4000" b="1" dirty="0">
                <a:solidFill>
                  <a:srgbClr val="FFFFFF"/>
                </a:solidFill>
              </a:rPr>
            </a:br>
            <a:br>
              <a:rPr lang="pt-PT" sz="3600" b="1" dirty="0">
                <a:solidFill>
                  <a:srgbClr val="FFFFFF"/>
                </a:solidFill>
              </a:rPr>
            </a:br>
            <a:r>
              <a:rPr lang="pt-PT" sz="3600" b="1" dirty="0">
                <a:solidFill>
                  <a:srgbClr val="FFFFFF"/>
                </a:solidFill>
              </a:rPr>
              <a:t>VIVER NOS AÇORES EM 2030: CINCO CENÁRIOS DE FUTURO</a:t>
            </a:r>
            <a:br>
              <a:rPr lang="pt-PT" sz="4000" b="1" dirty="0">
                <a:solidFill>
                  <a:srgbClr val="FFFFFF"/>
                </a:solidFill>
              </a:rPr>
            </a:br>
            <a:br>
              <a:rPr lang="pt-PT" sz="4000" b="1" dirty="0">
                <a:solidFill>
                  <a:srgbClr val="FFFFFF"/>
                </a:solidFill>
              </a:rPr>
            </a:br>
            <a:br>
              <a:rPr lang="pt-PT" sz="4000" b="1" dirty="0">
                <a:solidFill>
                  <a:srgbClr val="FFFFFF"/>
                </a:solidFill>
              </a:rPr>
            </a:br>
            <a:endParaRPr lang="pt-PT" sz="4000" b="1" dirty="0"/>
          </a:p>
        </p:txBody>
      </p:sp>
      <p:sp>
        <p:nvSpPr>
          <p:cNvPr id="8" name="Marcador de Posição do Texto 2">
            <a:extLst>
              <a:ext uri="{FF2B5EF4-FFF2-40B4-BE49-F238E27FC236}">
                <a16:creationId xmlns:a16="http://schemas.microsoft.com/office/drawing/2014/main" id="{41E3BB33-AF66-42F1-8767-57E21FE041C2}"/>
              </a:ext>
            </a:extLst>
          </p:cNvPr>
          <p:cNvSpPr txBox="1">
            <a:spLocks/>
          </p:cNvSpPr>
          <p:nvPr/>
        </p:nvSpPr>
        <p:spPr>
          <a:xfrm>
            <a:off x="721933" y="2355093"/>
            <a:ext cx="3382850" cy="3497943"/>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endParaRPr lang="pt-PT" b="1" dirty="0">
              <a:solidFill>
                <a:schemeClr val="accent1"/>
              </a:solidFill>
            </a:endParaRPr>
          </a:p>
          <a:p>
            <a:pPr marL="0" indent="0" algn="ctr">
              <a:buNone/>
            </a:pPr>
            <a:r>
              <a:rPr lang="pt-PT" b="1" dirty="0">
                <a:solidFill>
                  <a:schemeClr val="accent1"/>
                </a:solidFill>
              </a:rPr>
              <a:t>ÁREAS ESTRATÉGICAS PARA O DESENVOLVIMENTO DOS AÇORES:</a:t>
            </a:r>
          </a:p>
          <a:p>
            <a:pPr algn="ctr"/>
            <a:endParaRPr lang="pt-PT" b="1" dirty="0">
              <a:solidFill>
                <a:schemeClr val="accent1"/>
              </a:solidFill>
            </a:endParaRPr>
          </a:p>
          <a:p>
            <a:pPr algn="ctr"/>
            <a:endParaRPr lang="en-US" b="1" dirty="0">
              <a:solidFill>
                <a:schemeClr val="accent1"/>
              </a:solidFill>
            </a:endParaRPr>
          </a:p>
        </p:txBody>
      </p:sp>
      <p:sp>
        <p:nvSpPr>
          <p:cNvPr id="11" name="Oval 10">
            <a:extLst>
              <a:ext uri="{FF2B5EF4-FFF2-40B4-BE49-F238E27FC236}">
                <a16:creationId xmlns:a16="http://schemas.microsoft.com/office/drawing/2014/main" id="{7DAB3C92-09F8-49DC-ABC4-66EB7FB7046C}"/>
              </a:ext>
            </a:extLst>
          </p:cNvPr>
          <p:cNvSpPr/>
          <p:nvPr/>
        </p:nvSpPr>
        <p:spPr>
          <a:xfrm>
            <a:off x="6357339" y="2593075"/>
            <a:ext cx="3382849" cy="158424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dirty="0"/>
              <a:t>ECOTOPIA</a:t>
            </a:r>
          </a:p>
        </p:txBody>
      </p:sp>
      <p:sp>
        <p:nvSpPr>
          <p:cNvPr id="3" name="Retângulo 2">
            <a:extLst>
              <a:ext uri="{FF2B5EF4-FFF2-40B4-BE49-F238E27FC236}">
                <a16:creationId xmlns:a16="http://schemas.microsoft.com/office/drawing/2014/main" id="{A082337B-1049-4D75-8C7F-A3C1008D67F5}"/>
              </a:ext>
            </a:extLst>
          </p:cNvPr>
          <p:cNvSpPr/>
          <p:nvPr/>
        </p:nvSpPr>
        <p:spPr>
          <a:xfrm>
            <a:off x="3712190" y="4896305"/>
            <a:ext cx="7550960" cy="1200329"/>
          </a:xfrm>
          <a:prstGeom prst="rect">
            <a:avLst/>
          </a:prstGeom>
        </p:spPr>
        <p:txBody>
          <a:bodyPr wrap="square">
            <a:spAutoFit/>
          </a:bodyPr>
          <a:lstStyle/>
          <a:p>
            <a:pPr algn="just"/>
            <a:r>
              <a:rPr lang="pt-PT" dirty="0">
                <a:solidFill>
                  <a:srgbClr val="002060"/>
                </a:solidFill>
              </a:rPr>
              <a:t>Cenário baseado na </a:t>
            </a:r>
            <a:r>
              <a:rPr lang="pt-PT" b="1" dirty="0">
                <a:solidFill>
                  <a:srgbClr val="002060"/>
                </a:solidFill>
              </a:rPr>
              <a:t>defesa do património natural</a:t>
            </a:r>
            <a:r>
              <a:rPr lang="pt-PT" dirty="0">
                <a:solidFill>
                  <a:srgbClr val="002060"/>
                </a:solidFill>
              </a:rPr>
              <a:t>. Assenta no princípio de que o património natural é aquilo que os Açores têm de mais precioso e, como tal, deve ser salvaguardado e valorizado. O potencial geotérmico deve ser otimizado e os riscos geológicos minimizados. </a:t>
            </a:r>
          </a:p>
        </p:txBody>
      </p:sp>
      <p:sp>
        <p:nvSpPr>
          <p:cNvPr id="13" name="AutoShape 16" descr="Resultado de imagem para clipart-vegetaÃ§Ã£o"/>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pt-PT"/>
          </a:p>
        </p:txBody>
      </p:sp>
      <p:sp>
        <p:nvSpPr>
          <p:cNvPr id="15" name="AutoShape 20" descr="Resultado de imagem para clipart-vegetaÃ§Ã£o"/>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pt-PT"/>
          </a:p>
        </p:txBody>
      </p:sp>
      <p:pic>
        <p:nvPicPr>
          <p:cNvPr id="4120" name="Picture 24" descr="Resultado de imagem para clipart - floresta"/>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940214" y="2669255"/>
            <a:ext cx="1770525" cy="14385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67055549"/>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par>
                              <p:cTn id="7" fill="hold">
                                <p:stCondLst>
                                  <p:cond delay="0"/>
                                </p:stCondLst>
                                <p:childTnLst>
                                  <p:par>
                                    <p:cTn id="8" presetID="2" presetClass="entr" presetSubtype="4" accel="2000" fill="hold" nodeType="afterEffect" p14:presetBounceEnd="2000">
                                      <p:stCondLst>
                                        <p:cond delay="0"/>
                                      </p:stCondLst>
                                      <p:childTnLst>
                                        <p:set>
                                          <p:cBhvr>
                                            <p:cTn id="9" dur="1" fill="hold">
                                              <p:stCondLst>
                                                <p:cond delay="0"/>
                                              </p:stCondLst>
                                            </p:cTn>
                                            <p:tgtEl>
                                              <p:spTgt spid="8">
                                                <p:txEl>
                                                  <p:pRg st="1" end="1"/>
                                                </p:txEl>
                                              </p:spTgt>
                                            </p:tgtEl>
                                            <p:attrNameLst>
                                              <p:attrName>style.visibility</p:attrName>
                                            </p:attrNameLst>
                                          </p:cBhvr>
                                          <p:to>
                                            <p:strVal val="visible"/>
                                          </p:to>
                                        </p:set>
                                        <p:anim calcmode="lin" valueType="num" p14:bounceEnd="2000">
                                          <p:cBhvr additive="base">
                                            <p:cTn id="10" dur="500" fill="hold"/>
                                            <p:tgtEl>
                                              <p:spTgt spid="8">
                                                <p:txEl>
                                                  <p:pRg st="1" end="1"/>
                                                </p:txEl>
                                              </p:spTgt>
                                            </p:tgtEl>
                                            <p:attrNameLst>
                                              <p:attrName>ppt_x</p:attrName>
                                            </p:attrNameLst>
                                          </p:cBhvr>
                                          <p:tavLst>
                                            <p:tav tm="0">
                                              <p:val>
                                                <p:strVal val="#ppt_x"/>
                                              </p:val>
                                            </p:tav>
                                            <p:tav tm="100000">
                                              <p:val>
                                                <p:strVal val="#ppt_x"/>
                                              </p:val>
                                            </p:tav>
                                          </p:tavLst>
                                        </p:anim>
                                        <p:anim calcmode="lin" valueType="num" p14:bounceEnd="2000">
                                          <p:cBhvr additive="base">
                                            <p:cTn id="11" dur="500" fill="hold"/>
                                            <p:tgtEl>
                                              <p:spTgt spid="8">
                                                <p:txEl>
                                                  <p:pRg st="1" end="1"/>
                                                </p:txEl>
                                              </p:spTgt>
                                            </p:tgtEl>
                                            <p:attrNameLst>
                                              <p:attrName>ppt_y</p:attrName>
                                            </p:attrNameLst>
                                          </p:cBhvr>
                                          <p:tavLst>
                                            <p:tav tm="0">
                                              <p:val>
                                                <p:strVal val="1+#ppt_h/2"/>
                                              </p:val>
                                            </p:tav>
                                            <p:tav tm="100000">
                                              <p:val>
                                                <p:strVal val="#ppt_y"/>
                                              </p:val>
                                            </p:tav>
                                          </p:tavLst>
                                        </p:anim>
                                      </p:childTnLst>
                                    </p:cTn>
                                  </p:par>
                                </p:childTnLst>
                              </p:cTn>
                            </p:par>
                            <p:par>
                              <p:cTn id="12" fill="hold">
                                <p:stCondLst>
                                  <p:cond delay="500"/>
                                </p:stCondLst>
                                <p:childTnLst>
                                  <p:par>
                                    <p:cTn id="13" presetID="53" presetClass="entr" presetSubtype="16" fill="hold" grpId="0" nodeType="afterEffect">
                                      <p:stCondLst>
                                        <p:cond delay="500"/>
                                      </p:stCondLst>
                                      <p:childTnLst>
                                        <p:set>
                                          <p:cBhvr>
                                            <p:cTn id="14" dur="1" fill="hold">
                                              <p:stCondLst>
                                                <p:cond delay="0"/>
                                              </p:stCondLst>
                                            </p:cTn>
                                            <p:tgtEl>
                                              <p:spTgt spid="11"/>
                                            </p:tgtEl>
                                            <p:attrNameLst>
                                              <p:attrName>style.visibility</p:attrName>
                                            </p:attrNameLst>
                                          </p:cBhvr>
                                          <p:to>
                                            <p:strVal val="visible"/>
                                          </p:to>
                                        </p:set>
                                        <p:anim calcmode="lin" valueType="num">
                                          <p:cBhvr>
                                            <p:cTn id="15" dur="2000" fill="hold"/>
                                            <p:tgtEl>
                                              <p:spTgt spid="11"/>
                                            </p:tgtEl>
                                            <p:attrNameLst>
                                              <p:attrName>ppt_w</p:attrName>
                                            </p:attrNameLst>
                                          </p:cBhvr>
                                          <p:tavLst>
                                            <p:tav tm="0">
                                              <p:val>
                                                <p:fltVal val="0"/>
                                              </p:val>
                                            </p:tav>
                                            <p:tav tm="100000">
                                              <p:val>
                                                <p:strVal val="#ppt_w"/>
                                              </p:val>
                                            </p:tav>
                                          </p:tavLst>
                                        </p:anim>
                                        <p:anim calcmode="lin" valueType="num">
                                          <p:cBhvr>
                                            <p:cTn id="16" dur="2000" fill="hold"/>
                                            <p:tgtEl>
                                              <p:spTgt spid="11"/>
                                            </p:tgtEl>
                                            <p:attrNameLst>
                                              <p:attrName>ppt_h</p:attrName>
                                            </p:attrNameLst>
                                          </p:cBhvr>
                                          <p:tavLst>
                                            <p:tav tm="0">
                                              <p:val>
                                                <p:fltVal val="0"/>
                                              </p:val>
                                            </p:tav>
                                            <p:tav tm="100000">
                                              <p:val>
                                                <p:strVal val="#ppt_h"/>
                                              </p:val>
                                            </p:tav>
                                          </p:tavLst>
                                        </p:anim>
                                        <p:animEffect transition="in" filter="fade">
                                          <p:cBhvr>
                                            <p:cTn id="17" dur="2000"/>
                                            <p:tgtEl>
                                              <p:spTgt spid="11"/>
                                            </p:tgtEl>
                                          </p:cBhvr>
                                        </p:animEffect>
                                      </p:childTnLst>
                                    </p:cTn>
                                  </p:par>
                                </p:childTnLst>
                              </p:cTn>
                            </p:par>
                            <p:par>
                              <p:cTn id="18" fill="hold">
                                <p:stCondLst>
                                  <p:cond delay="3000"/>
                                </p:stCondLst>
                                <p:childTnLst>
                                  <p:par>
                                    <p:cTn id="19" presetID="16" presetClass="entr" presetSubtype="21" fill="hold" nodeType="afterEffect">
                                      <p:stCondLst>
                                        <p:cond delay="500"/>
                                      </p:stCondLst>
                                      <p:childTnLst>
                                        <p:set>
                                          <p:cBhvr>
                                            <p:cTn id="20" dur="1" fill="hold">
                                              <p:stCondLst>
                                                <p:cond delay="0"/>
                                              </p:stCondLst>
                                            </p:cTn>
                                            <p:tgtEl>
                                              <p:spTgt spid="3">
                                                <p:txEl>
                                                  <p:pRg st="0" end="0"/>
                                                </p:txEl>
                                              </p:spTgt>
                                            </p:tgtEl>
                                            <p:attrNameLst>
                                              <p:attrName>style.visibility</p:attrName>
                                            </p:attrNameLst>
                                          </p:cBhvr>
                                          <p:to>
                                            <p:strVal val="visible"/>
                                          </p:to>
                                        </p:set>
                                        <p:animEffect transition="in" filter="barn(inVertical)">
                                          <p:cBhvr>
                                            <p:cTn id="21"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par>
                              <p:cTn id="7" fill="hold">
                                <p:stCondLst>
                                  <p:cond delay="0"/>
                                </p:stCondLst>
                                <p:childTnLst>
                                  <p:par>
                                    <p:cTn id="8" presetID="2" presetClass="entr" presetSubtype="4" accel="2000" fill="hold" nodeType="afterEffect">
                                      <p:stCondLst>
                                        <p:cond delay="0"/>
                                      </p:stCondLst>
                                      <p:childTnLst>
                                        <p:set>
                                          <p:cBhvr>
                                            <p:cTn id="9" dur="1" fill="hold">
                                              <p:stCondLst>
                                                <p:cond delay="0"/>
                                              </p:stCondLst>
                                            </p:cTn>
                                            <p:tgtEl>
                                              <p:spTgt spid="8">
                                                <p:txEl>
                                                  <p:pRg st="1" end="1"/>
                                                </p:txEl>
                                              </p:spTgt>
                                            </p:tgtEl>
                                            <p:attrNameLst>
                                              <p:attrName>style.visibility</p:attrName>
                                            </p:attrNameLst>
                                          </p:cBhvr>
                                          <p:to>
                                            <p:strVal val="visible"/>
                                          </p:to>
                                        </p:set>
                                        <p:anim calcmode="lin" valueType="num">
                                          <p:cBhvr additive="base">
                                            <p:cTn id="10" dur="500" fill="hold"/>
                                            <p:tgtEl>
                                              <p:spTgt spid="8">
                                                <p:txEl>
                                                  <p:pRg st="1" end="1"/>
                                                </p:txEl>
                                              </p:spTgt>
                                            </p:tgtEl>
                                            <p:attrNameLst>
                                              <p:attrName>ppt_x</p:attrName>
                                            </p:attrNameLst>
                                          </p:cBhvr>
                                          <p:tavLst>
                                            <p:tav tm="0">
                                              <p:val>
                                                <p:strVal val="#ppt_x"/>
                                              </p:val>
                                            </p:tav>
                                            <p:tav tm="100000">
                                              <p:val>
                                                <p:strVal val="#ppt_x"/>
                                              </p:val>
                                            </p:tav>
                                          </p:tavLst>
                                        </p:anim>
                                        <p:anim calcmode="lin" valueType="num">
                                          <p:cBhvr additive="base">
                                            <p:cTn id="11" dur="500" fill="hold"/>
                                            <p:tgtEl>
                                              <p:spTgt spid="8">
                                                <p:txEl>
                                                  <p:pRg st="1" end="1"/>
                                                </p:txEl>
                                              </p:spTgt>
                                            </p:tgtEl>
                                            <p:attrNameLst>
                                              <p:attrName>ppt_y</p:attrName>
                                            </p:attrNameLst>
                                          </p:cBhvr>
                                          <p:tavLst>
                                            <p:tav tm="0">
                                              <p:val>
                                                <p:strVal val="1+#ppt_h/2"/>
                                              </p:val>
                                            </p:tav>
                                            <p:tav tm="100000">
                                              <p:val>
                                                <p:strVal val="#ppt_y"/>
                                              </p:val>
                                            </p:tav>
                                          </p:tavLst>
                                        </p:anim>
                                      </p:childTnLst>
                                    </p:cTn>
                                  </p:par>
                                </p:childTnLst>
                              </p:cTn>
                            </p:par>
                            <p:par>
                              <p:cTn id="12" fill="hold">
                                <p:stCondLst>
                                  <p:cond delay="500"/>
                                </p:stCondLst>
                                <p:childTnLst>
                                  <p:par>
                                    <p:cTn id="13" presetID="53" presetClass="entr" presetSubtype="16" fill="hold" grpId="0" nodeType="afterEffect">
                                      <p:stCondLst>
                                        <p:cond delay="500"/>
                                      </p:stCondLst>
                                      <p:childTnLst>
                                        <p:set>
                                          <p:cBhvr>
                                            <p:cTn id="14" dur="1" fill="hold">
                                              <p:stCondLst>
                                                <p:cond delay="0"/>
                                              </p:stCondLst>
                                            </p:cTn>
                                            <p:tgtEl>
                                              <p:spTgt spid="11"/>
                                            </p:tgtEl>
                                            <p:attrNameLst>
                                              <p:attrName>style.visibility</p:attrName>
                                            </p:attrNameLst>
                                          </p:cBhvr>
                                          <p:to>
                                            <p:strVal val="visible"/>
                                          </p:to>
                                        </p:set>
                                        <p:anim calcmode="lin" valueType="num">
                                          <p:cBhvr>
                                            <p:cTn id="15" dur="2000" fill="hold"/>
                                            <p:tgtEl>
                                              <p:spTgt spid="11"/>
                                            </p:tgtEl>
                                            <p:attrNameLst>
                                              <p:attrName>ppt_w</p:attrName>
                                            </p:attrNameLst>
                                          </p:cBhvr>
                                          <p:tavLst>
                                            <p:tav tm="0">
                                              <p:val>
                                                <p:fltVal val="0"/>
                                              </p:val>
                                            </p:tav>
                                            <p:tav tm="100000">
                                              <p:val>
                                                <p:strVal val="#ppt_w"/>
                                              </p:val>
                                            </p:tav>
                                          </p:tavLst>
                                        </p:anim>
                                        <p:anim calcmode="lin" valueType="num">
                                          <p:cBhvr>
                                            <p:cTn id="16" dur="2000" fill="hold"/>
                                            <p:tgtEl>
                                              <p:spTgt spid="11"/>
                                            </p:tgtEl>
                                            <p:attrNameLst>
                                              <p:attrName>ppt_h</p:attrName>
                                            </p:attrNameLst>
                                          </p:cBhvr>
                                          <p:tavLst>
                                            <p:tav tm="0">
                                              <p:val>
                                                <p:fltVal val="0"/>
                                              </p:val>
                                            </p:tav>
                                            <p:tav tm="100000">
                                              <p:val>
                                                <p:strVal val="#ppt_h"/>
                                              </p:val>
                                            </p:tav>
                                          </p:tavLst>
                                        </p:anim>
                                        <p:animEffect transition="in" filter="fade">
                                          <p:cBhvr>
                                            <p:cTn id="17" dur="2000"/>
                                            <p:tgtEl>
                                              <p:spTgt spid="11"/>
                                            </p:tgtEl>
                                          </p:cBhvr>
                                        </p:animEffect>
                                      </p:childTnLst>
                                    </p:cTn>
                                  </p:par>
                                </p:childTnLst>
                              </p:cTn>
                            </p:par>
                            <p:par>
                              <p:cTn id="18" fill="hold">
                                <p:stCondLst>
                                  <p:cond delay="3000"/>
                                </p:stCondLst>
                                <p:childTnLst>
                                  <p:par>
                                    <p:cTn id="19" presetID="16" presetClass="entr" presetSubtype="21" fill="hold" nodeType="afterEffect">
                                      <p:stCondLst>
                                        <p:cond delay="500"/>
                                      </p:stCondLst>
                                      <p:childTnLst>
                                        <p:set>
                                          <p:cBhvr>
                                            <p:cTn id="20" dur="1" fill="hold">
                                              <p:stCondLst>
                                                <p:cond delay="0"/>
                                              </p:stCondLst>
                                            </p:cTn>
                                            <p:tgtEl>
                                              <p:spTgt spid="3">
                                                <p:txEl>
                                                  <p:pRg st="0" end="0"/>
                                                </p:txEl>
                                              </p:spTgt>
                                            </p:tgtEl>
                                            <p:attrNameLst>
                                              <p:attrName>style.visibility</p:attrName>
                                            </p:attrNameLst>
                                          </p:cBhvr>
                                          <p:to>
                                            <p:strVal val="visible"/>
                                          </p:to>
                                        </p:set>
                                        <p:animEffect transition="in" filter="barn(inVertical)">
                                          <p:cBhvr>
                                            <p:cTn id="21"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animBg="1"/>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Rectangle 53">
            <a:extLst>
              <a:ext uri="{FF2B5EF4-FFF2-40B4-BE49-F238E27FC236}">
                <a16:creationId xmlns:a16="http://schemas.microsoft.com/office/drawing/2014/main" id="{4351DFE5-F63D-4BE0-BDA9-E3EB88F01AA5}"/>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55601" y="0"/>
            <a:ext cx="11480494" cy="2753936"/>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6" name="Picture 55">
            <a:extLst>
              <a:ext uri="{FF2B5EF4-FFF2-40B4-BE49-F238E27FC236}">
                <a16:creationId xmlns:a16="http://schemas.microsoft.com/office/drawing/2014/main" id="{4B33D30D-6A47-4A46-83EA-75F22F0992EF}"/>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152" y="0"/>
            <a:ext cx="12192000" cy="6858000"/>
          </a:xfrm>
          <a:prstGeom prst="rect">
            <a:avLst/>
          </a:prstGeom>
        </p:spPr>
      </p:pic>
      <p:sp>
        <p:nvSpPr>
          <p:cNvPr id="2" name="Título 1">
            <a:extLst>
              <a:ext uri="{FF2B5EF4-FFF2-40B4-BE49-F238E27FC236}">
                <a16:creationId xmlns:a16="http://schemas.microsoft.com/office/drawing/2014/main" id="{DADD47D5-8715-430D-9FCF-E4C614FD731D}"/>
              </a:ext>
            </a:extLst>
          </p:cNvPr>
          <p:cNvSpPr>
            <a:spLocks noGrp="1"/>
          </p:cNvSpPr>
          <p:nvPr>
            <p:ph type="title"/>
          </p:nvPr>
        </p:nvSpPr>
        <p:spPr>
          <a:xfrm>
            <a:off x="1179226" y="761366"/>
            <a:ext cx="9833548" cy="1325563"/>
          </a:xfrm>
        </p:spPr>
        <p:txBody>
          <a:bodyPr>
            <a:normAutofit fontScale="90000"/>
          </a:bodyPr>
          <a:lstStyle/>
          <a:p>
            <a:pPr algn="ctr"/>
            <a:br>
              <a:rPr lang="pt-PT" sz="4000" b="1" dirty="0">
                <a:solidFill>
                  <a:srgbClr val="FFFFFF"/>
                </a:solidFill>
              </a:rPr>
            </a:br>
            <a:br>
              <a:rPr lang="pt-PT" sz="4000" b="1" dirty="0">
                <a:solidFill>
                  <a:srgbClr val="FFFFFF"/>
                </a:solidFill>
              </a:rPr>
            </a:br>
            <a:br>
              <a:rPr lang="pt-PT" sz="3600" b="1" dirty="0">
                <a:solidFill>
                  <a:srgbClr val="FFFFFF"/>
                </a:solidFill>
              </a:rPr>
            </a:br>
            <a:r>
              <a:rPr lang="pt-PT" sz="3600" b="1" dirty="0">
                <a:solidFill>
                  <a:srgbClr val="FFFFFF"/>
                </a:solidFill>
              </a:rPr>
              <a:t>VIVER NOS AÇORES EM 2030: CINCO CENÁRIOS DE FUTURO</a:t>
            </a:r>
            <a:br>
              <a:rPr lang="pt-PT" sz="4000" b="1" dirty="0">
                <a:solidFill>
                  <a:srgbClr val="FFFFFF"/>
                </a:solidFill>
              </a:rPr>
            </a:br>
            <a:br>
              <a:rPr lang="pt-PT" sz="4000" b="1" dirty="0">
                <a:solidFill>
                  <a:srgbClr val="FFFFFF"/>
                </a:solidFill>
              </a:rPr>
            </a:br>
            <a:br>
              <a:rPr lang="pt-PT" sz="4000" b="1" dirty="0">
                <a:solidFill>
                  <a:srgbClr val="FFFFFF"/>
                </a:solidFill>
              </a:rPr>
            </a:br>
            <a:endParaRPr lang="pt-PT" sz="4000" b="1" dirty="0"/>
          </a:p>
        </p:txBody>
      </p:sp>
      <p:sp>
        <p:nvSpPr>
          <p:cNvPr id="8" name="Marcador de Posição do Texto 2">
            <a:extLst>
              <a:ext uri="{FF2B5EF4-FFF2-40B4-BE49-F238E27FC236}">
                <a16:creationId xmlns:a16="http://schemas.microsoft.com/office/drawing/2014/main" id="{41E3BB33-AF66-42F1-8767-57E21FE041C2}"/>
              </a:ext>
            </a:extLst>
          </p:cNvPr>
          <p:cNvSpPr txBox="1">
            <a:spLocks/>
          </p:cNvSpPr>
          <p:nvPr/>
        </p:nvSpPr>
        <p:spPr>
          <a:xfrm>
            <a:off x="721933" y="2355093"/>
            <a:ext cx="3382850" cy="3497943"/>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endParaRPr lang="pt-PT" b="1" dirty="0">
              <a:solidFill>
                <a:schemeClr val="accent1"/>
              </a:solidFill>
            </a:endParaRPr>
          </a:p>
          <a:p>
            <a:pPr marL="0" indent="0" algn="ctr">
              <a:buNone/>
            </a:pPr>
            <a:r>
              <a:rPr lang="pt-PT" b="1" dirty="0">
                <a:solidFill>
                  <a:schemeClr val="accent1"/>
                </a:solidFill>
              </a:rPr>
              <a:t>ÁREAS ESTRATÉGICAS PARA O DESENVOLVIMENTO DOS AÇORES:</a:t>
            </a:r>
          </a:p>
          <a:p>
            <a:pPr algn="ctr"/>
            <a:endParaRPr lang="pt-PT" b="1" dirty="0">
              <a:solidFill>
                <a:schemeClr val="accent1"/>
              </a:solidFill>
            </a:endParaRPr>
          </a:p>
          <a:p>
            <a:pPr algn="ctr"/>
            <a:endParaRPr lang="en-US" b="1" dirty="0">
              <a:solidFill>
                <a:schemeClr val="accent1"/>
              </a:solidFill>
            </a:endParaRPr>
          </a:p>
        </p:txBody>
      </p:sp>
      <p:sp>
        <p:nvSpPr>
          <p:cNvPr id="12" name="Oval 11">
            <a:extLst>
              <a:ext uri="{FF2B5EF4-FFF2-40B4-BE49-F238E27FC236}">
                <a16:creationId xmlns:a16="http://schemas.microsoft.com/office/drawing/2014/main" id="{8F932EDF-8ACC-4409-BA16-4AE1BC803503}"/>
              </a:ext>
            </a:extLst>
          </p:cNvPr>
          <p:cNvSpPr/>
          <p:nvPr/>
        </p:nvSpPr>
        <p:spPr>
          <a:xfrm>
            <a:off x="6460443" y="2753935"/>
            <a:ext cx="3079341" cy="155875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dirty="0"/>
              <a:t>SOCIOPOLIS</a:t>
            </a:r>
          </a:p>
        </p:txBody>
      </p:sp>
      <p:sp>
        <p:nvSpPr>
          <p:cNvPr id="14" name="Retângulo 13">
            <a:extLst>
              <a:ext uri="{FF2B5EF4-FFF2-40B4-BE49-F238E27FC236}">
                <a16:creationId xmlns:a16="http://schemas.microsoft.com/office/drawing/2014/main" id="{FBE98928-CBD5-4C74-B579-F44A9D07E4CF}"/>
              </a:ext>
            </a:extLst>
          </p:cNvPr>
          <p:cNvSpPr/>
          <p:nvPr/>
        </p:nvSpPr>
        <p:spPr>
          <a:xfrm>
            <a:off x="1877252" y="4488718"/>
            <a:ext cx="9958843" cy="2031325"/>
          </a:xfrm>
          <a:prstGeom prst="rect">
            <a:avLst/>
          </a:prstGeom>
        </p:spPr>
        <p:txBody>
          <a:bodyPr wrap="square">
            <a:spAutoFit/>
          </a:bodyPr>
          <a:lstStyle/>
          <a:p>
            <a:endParaRPr lang="pt-PT" b="1" dirty="0">
              <a:solidFill>
                <a:srgbClr val="002060"/>
              </a:solidFill>
            </a:endParaRPr>
          </a:p>
          <a:p>
            <a:pPr algn="just"/>
            <a:endParaRPr lang="pt-PT" dirty="0"/>
          </a:p>
          <a:p>
            <a:pPr algn="just"/>
            <a:r>
              <a:rPr lang="pt-PT" dirty="0">
                <a:solidFill>
                  <a:schemeClr val="accent1">
                    <a:lumMod val="75000"/>
                  </a:schemeClr>
                </a:solidFill>
              </a:rPr>
              <a:t>Cenário baseado </a:t>
            </a:r>
            <a:r>
              <a:rPr lang="pt-PT" b="1" dirty="0">
                <a:solidFill>
                  <a:schemeClr val="accent1">
                    <a:lumMod val="75000"/>
                  </a:schemeClr>
                </a:solidFill>
              </a:rPr>
              <a:t>na coesão social</a:t>
            </a:r>
            <a:r>
              <a:rPr lang="pt-PT" dirty="0">
                <a:solidFill>
                  <a:schemeClr val="accent1">
                    <a:lumMod val="75000"/>
                  </a:schemeClr>
                </a:solidFill>
              </a:rPr>
              <a:t>. Considera-se aqui que o investimento prioritário deve ser direcionado às pessoas. A exclusão social deve ser imediatamente erradicada da Região e o desenvolvimento deve ser baseado na educação e na segurança social, para onde passam a ser preferencialmente canalizados os fundos provenientes da União Europeia. </a:t>
            </a:r>
          </a:p>
          <a:p>
            <a:pPr algn="just"/>
            <a:endParaRPr lang="pt-PT" dirty="0"/>
          </a:p>
        </p:txBody>
      </p:sp>
      <p:pic>
        <p:nvPicPr>
          <p:cNvPr id="5122" name="Picture 2" descr="Resultado de imagem para clipart-amigo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725891" y="2907261"/>
            <a:ext cx="1902754" cy="17295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74409442"/>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par>
                              <p:cTn id="7" fill="hold">
                                <p:stCondLst>
                                  <p:cond delay="0"/>
                                </p:stCondLst>
                                <p:childTnLst>
                                  <p:par>
                                    <p:cTn id="8" presetID="2" presetClass="entr" presetSubtype="4" accel="2000" fill="hold" nodeType="afterEffect" p14:presetBounceEnd="2000">
                                      <p:stCondLst>
                                        <p:cond delay="0"/>
                                      </p:stCondLst>
                                      <p:childTnLst>
                                        <p:set>
                                          <p:cBhvr>
                                            <p:cTn id="9" dur="1" fill="hold">
                                              <p:stCondLst>
                                                <p:cond delay="0"/>
                                              </p:stCondLst>
                                            </p:cTn>
                                            <p:tgtEl>
                                              <p:spTgt spid="8">
                                                <p:txEl>
                                                  <p:pRg st="1" end="1"/>
                                                </p:txEl>
                                              </p:spTgt>
                                            </p:tgtEl>
                                            <p:attrNameLst>
                                              <p:attrName>style.visibility</p:attrName>
                                            </p:attrNameLst>
                                          </p:cBhvr>
                                          <p:to>
                                            <p:strVal val="visible"/>
                                          </p:to>
                                        </p:set>
                                        <p:anim calcmode="lin" valueType="num" p14:bounceEnd="2000">
                                          <p:cBhvr additive="base">
                                            <p:cTn id="10" dur="500" fill="hold"/>
                                            <p:tgtEl>
                                              <p:spTgt spid="8">
                                                <p:txEl>
                                                  <p:pRg st="1" end="1"/>
                                                </p:txEl>
                                              </p:spTgt>
                                            </p:tgtEl>
                                            <p:attrNameLst>
                                              <p:attrName>ppt_x</p:attrName>
                                            </p:attrNameLst>
                                          </p:cBhvr>
                                          <p:tavLst>
                                            <p:tav tm="0">
                                              <p:val>
                                                <p:strVal val="#ppt_x"/>
                                              </p:val>
                                            </p:tav>
                                            <p:tav tm="100000">
                                              <p:val>
                                                <p:strVal val="#ppt_x"/>
                                              </p:val>
                                            </p:tav>
                                          </p:tavLst>
                                        </p:anim>
                                        <p:anim calcmode="lin" valueType="num" p14:bounceEnd="2000">
                                          <p:cBhvr additive="base">
                                            <p:cTn id="11" dur="500" fill="hold"/>
                                            <p:tgtEl>
                                              <p:spTgt spid="8">
                                                <p:txEl>
                                                  <p:pRg st="1" end="1"/>
                                                </p:txEl>
                                              </p:spTgt>
                                            </p:tgtEl>
                                            <p:attrNameLst>
                                              <p:attrName>ppt_y</p:attrName>
                                            </p:attrNameLst>
                                          </p:cBhvr>
                                          <p:tavLst>
                                            <p:tav tm="0">
                                              <p:val>
                                                <p:strVal val="1+#ppt_h/2"/>
                                              </p:val>
                                            </p:tav>
                                            <p:tav tm="100000">
                                              <p:val>
                                                <p:strVal val="#ppt_y"/>
                                              </p:val>
                                            </p:tav>
                                          </p:tavLst>
                                        </p:anim>
                                      </p:childTnLst>
                                    </p:cTn>
                                  </p:par>
                                </p:childTnLst>
                              </p:cTn>
                            </p:par>
                            <p:par>
                              <p:cTn id="12" fill="hold">
                                <p:stCondLst>
                                  <p:cond delay="500"/>
                                </p:stCondLst>
                                <p:childTnLst>
                                  <p:par>
                                    <p:cTn id="13" presetID="53" presetClass="entr" presetSubtype="16" fill="hold" grpId="0" nodeType="afterEffect">
                                      <p:stCondLst>
                                        <p:cond delay="500"/>
                                      </p:stCondLst>
                                      <p:childTnLst>
                                        <p:set>
                                          <p:cBhvr>
                                            <p:cTn id="14" dur="1" fill="hold">
                                              <p:stCondLst>
                                                <p:cond delay="0"/>
                                              </p:stCondLst>
                                            </p:cTn>
                                            <p:tgtEl>
                                              <p:spTgt spid="12"/>
                                            </p:tgtEl>
                                            <p:attrNameLst>
                                              <p:attrName>style.visibility</p:attrName>
                                            </p:attrNameLst>
                                          </p:cBhvr>
                                          <p:to>
                                            <p:strVal val="visible"/>
                                          </p:to>
                                        </p:set>
                                        <p:anim calcmode="lin" valueType="num">
                                          <p:cBhvr>
                                            <p:cTn id="15" dur="2000" fill="hold"/>
                                            <p:tgtEl>
                                              <p:spTgt spid="12"/>
                                            </p:tgtEl>
                                            <p:attrNameLst>
                                              <p:attrName>ppt_w</p:attrName>
                                            </p:attrNameLst>
                                          </p:cBhvr>
                                          <p:tavLst>
                                            <p:tav tm="0">
                                              <p:val>
                                                <p:fltVal val="0"/>
                                              </p:val>
                                            </p:tav>
                                            <p:tav tm="100000">
                                              <p:val>
                                                <p:strVal val="#ppt_w"/>
                                              </p:val>
                                            </p:tav>
                                          </p:tavLst>
                                        </p:anim>
                                        <p:anim calcmode="lin" valueType="num">
                                          <p:cBhvr>
                                            <p:cTn id="16" dur="2000" fill="hold"/>
                                            <p:tgtEl>
                                              <p:spTgt spid="12"/>
                                            </p:tgtEl>
                                            <p:attrNameLst>
                                              <p:attrName>ppt_h</p:attrName>
                                            </p:attrNameLst>
                                          </p:cBhvr>
                                          <p:tavLst>
                                            <p:tav tm="0">
                                              <p:val>
                                                <p:fltVal val="0"/>
                                              </p:val>
                                            </p:tav>
                                            <p:tav tm="100000">
                                              <p:val>
                                                <p:strVal val="#ppt_h"/>
                                              </p:val>
                                            </p:tav>
                                          </p:tavLst>
                                        </p:anim>
                                        <p:animEffect transition="in" filter="fade">
                                          <p:cBhvr>
                                            <p:cTn id="17" dur="20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14">
                                                <p:txEl>
                                                  <p:pRg st="2" end="2"/>
                                                </p:txEl>
                                              </p:spTgt>
                                            </p:tgtEl>
                                            <p:attrNameLst>
                                              <p:attrName>style.visibility</p:attrName>
                                            </p:attrNameLst>
                                          </p:cBhvr>
                                          <p:to>
                                            <p:strVal val="visible"/>
                                          </p:to>
                                        </p:set>
                                        <p:animEffect transition="in" filter="randombar(horizontal)">
                                          <p:cBhvr>
                                            <p:cTn id="22" dur="500"/>
                                            <p:tgtEl>
                                              <p:spTgt spid="1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par>
                              <p:cTn id="7" fill="hold">
                                <p:stCondLst>
                                  <p:cond delay="0"/>
                                </p:stCondLst>
                                <p:childTnLst>
                                  <p:par>
                                    <p:cTn id="8" presetID="2" presetClass="entr" presetSubtype="4" accel="2000" fill="hold" nodeType="afterEffect">
                                      <p:stCondLst>
                                        <p:cond delay="0"/>
                                      </p:stCondLst>
                                      <p:childTnLst>
                                        <p:set>
                                          <p:cBhvr>
                                            <p:cTn id="9" dur="1" fill="hold">
                                              <p:stCondLst>
                                                <p:cond delay="0"/>
                                              </p:stCondLst>
                                            </p:cTn>
                                            <p:tgtEl>
                                              <p:spTgt spid="8">
                                                <p:txEl>
                                                  <p:pRg st="1" end="1"/>
                                                </p:txEl>
                                              </p:spTgt>
                                            </p:tgtEl>
                                            <p:attrNameLst>
                                              <p:attrName>style.visibility</p:attrName>
                                            </p:attrNameLst>
                                          </p:cBhvr>
                                          <p:to>
                                            <p:strVal val="visible"/>
                                          </p:to>
                                        </p:set>
                                        <p:anim calcmode="lin" valueType="num">
                                          <p:cBhvr additive="base">
                                            <p:cTn id="10" dur="500" fill="hold"/>
                                            <p:tgtEl>
                                              <p:spTgt spid="8">
                                                <p:txEl>
                                                  <p:pRg st="1" end="1"/>
                                                </p:txEl>
                                              </p:spTgt>
                                            </p:tgtEl>
                                            <p:attrNameLst>
                                              <p:attrName>ppt_x</p:attrName>
                                            </p:attrNameLst>
                                          </p:cBhvr>
                                          <p:tavLst>
                                            <p:tav tm="0">
                                              <p:val>
                                                <p:strVal val="#ppt_x"/>
                                              </p:val>
                                            </p:tav>
                                            <p:tav tm="100000">
                                              <p:val>
                                                <p:strVal val="#ppt_x"/>
                                              </p:val>
                                            </p:tav>
                                          </p:tavLst>
                                        </p:anim>
                                        <p:anim calcmode="lin" valueType="num">
                                          <p:cBhvr additive="base">
                                            <p:cTn id="11" dur="500" fill="hold"/>
                                            <p:tgtEl>
                                              <p:spTgt spid="8">
                                                <p:txEl>
                                                  <p:pRg st="1" end="1"/>
                                                </p:txEl>
                                              </p:spTgt>
                                            </p:tgtEl>
                                            <p:attrNameLst>
                                              <p:attrName>ppt_y</p:attrName>
                                            </p:attrNameLst>
                                          </p:cBhvr>
                                          <p:tavLst>
                                            <p:tav tm="0">
                                              <p:val>
                                                <p:strVal val="1+#ppt_h/2"/>
                                              </p:val>
                                            </p:tav>
                                            <p:tav tm="100000">
                                              <p:val>
                                                <p:strVal val="#ppt_y"/>
                                              </p:val>
                                            </p:tav>
                                          </p:tavLst>
                                        </p:anim>
                                      </p:childTnLst>
                                    </p:cTn>
                                  </p:par>
                                </p:childTnLst>
                              </p:cTn>
                            </p:par>
                            <p:par>
                              <p:cTn id="12" fill="hold">
                                <p:stCondLst>
                                  <p:cond delay="500"/>
                                </p:stCondLst>
                                <p:childTnLst>
                                  <p:par>
                                    <p:cTn id="13" presetID="53" presetClass="entr" presetSubtype="16" fill="hold" grpId="0" nodeType="afterEffect">
                                      <p:stCondLst>
                                        <p:cond delay="500"/>
                                      </p:stCondLst>
                                      <p:childTnLst>
                                        <p:set>
                                          <p:cBhvr>
                                            <p:cTn id="14" dur="1" fill="hold">
                                              <p:stCondLst>
                                                <p:cond delay="0"/>
                                              </p:stCondLst>
                                            </p:cTn>
                                            <p:tgtEl>
                                              <p:spTgt spid="12"/>
                                            </p:tgtEl>
                                            <p:attrNameLst>
                                              <p:attrName>style.visibility</p:attrName>
                                            </p:attrNameLst>
                                          </p:cBhvr>
                                          <p:to>
                                            <p:strVal val="visible"/>
                                          </p:to>
                                        </p:set>
                                        <p:anim calcmode="lin" valueType="num">
                                          <p:cBhvr>
                                            <p:cTn id="15" dur="2000" fill="hold"/>
                                            <p:tgtEl>
                                              <p:spTgt spid="12"/>
                                            </p:tgtEl>
                                            <p:attrNameLst>
                                              <p:attrName>ppt_w</p:attrName>
                                            </p:attrNameLst>
                                          </p:cBhvr>
                                          <p:tavLst>
                                            <p:tav tm="0">
                                              <p:val>
                                                <p:fltVal val="0"/>
                                              </p:val>
                                            </p:tav>
                                            <p:tav tm="100000">
                                              <p:val>
                                                <p:strVal val="#ppt_w"/>
                                              </p:val>
                                            </p:tav>
                                          </p:tavLst>
                                        </p:anim>
                                        <p:anim calcmode="lin" valueType="num">
                                          <p:cBhvr>
                                            <p:cTn id="16" dur="2000" fill="hold"/>
                                            <p:tgtEl>
                                              <p:spTgt spid="12"/>
                                            </p:tgtEl>
                                            <p:attrNameLst>
                                              <p:attrName>ppt_h</p:attrName>
                                            </p:attrNameLst>
                                          </p:cBhvr>
                                          <p:tavLst>
                                            <p:tav tm="0">
                                              <p:val>
                                                <p:fltVal val="0"/>
                                              </p:val>
                                            </p:tav>
                                            <p:tav tm="100000">
                                              <p:val>
                                                <p:strVal val="#ppt_h"/>
                                              </p:val>
                                            </p:tav>
                                          </p:tavLst>
                                        </p:anim>
                                        <p:animEffect transition="in" filter="fade">
                                          <p:cBhvr>
                                            <p:cTn id="17" dur="20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14">
                                                <p:txEl>
                                                  <p:pRg st="2" end="2"/>
                                                </p:txEl>
                                              </p:spTgt>
                                            </p:tgtEl>
                                            <p:attrNameLst>
                                              <p:attrName>style.visibility</p:attrName>
                                            </p:attrNameLst>
                                          </p:cBhvr>
                                          <p:to>
                                            <p:strVal val="visible"/>
                                          </p:to>
                                        </p:set>
                                        <p:animEffect transition="in" filter="randombar(horizontal)">
                                          <p:cBhvr>
                                            <p:cTn id="22" dur="500"/>
                                            <p:tgtEl>
                                              <p:spTgt spid="1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animBg="1"/>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Rectangle 53">
            <a:extLst>
              <a:ext uri="{FF2B5EF4-FFF2-40B4-BE49-F238E27FC236}">
                <a16:creationId xmlns:a16="http://schemas.microsoft.com/office/drawing/2014/main" id="{4351DFE5-F63D-4BE0-BDA9-E3EB88F01AA5}"/>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55601" y="0"/>
            <a:ext cx="11480494" cy="2753936"/>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6" name="Picture 55">
            <a:extLst>
              <a:ext uri="{FF2B5EF4-FFF2-40B4-BE49-F238E27FC236}">
                <a16:creationId xmlns:a16="http://schemas.microsoft.com/office/drawing/2014/main" id="{4B33D30D-6A47-4A46-83EA-75F22F0992EF}"/>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152" y="0"/>
            <a:ext cx="12192000" cy="6858000"/>
          </a:xfrm>
          <a:prstGeom prst="rect">
            <a:avLst/>
          </a:prstGeom>
        </p:spPr>
      </p:pic>
      <p:sp>
        <p:nvSpPr>
          <p:cNvPr id="2" name="Título 1">
            <a:extLst>
              <a:ext uri="{FF2B5EF4-FFF2-40B4-BE49-F238E27FC236}">
                <a16:creationId xmlns:a16="http://schemas.microsoft.com/office/drawing/2014/main" id="{DADD47D5-8715-430D-9FCF-E4C614FD731D}"/>
              </a:ext>
            </a:extLst>
          </p:cNvPr>
          <p:cNvSpPr>
            <a:spLocks noGrp="1"/>
          </p:cNvSpPr>
          <p:nvPr>
            <p:ph type="title"/>
          </p:nvPr>
        </p:nvSpPr>
        <p:spPr>
          <a:xfrm>
            <a:off x="1179226" y="761366"/>
            <a:ext cx="9833548" cy="1325563"/>
          </a:xfrm>
        </p:spPr>
        <p:txBody>
          <a:bodyPr>
            <a:normAutofit fontScale="90000"/>
          </a:bodyPr>
          <a:lstStyle/>
          <a:p>
            <a:pPr algn="ctr"/>
            <a:br>
              <a:rPr lang="pt-PT" sz="4000" b="1" dirty="0">
                <a:solidFill>
                  <a:srgbClr val="FFFFFF"/>
                </a:solidFill>
              </a:rPr>
            </a:br>
            <a:br>
              <a:rPr lang="pt-PT" sz="4000" b="1" dirty="0">
                <a:solidFill>
                  <a:srgbClr val="FFFFFF"/>
                </a:solidFill>
              </a:rPr>
            </a:br>
            <a:br>
              <a:rPr lang="pt-PT" sz="3600" b="1" dirty="0">
                <a:solidFill>
                  <a:srgbClr val="FFFFFF"/>
                </a:solidFill>
              </a:rPr>
            </a:br>
            <a:r>
              <a:rPr lang="pt-PT" sz="3600" b="1" dirty="0">
                <a:solidFill>
                  <a:srgbClr val="FFFFFF"/>
                </a:solidFill>
              </a:rPr>
              <a:t>VIVER NOS AÇORES EM 2030: CINCO CENÁRIOS DE FUTURO</a:t>
            </a:r>
            <a:br>
              <a:rPr lang="pt-PT" sz="4000" b="1" dirty="0">
                <a:solidFill>
                  <a:srgbClr val="FFFFFF"/>
                </a:solidFill>
              </a:rPr>
            </a:br>
            <a:br>
              <a:rPr lang="pt-PT" sz="4000" b="1" dirty="0">
                <a:solidFill>
                  <a:srgbClr val="FFFFFF"/>
                </a:solidFill>
              </a:rPr>
            </a:br>
            <a:br>
              <a:rPr lang="pt-PT" sz="4000" b="1" dirty="0">
                <a:solidFill>
                  <a:srgbClr val="FFFFFF"/>
                </a:solidFill>
              </a:rPr>
            </a:br>
            <a:endParaRPr lang="pt-PT" sz="4000" b="1" dirty="0"/>
          </a:p>
        </p:txBody>
      </p:sp>
      <p:sp>
        <p:nvSpPr>
          <p:cNvPr id="8" name="Marcador de Posição do Texto 2">
            <a:extLst>
              <a:ext uri="{FF2B5EF4-FFF2-40B4-BE49-F238E27FC236}">
                <a16:creationId xmlns:a16="http://schemas.microsoft.com/office/drawing/2014/main" id="{41E3BB33-AF66-42F1-8767-57E21FE041C2}"/>
              </a:ext>
            </a:extLst>
          </p:cNvPr>
          <p:cNvSpPr txBox="1">
            <a:spLocks/>
          </p:cNvSpPr>
          <p:nvPr/>
        </p:nvSpPr>
        <p:spPr>
          <a:xfrm>
            <a:off x="721933" y="2355093"/>
            <a:ext cx="3382850" cy="3497943"/>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endParaRPr lang="pt-PT" b="1" dirty="0">
              <a:solidFill>
                <a:schemeClr val="accent1"/>
              </a:solidFill>
            </a:endParaRPr>
          </a:p>
          <a:p>
            <a:pPr marL="0" indent="0" algn="ctr">
              <a:buNone/>
            </a:pPr>
            <a:r>
              <a:rPr lang="pt-PT" b="1" dirty="0">
                <a:solidFill>
                  <a:schemeClr val="accent1"/>
                </a:solidFill>
              </a:rPr>
              <a:t>ÁREAS ESTRATÉGICAS PARA O DESENVOLVIMENTO DOS AÇORES:</a:t>
            </a:r>
          </a:p>
          <a:p>
            <a:pPr algn="ctr"/>
            <a:endParaRPr lang="pt-PT" b="1" dirty="0">
              <a:solidFill>
                <a:schemeClr val="accent1"/>
              </a:solidFill>
            </a:endParaRPr>
          </a:p>
          <a:p>
            <a:pPr algn="ctr"/>
            <a:endParaRPr lang="en-US" b="1" dirty="0">
              <a:solidFill>
                <a:schemeClr val="accent1"/>
              </a:solidFill>
            </a:endParaRPr>
          </a:p>
        </p:txBody>
      </p:sp>
      <p:sp>
        <p:nvSpPr>
          <p:cNvPr id="13" name="Oval 12">
            <a:extLst>
              <a:ext uri="{FF2B5EF4-FFF2-40B4-BE49-F238E27FC236}">
                <a16:creationId xmlns:a16="http://schemas.microsoft.com/office/drawing/2014/main" id="{C1B4D9FF-9A18-449E-88C9-2B6095400755}"/>
              </a:ext>
            </a:extLst>
          </p:cNvPr>
          <p:cNvSpPr/>
          <p:nvPr/>
        </p:nvSpPr>
        <p:spPr>
          <a:xfrm>
            <a:off x="5622878" y="2579428"/>
            <a:ext cx="3739485" cy="157014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dirty="0"/>
              <a:t>INFOCRACIA</a:t>
            </a:r>
          </a:p>
        </p:txBody>
      </p:sp>
      <p:sp>
        <p:nvSpPr>
          <p:cNvPr id="14" name="Retângulo 13">
            <a:extLst>
              <a:ext uri="{FF2B5EF4-FFF2-40B4-BE49-F238E27FC236}">
                <a16:creationId xmlns:a16="http://schemas.microsoft.com/office/drawing/2014/main" id="{A248E6EB-18E3-41A2-9EAC-CC7FF9738899}"/>
              </a:ext>
            </a:extLst>
          </p:cNvPr>
          <p:cNvSpPr/>
          <p:nvPr/>
        </p:nvSpPr>
        <p:spPr>
          <a:xfrm>
            <a:off x="1351128" y="4422688"/>
            <a:ext cx="10484967" cy="1805212"/>
          </a:xfrm>
          <a:prstGeom prst="rect">
            <a:avLst/>
          </a:prstGeom>
        </p:spPr>
        <p:txBody>
          <a:bodyPr wrap="square">
            <a:spAutoFit/>
          </a:bodyPr>
          <a:lstStyle/>
          <a:p>
            <a:pPr algn="just"/>
            <a:endParaRPr lang="pt-PT" b="1" dirty="0">
              <a:solidFill>
                <a:schemeClr val="accent1">
                  <a:lumMod val="75000"/>
                </a:schemeClr>
              </a:solidFill>
            </a:endParaRPr>
          </a:p>
          <a:p>
            <a:pPr algn="just"/>
            <a:r>
              <a:rPr lang="pt-PT" dirty="0">
                <a:solidFill>
                  <a:schemeClr val="accent1">
                    <a:lumMod val="75000"/>
                  </a:schemeClr>
                </a:solidFill>
              </a:rPr>
              <a:t> Cenário baseado numa aposta </a:t>
            </a:r>
            <a:r>
              <a:rPr lang="pt-PT" b="1" dirty="0">
                <a:solidFill>
                  <a:schemeClr val="accent1">
                    <a:lumMod val="75000"/>
                  </a:schemeClr>
                </a:solidFill>
              </a:rPr>
              <a:t>na sociedade de informação</a:t>
            </a:r>
            <a:r>
              <a:rPr lang="pt-PT" dirty="0">
                <a:solidFill>
                  <a:schemeClr val="accent1">
                    <a:lumMod val="75000"/>
                  </a:schemeClr>
                </a:solidFill>
              </a:rPr>
              <a:t>. O raciocínio subjacente é o seguinte: o isolamento geográfico é uma realidade difícil de contornar, mas isso não significa que os Açores tenham de ficar isolados do Mundo. Hoje vivemos efetivamente na “Aldeia Global”, com ferramentas de comunicação que eliminam fronteiras naturais e artificiais. Aposta nas novas tecnologias de informação para aproximar os Açores do Mundo, inclusivamente da comunidade emigrante. </a:t>
            </a:r>
          </a:p>
        </p:txBody>
      </p:sp>
      <p:pic>
        <p:nvPicPr>
          <p:cNvPr id="6148" name="Picture 4" descr="Resultado de imagem para clipart-informatica"/>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501205" y="2734657"/>
            <a:ext cx="2196047" cy="12344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59086117"/>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par>
                              <p:cTn id="7" fill="hold">
                                <p:stCondLst>
                                  <p:cond delay="0"/>
                                </p:stCondLst>
                                <p:childTnLst>
                                  <p:par>
                                    <p:cTn id="8" presetID="2" presetClass="entr" presetSubtype="4" accel="2000" fill="hold" nodeType="afterEffect" p14:presetBounceEnd="2000">
                                      <p:stCondLst>
                                        <p:cond delay="0"/>
                                      </p:stCondLst>
                                      <p:childTnLst>
                                        <p:set>
                                          <p:cBhvr>
                                            <p:cTn id="9" dur="1" fill="hold">
                                              <p:stCondLst>
                                                <p:cond delay="0"/>
                                              </p:stCondLst>
                                            </p:cTn>
                                            <p:tgtEl>
                                              <p:spTgt spid="8">
                                                <p:txEl>
                                                  <p:pRg st="1" end="1"/>
                                                </p:txEl>
                                              </p:spTgt>
                                            </p:tgtEl>
                                            <p:attrNameLst>
                                              <p:attrName>style.visibility</p:attrName>
                                            </p:attrNameLst>
                                          </p:cBhvr>
                                          <p:to>
                                            <p:strVal val="visible"/>
                                          </p:to>
                                        </p:set>
                                        <p:anim calcmode="lin" valueType="num" p14:bounceEnd="2000">
                                          <p:cBhvr additive="base">
                                            <p:cTn id="10" dur="500" fill="hold"/>
                                            <p:tgtEl>
                                              <p:spTgt spid="8">
                                                <p:txEl>
                                                  <p:pRg st="1" end="1"/>
                                                </p:txEl>
                                              </p:spTgt>
                                            </p:tgtEl>
                                            <p:attrNameLst>
                                              <p:attrName>ppt_x</p:attrName>
                                            </p:attrNameLst>
                                          </p:cBhvr>
                                          <p:tavLst>
                                            <p:tav tm="0">
                                              <p:val>
                                                <p:strVal val="#ppt_x"/>
                                              </p:val>
                                            </p:tav>
                                            <p:tav tm="100000">
                                              <p:val>
                                                <p:strVal val="#ppt_x"/>
                                              </p:val>
                                            </p:tav>
                                          </p:tavLst>
                                        </p:anim>
                                        <p:anim calcmode="lin" valueType="num" p14:bounceEnd="2000">
                                          <p:cBhvr additive="base">
                                            <p:cTn id="11" dur="500" fill="hold"/>
                                            <p:tgtEl>
                                              <p:spTgt spid="8">
                                                <p:txEl>
                                                  <p:pRg st="1" end="1"/>
                                                </p:txEl>
                                              </p:spTgt>
                                            </p:tgtEl>
                                            <p:attrNameLst>
                                              <p:attrName>ppt_y</p:attrName>
                                            </p:attrNameLst>
                                          </p:cBhvr>
                                          <p:tavLst>
                                            <p:tav tm="0">
                                              <p:val>
                                                <p:strVal val="1+#ppt_h/2"/>
                                              </p:val>
                                            </p:tav>
                                            <p:tav tm="100000">
                                              <p:val>
                                                <p:strVal val="#ppt_y"/>
                                              </p:val>
                                            </p:tav>
                                          </p:tavLst>
                                        </p:anim>
                                      </p:childTnLst>
                                    </p:cTn>
                                  </p:par>
                                </p:childTnLst>
                              </p:cTn>
                            </p:par>
                            <p:par>
                              <p:cTn id="12" fill="hold">
                                <p:stCondLst>
                                  <p:cond delay="500"/>
                                </p:stCondLst>
                                <p:childTnLst>
                                  <p:par>
                                    <p:cTn id="13" presetID="53" presetClass="entr" presetSubtype="16" fill="hold" grpId="0" nodeType="afterEffect">
                                      <p:stCondLst>
                                        <p:cond delay="500"/>
                                      </p:stCondLst>
                                      <p:childTnLst>
                                        <p:set>
                                          <p:cBhvr>
                                            <p:cTn id="14" dur="1" fill="hold">
                                              <p:stCondLst>
                                                <p:cond delay="0"/>
                                              </p:stCondLst>
                                            </p:cTn>
                                            <p:tgtEl>
                                              <p:spTgt spid="13"/>
                                            </p:tgtEl>
                                            <p:attrNameLst>
                                              <p:attrName>style.visibility</p:attrName>
                                            </p:attrNameLst>
                                          </p:cBhvr>
                                          <p:to>
                                            <p:strVal val="visible"/>
                                          </p:to>
                                        </p:set>
                                        <p:anim calcmode="lin" valueType="num">
                                          <p:cBhvr>
                                            <p:cTn id="15" dur="2000" fill="hold"/>
                                            <p:tgtEl>
                                              <p:spTgt spid="13"/>
                                            </p:tgtEl>
                                            <p:attrNameLst>
                                              <p:attrName>ppt_w</p:attrName>
                                            </p:attrNameLst>
                                          </p:cBhvr>
                                          <p:tavLst>
                                            <p:tav tm="0">
                                              <p:val>
                                                <p:fltVal val="0"/>
                                              </p:val>
                                            </p:tav>
                                            <p:tav tm="100000">
                                              <p:val>
                                                <p:strVal val="#ppt_w"/>
                                              </p:val>
                                            </p:tav>
                                          </p:tavLst>
                                        </p:anim>
                                        <p:anim calcmode="lin" valueType="num">
                                          <p:cBhvr>
                                            <p:cTn id="16" dur="2000" fill="hold"/>
                                            <p:tgtEl>
                                              <p:spTgt spid="13"/>
                                            </p:tgtEl>
                                            <p:attrNameLst>
                                              <p:attrName>ppt_h</p:attrName>
                                            </p:attrNameLst>
                                          </p:cBhvr>
                                          <p:tavLst>
                                            <p:tav tm="0">
                                              <p:val>
                                                <p:fltVal val="0"/>
                                              </p:val>
                                            </p:tav>
                                            <p:tav tm="100000">
                                              <p:val>
                                                <p:strVal val="#ppt_h"/>
                                              </p:val>
                                            </p:tav>
                                          </p:tavLst>
                                        </p:anim>
                                        <p:animEffect transition="in" filter="fade">
                                          <p:cBhvr>
                                            <p:cTn id="17" dur="20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randombar(horizontal)">
                                          <p:cBhvr>
                                            <p:cTn id="2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animBg="1"/>
          <p:bldP spid="14"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par>
                              <p:cTn id="7" fill="hold">
                                <p:stCondLst>
                                  <p:cond delay="0"/>
                                </p:stCondLst>
                                <p:childTnLst>
                                  <p:par>
                                    <p:cTn id="8" presetID="2" presetClass="entr" presetSubtype="4" accel="2000" fill="hold" nodeType="afterEffect">
                                      <p:stCondLst>
                                        <p:cond delay="0"/>
                                      </p:stCondLst>
                                      <p:childTnLst>
                                        <p:set>
                                          <p:cBhvr>
                                            <p:cTn id="9" dur="1" fill="hold">
                                              <p:stCondLst>
                                                <p:cond delay="0"/>
                                              </p:stCondLst>
                                            </p:cTn>
                                            <p:tgtEl>
                                              <p:spTgt spid="8">
                                                <p:txEl>
                                                  <p:pRg st="1" end="1"/>
                                                </p:txEl>
                                              </p:spTgt>
                                            </p:tgtEl>
                                            <p:attrNameLst>
                                              <p:attrName>style.visibility</p:attrName>
                                            </p:attrNameLst>
                                          </p:cBhvr>
                                          <p:to>
                                            <p:strVal val="visible"/>
                                          </p:to>
                                        </p:set>
                                        <p:anim calcmode="lin" valueType="num">
                                          <p:cBhvr additive="base">
                                            <p:cTn id="10" dur="500" fill="hold"/>
                                            <p:tgtEl>
                                              <p:spTgt spid="8">
                                                <p:txEl>
                                                  <p:pRg st="1" end="1"/>
                                                </p:txEl>
                                              </p:spTgt>
                                            </p:tgtEl>
                                            <p:attrNameLst>
                                              <p:attrName>ppt_x</p:attrName>
                                            </p:attrNameLst>
                                          </p:cBhvr>
                                          <p:tavLst>
                                            <p:tav tm="0">
                                              <p:val>
                                                <p:strVal val="#ppt_x"/>
                                              </p:val>
                                            </p:tav>
                                            <p:tav tm="100000">
                                              <p:val>
                                                <p:strVal val="#ppt_x"/>
                                              </p:val>
                                            </p:tav>
                                          </p:tavLst>
                                        </p:anim>
                                        <p:anim calcmode="lin" valueType="num">
                                          <p:cBhvr additive="base">
                                            <p:cTn id="11" dur="500" fill="hold"/>
                                            <p:tgtEl>
                                              <p:spTgt spid="8">
                                                <p:txEl>
                                                  <p:pRg st="1" end="1"/>
                                                </p:txEl>
                                              </p:spTgt>
                                            </p:tgtEl>
                                            <p:attrNameLst>
                                              <p:attrName>ppt_y</p:attrName>
                                            </p:attrNameLst>
                                          </p:cBhvr>
                                          <p:tavLst>
                                            <p:tav tm="0">
                                              <p:val>
                                                <p:strVal val="1+#ppt_h/2"/>
                                              </p:val>
                                            </p:tav>
                                            <p:tav tm="100000">
                                              <p:val>
                                                <p:strVal val="#ppt_y"/>
                                              </p:val>
                                            </p:tav>
                                          </p:tavLst>
                                        </p:anim>
                                      </p:childTnLst>
                                    </p:cTn>
                                  </p:par>
                                </p:childTnLst>
                              </p:cTn>
                            </p:par>
                            <p:par>
                              <p:cTn id="12" fill="hold">
                                <p:stCondLst>
                                  <p:cond delay="500"/>
                                </p:stCondLst>
                                <p:childTnLst>
                                  <p:par>
                                    <p:cTn id="13" presetID="53" presetClass="entr" presetSubtype="16" fill="hold" grpId="0" nodeType="afterEffect">
                                      <p:stCondLst>
                                        <p:cond delay="500"/>
                                      </p:stCondLst>
                                      <p:childTnLst>
                                        <p:set>
                                          <p:cBhvr>
                                            <p:cTn id="14" dur="1" fill="hold">
                                              <p:stCondLst>
                                                <p:cond delay="0"/>
                                              </p:stCondLst>
                                            </p:cTn>
                                            <p:tgtEl>
                                              <p:spTgt spid="13"/>
                                            </p:tgtEl>
                                            <p:attrNameLst>
                                              <p:attrName>style.visibility</p:attrName>
                                            </p:attrNameLst>
                                          </p:cBhvr>
                                          <p:to>
                                            <p:strVal val="visible"/>
                                          </p:to>
                                        </p:set>
                                        <p:anim calcmode="lin" valueType="num">
                                          <p:cBhvr>
                                            <p:cTn id="15" dur="2000" fill="hold"/>
                                            <p:tgtEl>
                                              <p:spTgt spid="13"/>
                                            </p:tgtEl>
                                            <p:attrNameLst>
                                              <p:attrName>ppt_w</p:attrName>
                                            </p:attrNameLst>
                                          </p:cBhvr>
                                          <p:tavLst>
                                            <p:tav tm="0">
                                              <p:val>
                                                <p:fltVal val="0"/>
                                              </p:val>
                                            </p:tav>
                                            <p:tav tm="100000">
                                              <p:val>
                                                <p:strVal val="#ppt_w"/>
                                              </p:val>
                                            </p:tav>
                                          </p:tavLst>
                                        </p:anim>
                                        <p:anim calcmode="lin" valueType="num">
                                          <p:cBhvr>
                                            <p:cTn id="16" dur="2000" fill="hold"/>
                                            <p:tgtEl>
                                              <p:spTgt spid="13"/>
                                            </p:tgtEl>
                                            <p:attrNameLst>
                                              <p:attrName>ppt_h</p:attrName>
                                            </p:attrNameLst>
                                          </p:cBhvr>
                                          <p:tavLst>
                                            <p:tav tm="0">
                                              <p:val>
                                                <p:fltVal val="0"/>
                                              </p:val>
                                            </p:tav>
                                            <p:tav tm="100000">
                                              <p:val>
                                                <p:strVal val="#ppt_h"/>
                                              </p:val>
                                            </p:tav>
                                          </p:tavLst>
                                        </p:anim>
                                        <p:animEffect transition="in" filter="fade">
                                          <p:cBhvr>
                                            <p:cTn id="17" dur="20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randombar(horizontal)">
                                          <p:cBhvr>
                                            <p:cTn id="2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animBg="1"/>
          <p:bldP spid="14"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Rectangle 53">
            <a:extLst>
              <a:ext uri="{FF2B5EF4-FFF2-40B4-BE49-F238E27FC236}">
                <a16:creationId xmlns:a16="http://schemas.microsoft.com/office/drawing/2014/main" id="{4351DFE5-F63D-4BE0-BDA9-E3EB88F01AA5}"/>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55601" y="0"/>
            <a:ext cx="11480494" cy="2753936"/>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6" name="Picture 55">
            <a:extLst>
              <a:ext uri="{FF2B5EF4-FFF2-40B4-BE49-F238E27FC236}">
                <a16:creationId xmlns:a16="http://schemas.microsoft.com/office/drawing/2014/main" id="{4B33D30D-6A47-4A46-83EA-75F22F0992EF}"/>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152" y="0"/>
            <a:ext cx="12192000" cy="6858000"/>
          </a:xfrm>
          <a:prstGeom prst="rect">
            <a:avLst/>
          </a:prstGeom>
        </p:spPr>
      </p:pic>
      <p:sp>
        <p:nvSpPr>
          <p:cNvPr id="2" name="Título 1">
            <a:extLst>
              <a:ext uri="{FF2B5EF4-FFF2-40B4-BE49-F238E27FC236}">
                <a16:creationId xmlns:a16="http://schemas.microsoft.com/office/drawing/2014/main" id="{DADD47D5-8715-430D-9FCF-E4C614FD731D}"/>
              </a:ext>
            </a:extLst>
          </p:cNvPr>
          <p:cNvSpPr>
            <a:spLocks noGrp="1"/>
          </p:cNvSpPr>
          <p:nvPr>
            <p:ph type="title"/>
          </p:nvPr>
        </p:nvSpPr>
        <p:spPr>
          <a:xfrm>
            <a:off x="1179226" y="761366"/>
            <a:ext cx="9833548" cy="566691"/>
          </a:xfrm>
        </p:spPr>
        <p:txBody>
          <a:bodyPr>
            <a:normAutofit fontScale="90000"/>
          </a:bodyPr>
          <a:lstStyle/>
          <a:p>
            <a:pPr algn="ctr"/>
            <a:br>
              <a:rPr lang="pt-PT" sz="4000" b="1" dirty="0">
                <a:solidFill>
                  <a:srgbClr val="FFFFFF"/>
                </a:solidFill>
              </a:rPr>
            </a:br>
            <a:br>
              <a:rPr lang="pt-PT" sz="4000" b="1" dirty="0">
                <a:solidFill>
                  <a:srgbClr val="FFFFFF"/>
                </a:solidFill>
              </a:rPr>
            </a:br>
            <a:br>
              <a:rPr lang="pt-PT" sz="3600" b="1" dirty="0">
                <a:solidFill>
                  <a:srgbClr val="FFFFFF"/>
                </a:solidFill>
              </a:rPr>
            </a:br>
            <a:r>
              <a:rPr lang="pt-PT" sz="3600" b="1" dirty="0">
                <a:solidFill>
                  <a:srgbClr val="FFFFFF"/>
                </a:solidFill>
              </a:rPr>
              <a:t>VIVER NOS AÇORES EM 2030: CENÁRIOS DE FUTURO</a:t>
            </a:r>
            <a:br>
              <a:rPr lang="pt-PT" sz="4000" b="1" dirty="0">
                <a:solidFill>
                  <a:srgbClr val="FFFFFF"/>
                </a:solidFill>
              </a:rPr>
            </a:br>
            <a:br>
              <a:rPr lang="pt-PT" sz="4000" b="1" dirty="0">
                <a:solidFill>
                  <a:srgbClr val="FFFFFF"/>
                </a:solidFill>
              </a:rPr>
            </a:br>
            <a:endParaRPr lang="pt-PT" sz="4000" b="1" dirty="0"/>
          </a:p>
        </p:txBody>
      </p:sp>
      <p:sp>
        <p:nvSpPr>
          <p:cNvPr id="8" name="Marcador de Posição do Texto 2">
            <a:extLst>
              <a:ext uri="{FF2B5EF4-FFF2-40B4-BE49-F238E27FC236}">
                <a16:creationId xmlns:a16="http://schemas.microsoft.com/office/drawing/2014/main" id="{41E3BB33-AF66-42F1-8767-57E21FE041C2}"/>
              </a:ext>
            </a:extLst>
          </p:cNvPr>
          <p:cNvSpPr txBox="1">
            <a:spLocks/>
          </p:cNvSpPr>
          <p:nvPr/>
        </p:nvSpPr>
        <p:spPr>
          <a:xfrm>
            <a:off x="689029" y="3185256"/>
            <a:ext cx="10468581" cy="3101243"/>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endParaRPr lang="pt-PT" b="1" dirty="0">
              <a:solidFill>
                <a:schemeClr val="accent1"/>
              </a:solidFill>
            </a:endParaRPr>
          </a:p>
          <a:p>
            <a:pPr algn="just"/>
            <a:r>
              <a:rPr lang="pt-PT" sz="3200" dirty="0">
                <a:solidFill>
                  <a:schemeClr val="accent1">
                    <a:lumMod val="75000"/>
                  </a:schemeClr>
                </a:solidFill>
              </a:rPr>
              <a:t>O caminho a seguir deverá ser sempre a soma de um conjunto de soluções e alternativas que, em conjunto, permitam assegurar um </a:t>
            </a:r>
            <a:r>
              <a:rPr lang="pt-PT" sz="3200" b="1" dirty="0">
                <a:solidFill>
                  <a:schemeClr val="accent1">
                    <a:lumMod val="75000"/>
                  </a:schemeClr>
                </a:solidFill>
              </a:rPr>
              <a:t>desenvolvimento sustentável</a:t>
            </a:r>
            <a:r>
              <a:rPr lang="pt-PT" sz="3200" dirty="0">
                <a:solidFill>
                  <a:schemeClr val="accent1">
                    <a:lumMod val="75000"/>
                  </a:schemeClr>
                </a:solidFill>
              </a:rPr>
              <a:t>, baseado na gestão racional dos recursos e da produção e na distribuição da riqueza.</a:t>
            </a:r>
          </a:p>
          <a:p>
            <a:pPr algn="ctr"/>
            <a:endParaRPr lang="en-US" b="1" dirty="0">
              <a:solidFill>
                <a:schemeClr val="accent1"/>
              </a:solidFill>
            </a:endParaRPr>
          </a:p>
        </p:txBody>
      </p:sp>
    </p:spTree>
    <p:extLst>
      <p:ext uri="{BB962C8B-B14F-4D97-AF65-F5344CB8AC3E}">
        <p14:creationId xmlns:p14="http://schemas.microsoft.com/office/powerpoint/2010/main" val="31866690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500"/>
                                  </p:stCondLst>
                                  <p:childTnLst>
                                    <p:set>
                                      <p:cBhvr>
                                        <p:cTn id="9"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rotWithShape="1">
          <a:blip r:embed="rId2" cstate="print">
            <a:alphaModFix/>
            <a:extLst>
              <a:ext uri="{BEBA8EAE-BF5A-486C-A8C5-ECC9F3942E4B}">
                <a14:imgProps xmlns:a14="http://schemas.microsoft.com/office/drawing/2010/main">
                  <a14:imgLayer r:embed="rId3">
                    <a14:imgEffect>
                      <a14:artisticMarker/>
                    </a14:imgEffect>
                  </a14:imgLayer>
                </a14:imgProps>
              </a:ext>
              <a:ext uri="{28A0092B-C50C-407E-A947-70E740481C1C}">
                <a14:useLocalDpi xmlns:a14="http://schemas.microsoft.com/office/drawing/2010/main" val="0"/>
              </a:ext>
            </a:extLst>
          </a:blip>
          <a:srcRect l="3670" r="-3" b="-2"/>
          <a:stretch/>
        </p:blipFill>
        <p:spPr bwMode="auto">
          <a:xfrm>
            <a:off x="4503420" y="324788"/>
            <a:ext cx="2926408" cy="2926408"/>
          </a:xfrm>
          <a:prstGeom prst="rect">
            <a:avLst/>
          </a:prstGeom>
          <a:ln>
            <a:noFill/>
          </a:ln>
          <a:effectLst>
            <a:outerShdw blurRad="292100" dist="139700" dir="2700000" algn="tl" rotWithShape="0">
              <a:srgbClr val="333333">
                <a:alpha val="65000"/>
              </a:srgbClr>
            </a:outerShdw>
          </a:effectLst>
        </p:spPr>
      </p:pic>
      <p:sp>
        <p:nvSpPr>
          <p:cNvPr id="2" name="Título 1"/>
          <p:cNvSpPr>
            <a:spLocks noGrp="1"/>
          </p:cNvSpPr>
          <p:nvPr>
            <p:ph type="title"/>
          </p:nvPr>
        </p:nvSpPr>
        <p:spPr>
          <a:xfrm>
            <a:off x="2218082" y="4231293"/>
            <a:ext cx="8213035" cy="2325170"/>
          </a:xfrm>
          <a:scene3d>
            <a:camera prst="orthographicFront"/>
            <a:lightRig rig="threePt" dir="t"/>
          </a:scene3d>
          <a:sp3d>
            <a:bevelB prst="angle"/>
          </a:sp3d>
        </p:spPr>
        <p:txBody>
          <a:bodyPr vert="horz" lIns="91440" tIns="45720" rIns="91440" bIns="45720" rtlCol="0" anchor="ctr">
            <a:normAutofit fontScale="90000"/>
          </a:bodyPr>
          <a:lstStyle/>
          <a:p>
            <a:pPr algn="ctr"/>
            <a:br>
              <a:rPr lang="en-US" sz="3000" b="1" kern="1200" dirty="0">
                <a:solidFill>
                  <a:schemeClr val="tx1"/>
                </a:solidFill>
                <a:effectLst>
                  <a:outerShdw blurRad="38100" dist="38100" dir="2700000" algn="tl">
                    <a:srgbClr val="000000">
                      <a:alpha val="43137"/>
                    </a:srgbClr>
                  </a:outerShdw>
                </a:effectLst>
                <a:latin typeface="+mj-lt"/>
                <a:ea typeface="+mj-ea"/>
                <a:cs typeface="+mj-cs"/>
              </a:rPr>
            </a:br>
            <a:br>
              <a:rPr lang="en-US" sz="3000" b="1" kern="1200" dirty="0">
                <a:solidFill>
                  <a:schemeClr val="tx1"/>
                </a:solidFill>
                <a:effectLst>
                  <a:outerShdw blurRad="38100" dist="38100" dir="2700000" algn="tl">
                    <a:srgbClr val="000000">
                      <a:alpha val="43137"/>
                    </a:srgbClr>
                  </a:outerShdw>
                </a:effectLst>
                <a:latin typeface="+mj-lt"/>
                <a:ea typeface="+mj-ea"/>
                <a:cs typeface="+mj-cs"/>
              </a:rPr>
            </a:br>
            <a:br>
              <a:rPr lang="en-US" sz="3000" b="1" kern="1200" dirty="0">
                <a:solidFill>
                  <a:schemeClr val="tx1"/>
                </a:solidFill>
                <a:effectLst>
                  <a:outerShdw blurRad="38100" dist="38100" dir="2700000" algn="tl">
                    <a:srgbClr val="000000">
                      <a:alpha val="43137"/>
                    </a:srgbClr>
                  </a:outerShdw>
                </a:effectLst>
                <a:latin typeface="+mj-lt"/>
                <a:ea typeface="+mj-ea"/>
                <a:cs typeface="+mj-cs"/>
              </a:rPr>
            </a:br>
            <a:br>
              <a:rPr lang="en-US" sz="3000" b="1" kern="1200" dirty="0">
                <a:solidFill>
                  <a:schemeClr val="tx1"/>
                </a:solidFill>
                <a:effectLst>
                  <a:outerShdw blurRad="38100" dist="38100" dir="2700000" algn="tl">
                    <a:srgbClr val="000000">
                      <a:alpha val="43137"/>
                    </a:srgbClr>
                  </a:outerShdw>
                </a:effectLst>
                <a:latin typeface="+mj-lt"/>
                <a:ea typeface="+mj-ea"/>
                <a:cs typeface="+mj-cs"/>
              </a:rPr>
            </a:br>
            <a:r>
              <a:rPr lang="en-US" b="1" dirty="0">
                <a:solidFill>
                  <a:schemeClr val="accent4">
                    <a:lumMod val="50000"/>
                  </a:schemeClr>
                </a:solidFill>
                <a:effectLst>
                  <a:outerShdw blurRad="38100" dist="38100" dir="2700000" algn="tl">
                    <a:srgbClr val="000000">
                      <a:alpha val="43137"/>
                    </a:srgbClr>
                  </a:outerShdw>
                </a:effectLst>
              </a:rPr>
              <a:t>UM CENÁRIO COM FUTURO</a:t>
            </a:r>
            <a:br>
              <a:rPr lang="en-US" sz="7200" b="1" dirty="0">
                <a:solidFill>
                  <a:schemeClr val="accent4">
                    <a:lumMod val="75000"/>
                  </a:schemeClr>
                </a:solidFill>
                <a:effectLst>
                  <a:outerShdw blurRad="38100" dist="38100" dir="2700000" algn="tl">
                    <a:srgbClr val="000000">
                      <a:alpha val="43137"/>
                    </a:srgbClr>
                  </a:outerShdw>
                </a:effectLst>
              </a:rPr>
            </a:br>
            <a:endParaRPr lang="en-US" sz="3000" b="1" kern="1200" dirty="0">
              <a:solidFill>
                <a:schemeClr val="accent4">
                  <a:lumMod val="75000"/>
                </a:schemeClr>
              </a:solidFill>
            </a:endParaRPr>
          </a:p>
        </p:txBody>
      </p:sp>
      <p:pic>
        <p:nvPicPr>
          <p:cNvPr id="8" name="Picture 2">
            <a:extLst>
              <a:ext uri="{FF2B5EF4-FFF2-40B4-BE49-F238E27FC236}">
                <a16:creationId xmlns:a16="http://schemas.microsoft.com/office/drawing/2014/main" id="{0B65A8F7-9373-4FF7-BE09-F8078743495D}"/>
              </a:ext>
            </a:extLst>
          </p:cNvPr>
          <p:cNvPicPr>
            <a:picLocks noChangeAspect="1" noChangeArrowheads="1"/>
          </p:cNvPicPr>
          <p:nvPr/>
        </p:nvPicPr>
        <p:blipFill rotWithShape="1">
          <a:blip r:embed="rId4" cstate="print"/>
          <a:srcRect l="46602" t="46755" r="37228" b="47060"/>
          <a:stretch/>
        </p:blipFill>
        <p:spPr bwMode="auto">
          <a:xfrm>
            <a:off x="3687647" y="3741244"/>
            <a:ext cx="4557954" cy="980097"/>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3021956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anim calcmode="lin" valueType="num">
                                      <p:cBhvr>
                                        <p:cTn id="8" dur="2000" fill="hold"/>
                                        <p:tgtEl>
                                          <p:spTgt spid="4"/>
                                        </p:tgtEl>
                                        <p:attrNameLst>
                                          <p:attrName>ppt_w</p:attrName>
                                        </p:attrNameLst>
                                      </p:cBhvr>
                                      <p:tavLst>
                                        <p:tav tm="0" fmla="#ppt_w*sin(2.5*pi*$)">
                                          <p:val>
                                            <p:fltVal val="0"/>
                                          </p:val>
                                        </p:tav>
                                        <p:tav tm="100000">
                                          <p:val>
                                            <p:fltVal val="1"/>
                                          </p:val>
                                        </p:tav>
                                      </p:tavLst>
                                    </p:anim>
                                    <p:anim calcmode="lin" valueType="num">
                                      <p:cBhvr>
                                        <p:cTn id="9" dur="2000" fill="hold"/>
                                        <p:tgtEl>
                                          <p:spTgt spid="4"/>
                                        </p:tgtEl>
                                        <p:attrNameLst>
                                          <p:attrName>ppt_h</p:attrName>
                                        </p:attrNameLst>
                                      </p:cBhvr>
                                      <p:tavLst>
                                        <p:tav tm="0">
                                          <p:val>
                                            <p:strVal val="#ppt_h"/>
                                          </p:val>
                                        </p:tav>
                                        <p:tav tm="100000">
                                          <p:val>
                                            <p:strVal val="#ppt_h"/>
                                          </p:val>
                                        </p:tav>
                                      </p:tavLst>
                                    </p:anim>
                                  </p:childTnLst>
                                </p:cTn>
                              </p:par>
                              <p:par>
                                <p:cTn id="10" presetID="53" presetClass="entr" presetSubtype="16"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par>
                          <p:cTn id="15" fill="hold">
                            <p:stCondLst>
                              <p:cond delay="2000"/>
                            </p:stCondLst>
                            <p:childTnLst>
                              <p:par>
                                <p:cTn id="16" presetID="31" presetClass="entr" presetSubtype="0" fill="hold" grpId="0" nodeType="afterEffect">
                                  <p:stCondLst>
                                    <p:cond delay="500"/>
                                  </p:stCondLst>
                                  <p:childTnLst>
                                    <p:set>
                                      <p:cBhvr>
                                        <p:cTn id="17" dur="1" fill="hold">
                                          <p:stCondLst>
                                            <p:cond delay="0"/>
                                          </p:stCondLst>
                                        </p:cTn>
                                        <p:tgtEl>
                                          <p:spTgt spid="2"/>
                                        </p:tgtEl>
                                        <p:attrNameLst>
                                          <p:attrName>style.visibility</p:attrName>
                                        </p:attrNameLst>
                                      </p:cBhvr>
                                      <p:to>
                                        <p:strVal val="visible"/>
                                      </p:to>
                                    </p:set>
                                    <p:anim calcmode="lin" valueType="num">
                                      <p:cBhvr>
                                        <p:cTn id="18" dur="2000" fill="hold"/>
                                        <p:tgtEl>
                                          <p:spTgt spid="2"/>
                                        </p:tgtEl>
                                        <p:attrNameLst>
                                          <p:attrName>ppt_w</p:attrName>
                                        </p:attrNameLst>
                                      </p:cBhvr>
                                      <p:tavLst>
                                        <p:tav tm="0">
                                          <p:val>
                                            <p:fltVal val="0"/>
                                          </p:val>
                                        </p:tav>
                                        <p:tav tm="100000">
                                          <p:val>
                                            <p:strVal val="#ppt_w"/>
                                          </p:val>
                                        </p:tav>
                                      </p:tavLst>
                                    </p:anim>
                                    <p:anim calcmode="lin" valueType="num">
                                      <p:cBhvr>
                                        <p:cTn id="19" dur="2000" fill="hold"/>
                                        <p:tgtEl>
                                          <p:spTgt spid="2"/>
                                        </p:tgtEl>
                                        <p:attrNameLst>
                                          <p:attrName>ppt_h</p:attrName>
                                        </p:attrNameLst>
                                      </p:cBhvr>
                                      <p:tavLst>
                                        <p:tav tm="0">
                                          <p:val>
                                            <p:fltVal val="0"/>
                                          </p:val>
                                        </p:tav>
                                        <p:tav tm="100000">
                                          <p:val>
                                            <p:strVal val="#ppt_h"/>
                                          </p:val>
                                        </p:tav>
                                      </p:tavLst>
                                    </p:anim>
                                    <p:anim calcmode="lin" valueType="num">
                                      <p:cBhvr>
                                        <p:cTn id="20" dur="2000" fill="hold"/>
                                        <p:tgtEl>
                                          <p:spTgt spid="2"/>
                                        </p:tgtEl>
                                        <p:attrNameLst>
                                          <p:attrName>style.rotation</p:attrName>
                                        </p:attrNameLst>
                                      </p:cBhvr>
                                      <p:tavLst>
                                        <p:tav tm="0">
                                          <p:val>
                                            <p:fltVal val="90"/>
                                          </p:val>
                                        </p:tav>
                                        <p:tav tm="100000">
                                          <p:val>
                                            <p:fltVal val="0"/>
                                          </p:val>
                                        </p:tav>
                                      </p:tavLst>
                                    </p:anim>
                                    <p:animEffect transition="in" filter="fade">
                                      <p:cBhvr>
                                        <p:cTn id="21"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Tema do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891</TotalTime>
  <Words>1162</Words>
  <Application>Microsoft Office PowerPoint</Application>
  <PresentationFormat>Ecrã Panorâmico</PresentationFormat>
  <Paragraphs>114</Paragraphs>
  <Slides>20</Slides>
  <Notes>0</Notes>
  <HiddenSlides>0</HiddenSlides>
  <MMClips>0</MMClips>
  <ScaleCrop>false</ScaleCrop>
  <HeadingPairs>
    <vt:vector size="6" baseType="variant">
      <vt:variant>
        <vt:lpstr>Tipos de letra usados</vt:lpstr>
      </vt:variant>
      <vt:variant>
        <vt:i4>3</vt:i4>
      </vt:variant>
      <vt:variant>
        <vt:lpstr>Tema</vt:lpstr>
      </vt:variant>
      <vt:variant>
        <vt:i4>1</vt:i4>
      </vt:variant>
      <vt:variant>
        <vt:lpstr>Títulos dos diapositivos</vt:lpstr>
      </vt:variant>
      <vt:variant>
        <vt:i4>20</vt:i4>
      </vt:variant>
    </vt:vector>
  </HeadingPairs>
  <TitlesOfParts>
    <vt:vector size="24" baseType="lpstr">
      <vt:lpstr>Arial</vt:lpstr>
      <vt:lpstr>Calibri</vt:lpstr>
      <vt:lpstr>Calibri Light</vt:lpstr>
      <vt:lpstr>Tema do Office</vt:lpstr>
      <vt:lpstr>Cidadania- História, Geografia e Cultura dos Açores 8.º ano</vt:lpstr>
      <vt:lpstr>   VIVER NOS AÇORES EM 2030: CINCO CENÁRIOS DE FUTURO   </vt:lpstr>
      <vt:lpstr>   VIVER NOS AÇORES EM 2030: CINCO CENÁRIOS DE FUTURO   </vt:lpstr>
      <vt:lpstr>   VIVER NOS AÇORES EM 2030: CINCO CENÁRIOS DE FUTURO   </vt:lpstr>
      <vt:lpstr>   VIVER NOS AÇORES EM 2030: CINCO CENÁRIOS DE FUTURO   </vt:lpstr>
      <vt:lpstr>   VIVER NOS AÇORES EM 2030: CINCO CENÁRIOS DE FUTURO   </vt:lpstr>
      <vt:lpstr>   VIVER NOS AÇORES EM 2030: CINCO CENÁRIOS DE FUTURO   </vt:lpstr>
      <vt:lpstr>   VIVER NOS AÇORES EM 2030: CENÁRIOS DE FUTURO  </vt:lpstr>
      <vt:lpstr>    UM CENÁRIO COM FUTURO </vt:lpstr>
      <vt:lpstr>ANTECEDENTES  HISTÓRICOS DA PRODUÇÃO ANIMAL NO ARQUIPÉLAGO</vt:lpstr>
      <vt:lpstr>ANTECEDENTES  HISTÓRICOS DA PRODUÇÃO ANIMAL NO ARQUIPÉLAGO</vt:lpstr>
      <vt:lpstr>CONDIÇÕES NATURAIS PARA A OPÇÃO PECUÁRIA </vt:lpstr>
      <vt:lpstr>CONDICIONANTES SOCIAIS DA MANUTENÇÃO DO SETOR AGROPECUÁRIO</vt:lpstr>
      <vt:lpstr>                    IMPORTÂNCIA DO SETOR AGROPECUÁRIO NA ECONOMIA REGIONAL</vt:lpstr>
      <vt:lpstr>                     IMPORTÂNCIA DO SETOR AGROPECUÁRIO NA ECONOMIA REGIONAL</vt:lpstr>
      <vt:lpstr> LACTOGENIA: UM CENÁRIO COM FUTURO </vt:lpstr>
      <vt:lpstr>      </vt:lpstr>
      <vt:lpstr>   LACTOGENIA: UM CENÁRIO COM FUTURO Programas comunitários de apoio ao setor agropecuário   </vt:lpstr>
      <vt:lpstr>DESAFIOS PARA GARANTIR A SUSTENTABILIDADE DO SETOR AGROPECUÁRIO</vt:lpstr>
      <vt:lpstr>Apresentação do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Cidadania-História, Geografia e Cultura dos Açores 8º ano</dc:title>
  <dc:creator>joaquina novo</dc:creator>
  <cp:lastModifiedBy>Paulo Valadão</cp:lastModifiedBy>
  <cp:revision>85</cp:revision>
  <dcterms:created xsi:type="dcterms:W3CDTF">2017-11-09T21:21:00Z</dcterms:created>
  <dcterms:modified xsi:type="dcterms:W3CDTF">2019-05-23T12:04:45Z</dcterms:modified>
</cp:coreProperties>
</file>