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 Bold" panose="020B0604020202020204" charset="0"/>
      <p:regular r:id="rId7"/>
    </p:embeddedFont>
    <p:embeddedFont>
      <p:font typeface="TT Firs Neue" panose="020B0604020202020204" charset="0"/>
      <p:regular r:id="rId8"/>
    </p:embeddedFont>
    <p:embeddedFont>
      <p:font typeface="TT Firs Neue Bold" panose="020B0604020202020204" charset="0"/>
      <p:regular r:id="rId9"/>
    </p:embeddedFont>
    <p:embeddedFont>
      <p:font typeface="TT Firs Neue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da.azores.gov.p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v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822644" y="2163787"/>
            <a:ext cx="14642404" cy="6794409"/>
            <a:chOff x="0" y="0"/>
            <a:chExt cx="2623754" cy="1217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3754" cy="1217481"/>
            </a:xfrm>
            <a:custGeom>
              <a:avLst/>
              <a:gdLst/>
              <a:ahLst/>
              <a:cxnLst/>
              <a:rect l="l" t="t" r="r" b="b"/>
              <a:pathLst>
                <a:path w="2623754" h="1217481">
                  <a:moveTo>
                    <a:pt x="10575" y="0"/>
                  </a:moveTo>
                  <a:lnTo>
                    <a:pt x="2613179" y="0"/>
                  </a:lnTo>
                  <a:cubicBezTo>
                    <a:pt x="2615984" y="0"/>
                    <a:pt x="2618673" y="1114"/>
                    <a:pt x="2620656" y="3097"/>
                  </a:cubicBezTo>
                  <a:cubicBezTo>
                    <a:pt x="2622640" y="5080"/>
                    <a:pt x="2623754" y="7770"/>
                    <a:pt x="2623754" y="10575"/>
                  </a:cubicBezTo>
                  <a:lnTo>
                    <a:pt x="2623754" y="1206907"/>
                  </a:lnTo>
                  <a:cubicBezTo>
                    <a:pt x="2623754" y="1212747"/>
                    <a:pt x="2619019" y="1217481"/>
                    <a:pt x="2613179" y="1217481"/>
                  </a:cubicBezTo>
                  <a:lnTo>
                    <a:pt x="10575" y="1217481"/>
                  </a:lnTo>
                  <a:cubicBezTo>
                    <a:pt x="7770" y="1217481"/>
                    <a:pt x="5080" y="1216367"/>
                    <a:pt x="3097" y="1214384"/>
                  </a:cubicBezTo>
                  <a:cubicBezTo>
                    <a:pt x="1114" y="1212401"/>
                    <a:pt x="0" y="1209711"/>
                    <a:pt x="0" y="1206907"/>
                  </a:cubicBezTo>
                  <a:lnTo>
                    <a:pt x="0" y="10575"/>
                  </a:lnTo>
                  <a:cubicBezTo>
                    <a:pt x="0" y="7770"/>
                    <a:pt x="1114" y="5080"/>
                    <a:pt x="3097" y="3097"/>
                  </a:cubicBezTo>
                  <a:cubicBezTo>
                    <a:pt x="5080" y="1114"/>
                    <a:pt x="7770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623754" cy="1293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34961" y="6351074"/>
            <a:ext cx="7933879" cy="651787"/>
            <a:chOff x="0" y="0"/>
            <a:chExt cx="1421662" cy="116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21661" cy="116793"/>
            </a:xfrm>
            <a:custGeom>
              <a:avLst/>
              <a:gdLst/>
              <a:ahLst/>
              <a:cxnLst/>
              <a:rect l="l" t="t" r="r" b="b"/>
              <a:pathLst>
                <a:path w="1421661" h="116793">
                  <a:moveTo>
                    <a:pt x="19516" y="0"/>
                  </a:moveTo>
                  <a:lnTo>
                    <a:pt x="1402145" y="0"/>
                  </a:lnTo>
                  <a:cubicBezTo>
                    <a:pt x="1412924" y="0"/>
                    <a:pt x="1421661" y="8738"/>
                    <a:pt x="1421661" y="19516"/>
                  </a:cubicBezTo>
                  <a:lnTo>
                    <a:pt x="1421661" y="97277"/>
                  </a:lnTo>
                  <a:cubicBezTo>
                    <a:pt x="1421661" y="108055"/>
                    <a:pt x="1412924" y="116793"/>
                    <a:pt x="1402145" y="116793"/>
                  </a:cubicBezTo>
                  <a:lnTo>
                    <a:pt x="19516" y="116793"/>
                  </a:lnTo>
                  <a:cubicBezTo>
                    <a:pt x="14340" y="116793"/>
                    <a:pt x="9376" y="114737"/>
                    <a:pt x="5716" y="111077"/>
                  </a:cubicBezTo>
                  <a:cubicBezTo>
                    <a:pt x="2056" y="107417"/>
                    <a:pt x="0" y="102453"/>
                    <a:pt x="0" y="97277"/>
                  </a:cubicBezTo>
                  <a:lnTo>
                    <a:pt x="0" y="19516"/>
                  </a:lnTo>
                  <a:cubicBezTo>
                    <a:pt x="0" y="8738"/>
                    <a:pt x="8738" y="0"/>
                    <a:pt x="19516" y="0"/>
                  </a:cubicBezTo>
                  <a:close/>
                </a:path>
              </a:pathLst>
            </a:custGeom>
            <a:solidFill>
              <a:srgbClr val="FFFAD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421662" cy="192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286299" y="3030821"/>
            <a:ext cx="2357499" cy="235749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BDB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4203" y="3030821"/>
            <a:ext cx="2357499" cy="235749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C3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86299" y="5961180"/>
            <a:ext cx="2357499" cy="235749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D49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4203" y="5961180"/>
            <a:ext cx="2357499" cy="235749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89586" y="1264181"/>
            <a:ext cx="14642404" cy="641348"/>
            <a:chOff x="0" y="0"/>
            <a:chExt cx="19523205" cy="85513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9523205" cy="855131"/>
              <a:chOff x="0" y="0"/>
              <a:chExt cx="2623754" cy="11492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23754" cy="114922"/>
              </a:xfrm>
              <a:custGeom>
                <a:avLst/>
                <a:gdLst/>
                <a:ahLst/>
                <a:cxnLst/>
                <a:rect l="l" t="t" r="r" b="b"/>
                <a:pathLst>
                  <a:path w="2623754" h="114922">
                    <a:moveTo>
                      <a:pt x="10575" y="0"/>
                    </a:moveTo>
                    <a:lnTo>
                      <a:pt x="2613179" y="0"/>
                    </a:lnTo>
                    <a:cubicBezTo>
                      <a:pt x="2615984" y="0"/>
                      <a:pt x="2618673" y="1114"/>
                      <a:pt x="2620656" y="3097"/>
                    </a:cubicBezTo>
                    <a:cubicBezTo>
                      <a:pt x="2622640" y="5080"/>
                      <a:pt x="2623754" y="7770"/>
                      <a:pt x="2623754" y="10575"/>
                    </a:cubicBezTo>
                    <a:lnTo>
                      <a:pt x="2623754" y="104348"/>
                    </a:lnTo>
                    <a:cubicBezTo>
                      <a:pt x="2623754" y="107152"/>
                      <a:pt x="2622640" y="109842"/>
                      <a:pt x="2620656" y="111825"/>
                    </a:cubicBezTo>
                    <a:cubicBezTo>
                      <a:pt x="2618673" y="113808"/>
                      <a:pt x="2615984" y="114922"/>
                      <a:pt x="2613179" y="114922"/>
                    </a:cubicBezTo>
                    <a:lnTo>
                      <a:pt x="10575" y="114922"/>
                    </a:lnTo>
                    <a:cubicBezTo>
                      <a:pt x="4734" y="114922"/>
                      <a:pt x="0" y="110188"/>
                      <a:pt x="0" y="104348"/>
                    </a:cubicBezTo>
                    <a:lnTo>
                      <a:pt x="0" y="10575"/>
                    </a:lnTo>
                    <a:cubicBezTo>
                      <a:pt x="0" y="7770"/>
                      <a:pt x="1114" y="5080"/>
                      <a:pt x="3097" y="3097"/>
                    </a:cubicBezTo>
                    <a:cubicBezTo>
                      <a:pt x="5080" y="1114"/>
                      <a:pt x="7770" y="0"/>
                      <a:pt x="10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76200"/>
                <a:ext cx="2623754" cy="191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10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93529" y="280715"/>
              <a:ext cx="283762" cy="344947"/>
              <a:chOff x="0" y="0"/>
              <a:chExt cx="812800" cy="98805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9880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8056">
                    <a:moveTo>
                      <a:pt x="406400" y="0"/>
                    </a:moveTo>
                    <a:cubicBezTo>
                      <a:pt x="181951" y="0"/>
                      <a:pt x="0" y="221184"/>
                      <a:pt x="0" y="494028"/>
                    </a:cubicBezTo>
                    <a:cubicBezTo>
                      <a:pt x="0" y="766872"/>
                      <a:pt x="181951" y="988056"/>
                      <a:pt x="406400" y="988056"/>
                    </a:cubicBezTo>
                    <a:cubicBezTo>
                      <a:pt x="630849" y="988056"/>
                      <a:pt x="812800" y="766872"/>
                      <a:pt x="812800" y="494028"/>
                    </a:cubicBezTo>
                    <a:cubicBezTo>
                      <a:pt x="812800" y="221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6599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121205"/>
                <a:ext cx="660400" cy="774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4906625" y="280715"/>
              <a:ext cx="283762" cy="344947"/>
              <a:chOff x="0" y="0"/>
              <a:chExt cx="812800" cy="98805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9880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8056">
                    <a:moveTo>
                      <a:pt x="406400" y="0"/>
                    </a:moveTo>
                    <a:cubicBezTo>
                      <a:pt x="181951" y="0"/>
                      <a:pt x="0" y="221184"/>
                      <a:pt x="0" y="494028"/>
                    </a:cubicBezTo>
                    <a:cubicBezTo>
                      <a:pt x="0" y="766872"/>
                      <a:pt x="181951" y="988056"/>
                      <a:pt x="406400" y="988056"/>
                    </a:cubicBezTo>
                    <a:cubicBezTo>
                      <a:pt x="630849" y="988056"/>
                      <a:pt x="812800" y="766872"/>
                      <a:pt x="812800" y="494028"/>
                    </a:cubicBezTo>
                    <a:cubicBezTo>
                      <a:pt x="812800" y="221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6599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121205"/>
                <a:ext cx="660400" cy="774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619722" y="280715"/>
              <a:ext cx="283762" cy="344947"/>
              <a:chOff x="0" y="0"/>
              <a:chExt cx="812800" cy="98805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9880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8056">
                    <a:moveTo>
                      <a:pt x="406400" y="0"/>
                    </a:moveTo>
                    <a:cubicBezTo>
                      <a:pt x="181951" y="0"/>
                      <a:pt x="0" y="221184"/>
                      <a:pt x="0" y="494028"/>
                    </a:cubicBezTo>
                    <a:cubicBezTo>
                      <a:pt x="0" y="766872"/>
                      <a:pt x="181951" y="988056"/>
                      <a:pt x="406400" y="988056"/>
                    </a:cubicBezTo>
                    <a:cubicBezTo>
                      <a:pt x="630849" y="988056"/>
                      <a:pt x="812800" y="766872"/>
                      <a:pt x="812800" y="494028"/>
                    </a:cubicBezTo>
                    <a:cubicBezTo>
                      <a:pt x="812800" y="221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6599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121205"/>
                <a:ext cx="660400" cy="774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4332818" y="280715"/>
              <a:ext cx="283762" cy="344947"/>
              <a:chOff x="0" y="0"/>
              <a:chExt cx="812800" cy="98805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9880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8056">
                    <a:moveTo>
                      <a:pt x="406400" y="0"/>
                    </a:moveTo>
                    <a:cubicBezTo>
                      <a:pt x="181951" y="0"/>
                      <a:pt x="0" y="221184"/>
                      <a:pt x="0" y="494028"/>
                    </a:cubicBezTo>
                    <a:cubicBezTo>
                      <a:pt x="0" y="766872"/>
                      <a:pt x="181951" y="988056"/>
                      <a:pt x="406400" y="988056"/>
                    </a:cubicBezTo>
                    <a:cubicBezTo>
                      <a:pt x="630849" y="988056"/>
                      <a:pt x="812800" y="766872"/>
                      <a:pt x="812800" y="494028"/>
                    </a:cubicBezTo>
                    <a:cubicBezTo>
                      <a:pt x="812800" y="221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6599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121205"/>
                <a:ext cx="660400" cy="774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9045914" y="280715"/>
              <a:ext cx="283762" cy="344947"/>
              <a:chOff x="0" y="0"/>
              <a:chExt cx="812800" cy="98805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9880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88056">
                    <a:moveTo>
                      <a:pt x="406400" y="0"/>
                    </a:moveTo>
                    <a:cubicBezTo>
                      <a:pt x="181951" y="0"/>
                      <a:pt x="0" y="221184"/>
                      <a:pt x="0" y="494028"/>
                    </a:cubicBezTo>
                    <a:cubicBezTo>
                      <a:pt x="0" y="766872"/>
                      <a:pt x="181951" y="988056"/>
                      <a:pt x="406400" y="988056"/>
                    </a:cubicBezTo>
                    <a:cubicBezTo>
                      <a:pt x="630849" y="988056"/>
                      <a:pt x="812800" y="766872"/>
                      <a:pt x="812800" y="494028"/>
                    </a:cubicBezTo>
                    <a:cubicBezTo>
                      <a:pt x="812800" y="22118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6599"/>
              </a:solidFill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121205"/>
                <a:ext cx="660400" cy="774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41" name="AutoShape 41"/>
            <p:cNvSpPr/>
            <p:nvPr/>
          </p:nvSpPr>
          <p:spPr>
            <a:xfrm>
              <a:off x="477291" y="453188"/>
              <a:ext cx="4429334" cy="0"/>
            </a:xfrm>
            <a:prstGeom prst="line">
              <a:avLst/>
            </a:prstGeom>
            <a:ln w="38100" cap="flat">
              <a:solidFill>
                <a:srgbClr val="2B659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5190387" y="453188"/>
              <a:ext cx="4429334" cy="0"/>
            </a:xfrm>
            <a:prstGeom prst="line">
              <a:avLst/>
            </a:prstGeom>
            <a:ln w="38100" cap="flat">
              <a:solidFill>
                <a:srgbClr val="2B659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9903484" y="453188"/>
              <a:ext cx="4429334" cy="0"/>
            </a:xfrm>
            <a:prstGeom prst="line">
              <a:avLst/>
            </a:prstGeom>
            <a:ln w="38100" cap="flat">
              <a:solidFill>
                <a:srgbClr val="2B659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4616580" y="453188"/>
              <a:ext cx="4429334" cy="0"/>
            </a:xfrm>
            <a:prstGeom prst="line">
              <a:avLst/>
            </a:prstGeom>
            <a:ln w="38100" cap="flat">
              <a:solidFill>
                <a:srgbClr val="2B6599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034961" y="5297611"/>
            <a:ext cx="7933879" cy="615313"/>
            <a:chOff x="0" y="0"/>
            <a:chExt cx="1421662" cy="11025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421661" cy="110257"/>
            </a:xfrm>
            <a:custGeom>
              <a:avLst/>
              <a:gdLst/>
              <a:ahLst/>
              <a:cxnLst/>
              <a:rect l="l" t="t" r="r" b="b"/>
              <a:pathLst>
                <a:path w="1421661" h="110257">
                  <a:moveTo>
                    <a:pt x="19516" y="0"/>
                  </a:moveTo>
                  <a:lnTo>
                    <a:pt x="1402145" y="0"/>
                  </a:lnTo>
                  <a:cubicBezTo>
                    <a:pt x="1412924" y="0"/>
                    <a:pt x="1421661" y="8738"/>
                    <a:pt x="1421661" y="19516"/>
                  </a:cubicBezTo>
                  <a:lnTo>
                    <a:pt x="1421661" y="90741"/>
                  </a:lnTo>
                  <a:cubicBezTo>
                    <a:pt x="1421661" y="101519"/>
                    <a:pt x="1412924" y="110257"/>
                    <a:pt x="1402145" y="110257"/>
                  </a:cubicBezTo>
                  <a:lnTo>
                    <a:pt x="19516" y="110257"/>
                  </a:lnTo>
                  <a:cubicBezTo>
                    <a:pt x="8738" y="110257"/>
                    <a:pt x="0" y="101519"/>
                    <a:pt x="0" y="90741"/>
                  </a:cubicBezTo>
                  <a:lnTo>
                    <a:pt x="0" y="19516"/>
                  </a:lnTo>
                  <a:cubicBezTo>
                    <a:pt x="0" y="8738"/>
                    <a:pt x="8738" y="0"/>
                    <a:pt x="19516" y="0"/>
                  </a:cubicBezTo>
                  <a:close/>
                </a:path>
              </a:pathLst>
            </a:custGeom>
            <a:solidFill>
              <a:srgbClr val="FFFAD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76200"/>
              <a:ext cx="1421662" cy="186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15862814" y="3466197"/>
            <a:ext cx="1204468" cy="1482423"/>
          </a:xfrm>
          <a:custGeom>
            <a:avLst/>
            <a:gdLst/>
            <a:ahLst/>
            <a:cxnLst/>
            <a:rect l="l" t="t" r="r" b="b"/>
            <a:pathLst>
              <a:path w="1204468" h="1482423">
                <a:moveTo>
                  <a:pt x="0" y="0"/>
                </a:moveTo>
                <a:lnTo>
                  <a:pt x="1204468" y="0"/>
                </a:lnTo>
                <a:lnTo>
                  <a:pt x="1204468" y="1482423"/>
                </a:lnTo>
                <a:lnTo>
                  <a:pt x="0" y="148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9" name="Freeform 49"/>
          <p:cNvSpPr/>
          <p:nvPr/>
        </p:nvSpPr>
        <p:spPr>
          <a:xfrm>
            <a:off x="1028700" y="3466197"/>
            <a:ext cx="1594003" cy="1482423"/>
          </a:xfrm>
          <a:custGeom>
            <a:avLst/>
            <a:gdLst/>
            <a:ahLst/>
            <a:cxnLst/>
            <a:rect l="l" t="t" r="r" b="b"/>
            <a:pathLst>
              <a:path w="1594003" h="1482423">
                <a:moveTo>
                  <a:pt x="0" y="0"/>
                </a:moveTo>
                <a:lnTo>
                  <a:pt x="1594003" y="0"/>
                </a:lnTo>
                <a:lnTo>
                  <a:pt x="1594003" y="1482423"/>
                </a:lnTo>
                <a:lnTo>
                  <a:pt x="0" y="1482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0" name="Freeform 50"/>
          <p:cNvSpPr/>
          <p:nvPr/>
        </p:nvSpPr>
        <p:spPr>
          <a:xfrm>
            <a:off x="15600885" y="6259253"/>
            <a:ext cx="1728327" cy="1761352"/>
          </a:xfrm>
          <a:custGeom>
            <a:avLst/>
            <a:gdLst/>
            <a:ahLst/>
            <a:cxnLst/>
            <a:rect l="l" t="t" r="r" b="b"/>
            <a:pathLst>
              <a:path w="1728327" h="1761352">
                <a:moveTo>
                  <a:pt x="0" y="0"/>
                </a:moveTo>
                <a:lnTo>
                  <a:pt x="1728327" y="0"/>
                </a:lnTo>
                <a:lnTo>
                  <a:pt x="1728327" y="1761352"/>
                </a:lnTo>
                <a:lnTo>
                  <a:pt x="0" y="17613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1" name="TextBox 51"/>
          <p:cNvSpPr txBox="1"/>
          <p:nvPr/>
        </p:nvSpPr>
        <p:spPr>
          <a:xfrm>
            <a:off x="3554305" y="3138187"/>
            <a:ext cx="1117939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9"/>
              </a:lnSpc>
            </a:pPr>
            <a:r>
              <a:rPr lang="en-US" sz="8124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Apreciação crítica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045942" y="6312974"/>
            <a:ext cx="7922897" cy="60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750" b="1">
                <a:solidFill>
                  <a:srgbClr val="2B6599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Estrutura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045942" y="5270559"/>
            <a:ext cx="7922897" cy="60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750" b="1">
                <a:solidFill>
                  <a:srgbClr val="2B6599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Definição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5045942" y="7405292"/>
            <a:ext cx="7933879" cy="615313"/>
            <a:chOff x="0" y="0"/>
            <a:chExt cx="1421662" cy="11025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421661" cy="110257"/>
            </a:xfrm>
            <a:custGeom>
              <a:avLst/>
              <a:gdLst/>
              <a:ahLst/>
              <a:cxnLst/>
              <a:rect l="l" t="t" r="r" b="b"/>
              <a:pathLst>
                <a:path w="1421661" h="110257">
                  <a:moveTo>
                    <a:pt x="19516" y="0"/>
                  </a:moveTo>
                  <a:lnTo>
                    <a:pt x="1402145" y="0"/>
                  </a:lnTo>
                  <a:cubicBezTo>
                    <a:pt x="1412924" y="0"/>
                    <a:pt x="1421661" y="8738"/>
                    <a:pt x="1421661" y="19516"/>
                  </a:cubicBezTo>
                  <a:lnTo>
                    <a:pt x="1421661" y="90741"/>
                  </a:lnTo>
                  <a:cubicBezTo>
                    <a:pt x="1421661" y="101519"/>
                    <a:pt x="1412924" y="110257"/>
                    <a:pt x="1402145" y="110257"/>
                  </a:cubicBezTo>
                  <a:lnTo>
                    <a:pt x="19516" y="110257"/>
                  </a:lnTo>
                  <a:cubicBezTo>
                    <a:pt x="8738" y="110257"/>
                    <a:pt x="0" y="101519"/>
                    <a:pt x="0" y="90741"/>
                  </a:cubicBezTo>
                  <a:lnTo>
                    <a:pt x="0" y="19516"/>
                  </a:lnTo>
                  <a:cubicBezTo>
                    <a:pt x="0" y="8738"/>
                    <a:pt x="8738" y="0"/>
                    <a:pt x="19516" y="0"/>
                  </a:cubicBezTo>
                  <a:close/>
                </a:path>
              </a:pathLst>
            </a:custGeom>
            <a:solidFill>
              <a:srgbClr val="FFFAD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76200"/>
              <a:ext cx="1421662" cy="186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5045942" y="7431485"/>
            <a:ext cx="7933879" cy="60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750" b="1">
                <a:solidFill>
                  <a:srgbClr val="2B6599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Aspetos línguísticos</a:t>
            </a:r>
            <a:r>
              <a:rPr lang="en-US" sz="3750">
                <a:solidFill>
                  <a:srgbClr val="2B6599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</a:p>
        </p:txBody>
      </p:sp>
      <p:sp>
        <p:nvSpPr>
          <p:cNvPr id="58" name="Freeform 58"/>
          <p:cNvSpPr/>
          <p:nvPr/>
        </p:nvSpPr>
        <p:spPr>
          <a:xfrm>
            <a:off x="818133" y="6196381"/>
            <a:ext cx="1911778" cy="1887096"/>
          </a:xfrm>
          <a:custGeom>
            <a:avLst/>
            <a:gdLst/>
            <a:ahLst/>
            <a:cxnLst/>
            <a:rect l="l" t="t" r="r" b="b"/>
            <a:pathLst>
              <a:path w="1911778" h="1887096">
                <a:moveTo>
                  <a:pt x="0" y="0"/>
                </a:moveTo>
                <a:lnTo>
                  <a:pt x="1911778" y="0"/>
                </a:lnTo>
                <a:lnTo>
                  <a:pt x="1911778" y="1887096"/>
                </a:lnTo>
                <a:lnTo>
                  <a:pt x="0" y="1887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67"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88971" y="7230080"/>
            <a:ext cx="16037724" cy="2327520"/>
            <a:chOff x="0" y="0"/>
            <a:chExt cx="2873779" cy="4170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73779" cy="417065"/>
            </a:xfrm>
            <a:custGeom>
              <a:avLst/>
              <a:gdLst/>
              <a:ahLst/>
              <a:cxnLst/>
              <a:rect l="l" t="t" r="r" b="b"/>
              <a:pathLst>
                <a:path w="2873779" h="417065">
                  <a:moveTo>
                    <a:pt x="9655" y="0"/>
                  </a:moveTo>
                  <a:lnTo>
                    <a:pt x="2864124" y="0"/>
                  </a:lnTo>
                  <a:cubicBezTo>
                    <a:pt x="2866685" y="0"/>
                    <a:pt x="2869141" y="1017"/>
                    <a:pt x="2870951" y="2828"/>
                  </a:cubicBezTo>
                  <a:cubicBezTo>
                    <a:pt x="2872762" y="4638"/>
                    <a:pt x="2873779" y="7094"/>
                    <a:pt x="2873779" y="9655"/>
                  </a:cubicBezTo>
                  <a:lnTo>
                    <a:pt x="2873779" y="407411"/>
                  </a:lnTo>
                  <a:cubicBezTo>
                    <a:pt x="2873779" y="409971"/>
                    <a:pt x="2872762" y="412427"/>
                    <a:pt x="2870951" y="414238"/>
                  </a:cubicBezTo>
                  <a:cubicBezTo>
                    <a:pt x="2869141" y="416048"/>
                    <a:pt x="2866685" y="417065"/>
                    <a:pt x="2864124" y="417065"/>
                  </a:cubicBezTo>
                  <a:lnTo>
                    <a:pt x="9655" y="417065"/>
                  </a:lnTo>
                  <a:cubicBezTo>
                    <a:pt x="7094" y="417065"/>
                    <a:pt x="4638" y="416048"/>
                    <a:pt x="2828" y="414238"/>
                  </a:cubicBezTo>
                  <a:cubicBezTo>
                    <a:pt x="1017" y="412427"/>
                    <a:pt x="0" y="409971"/>
                    <a:pt x="0" y="407411"/>
                  </a:cubicBezTo>
                  <a:lnTo>
                    <a:pt x="0" y="9655"/>
                  </a:lnTo>
                  <a:cubicBezTo>
                    <a:pt x="0" y="7094"/>
                    <a:pt x="1017" y="4638"/>
                    <a:pt x="2828" y="2828"/>
                  </a:cubicBezTo>
                  <a:cubicBezTo>
                    <a:pt x="4638" y="1017"/>
                    <a:pt x="7094" y="0"/>
                    <a:pt x="9655" y="0"/>
                  </a:cubicBezTo>
                  <a:close/>
                </a:path>
              </a:pathLst>
            </a:custGeom>
            <a:solidFill>
              <a:srgbClr val="8CD49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873779" cy="493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74412" y="2195950"/>
            <a:ext cx="9090552" cy="4013531"/>
            <a:chOff x="0" y="0"/>
            <a:chExt cx="1628924" cy="7191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8924" cy="719179"/>
            </a:xfrm>
            <a:custGeom>
              <a:avLst/>
              <a:gdLst/>
              <a:ahLst/>
              <a:cxnLst/>
              <a:rect l="l" t="t" r="r" b="b"/>
              <a:pathLst>
                <a:path w="1628924" h="719179">
                  <a:moveTo>
                    <a:pt x="17033" y="0"/>
                  </a:moveTo>
                  <a:lnTo>
                    <a:pt x="1611891" y="0"/>
                  </a:lnTo>
                  <a:cubicBezTo>
                    <a:pt x="1616409" y="0"/>
                    <a:pt x="1620741" y="1795"/>
                    <a:pt x="1623935" y="4989"/>
                  </a:cubicBezTo>
                  <a:cubicBezTo>
                    <a:pt x="1627130" y="8183"/>
                    <a:pt x="1628924" y="12515"/>
                    <a:pt x="1628924" y="17033"/>
                  </a:cubicBezTo>
                  <a:lnTo>
                    <a:pt x="1628924" y="702147"/>
                  </a:lnTo>
                  <a:cubicBezTo>
                    <a:pt x="1628924" y="706664"/>
                    <a:pt x="1627130" y="710996"/>
                    <a:pt x="1623935" y="714191"/>
                  </a:cubicBezTo>
                  <a:cubicBezTo>
                    <a:pt x="1620741" y="717385"/>
                    <a:pt x="1616409" y="719179"/>
                    <a:pt x="1611891" y="719179"/>
                  </a:cubicBezTo>
                  <a:lnTo>
                    <a:pt x="17033" y="719179"/>
                  </a:lnTo>
                  <a:cubicBezTo>
                    <a:pt x="7626" y="719179"/>
                    <a:pt x="0" y="711554"/>
                    <a:pt x="0" y="702147"/>
                  </a:cubicBezTo>
                  <a:lnTo>
                    <a:pt x="0" y="17033"/>
                  </a:lnTo>
                  <a:cubicBezTo>
                    <a:pt x="0" y="12515"/>
                    <a:pt x="1795" y="8183"/>
                    <a:pt x="4989" y="4989"/>
                  </a:cubicBezTo>
                  <a:cubicBezTo>
                    <a:pt x="8183" y="1795"/>
                    <a:pt x="12515" y="0"/>
                    <a:pt x="17033" y="0"/>
                  </a:cubicBezTo>
                  <a:close/>
                </a:path>
              </a:pathLst>
            </a:custGeom>
            <a:solidFill>
              <a:srgbClr val="8CD49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628924" cy="795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35542" y="2342173"/>
            <a:ext cx="8768290" cy="3701443"/>
            <a:chOff x="0" y="0"/>
            <a:chExt cx="1571179" cy="6632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71179" cy="663257"/>
            </a:xfrm>
            <a:custGeom>
              <a:avLst/>
              <a:gdLst/>
              <a:ahLst/>
              <a:cxnLst/>
              <a:rect l="l" t="t" r="r" b="b"/>
              <a:pathLst>
                <a:path w="1571179" h="663257">
                  <a:moveTo>
                    <a:pt x="17659" y="0"/>
                  </a:moveTo>
                  <a:lnTo>
                    <a:pt x="1553520" y="0"/>
                  </a:lnTo>
                  <a:cubicBezTo>
                    <a:pt x="1558203" y="0"/>
                    <a:pt x="1562695" y="1860"/>
                    <a:pt x="1566007" y="5172"/>
                  </a:cubicBezTo>
                  <a:cubicBezTo>
                    <a:pt x="1569318" y="8484"/>
                    <a:pt x="1571179" y="12975"/>
                    <a:pt x="1571179" y="17659"/>
                  </a:cubicBezTo>
                  <a:lnTo>
                    <a:pt x="1571179" y="645598"/>
                  </a:lnTo>
                  <a:cubicBezTo>
                    <a:pt x="1571179" y="650281"/>
                    <a:pt x="1569318" y="654773"/>
                    <a:pt x="1566007" y="658085"/>
                  </a:cubicBezTo>
                  <a:cubicBezTo>
                    <a:pt x="1562695" y="661396"/>
                    <a:pt x="1558203" y="663257"/>
                    <a:pt x="1553520" y="663257"/>
                  </a:cubicBezTo>
                  <a:lnTo>
                    <a:pt x="17659" y="663257"/>
                  </a:lnTo>
                  <a:cubicBezTo>
                    <a:pt x="7906" y="663257"/>
                    <a:pt x="0" y="655351"/>
                    <a:pt x="0" y="645598"/>
                  </a:cubicBezTo>
                  <a:lnTo>
                    <a:pt x="0" y="17659"/>
                  </a:lnTo>
                  <a:cubicBezTo>
                    <a:pt x="0" y="12975"/>
                    <a:pt x="1860" y="8484"/>
                    <a:pt x="5172" y="5172"/>
                  </a:cubicBezTo>
                  <a:cubicBezTo>
                    <a:pt x="8484" y="1860"/>
                    <a:pt x="12975" y="0"/>
                    <a:pt x="176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571179" cy="739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03235" y="2041683"/>
            <a:ext cx="2036692" cy="2035060"/>
            <a:chOff x="0" y="0"/>
            <a:chExt cx="773747" cy="7731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73747" cy="773127"/>
            </a:xfrm>
            <a:custGeom>
              <a:avLst/>
              <a:gdLst/>
              <a:ahLst/>
              <a:cxnLst/>
              <a:rect l="l" t="t" r="r" b="b"/>
              <a:pathLst>
                <a:path w="773747" h="773127">
                  <a:moveTo>
                    <a:pt x="386874" y="0"/>
                  </a:moveTo>
                  <a:cubicBezTo>
                    <a:pt x="173209" y="0"/>
                    <a:pt x="0" y="173070"/>
                    <a:pt x="0" y="386564"/>
                  </a:cubicBezTo>
                  <a:cubicBezTo>
                    <a:pt x="0" y="600057"/>
                    <a:pt x="173209" y="773127"/>
                    <a:pt x="386874" y="773127"/>
                  </a:cubicBezTo>
                  <a:cubicBezTo>
                    <a:pt x="600538" y="773127"/>
                    <a:pt x="773747" y="600057"/>
                    <a:pt x="773747" y="386564"/>
                  </a:cubicBezTo>
                  <a:cubicBezTo>
                    <a:pt x="773747" y="173070"/>
                    <a:pt x="600538" y="0"/>
                    <a:pt x="386874" y="0"/>
                  </a:cubicBezTo>
                  <a:close/>
                </a:path>
              </a:pathLst>
            </a:custGeom>
            <a:solidFill>
              <a:srgbClr val="D6C3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2539" y="101056"/>
              <a:ext cx="628670" cy="599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0121" y="404842"/>
            <a:ext cx="7933879" cy="923896"/>
            <a:chOff x="0" y="0"/>
            <a:chExt cx="1421662" cy="165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21661" cy="165552"/>
            </a:xfrm>
            <a:custGeom>
              <a:avLst/>
              <a:gdLst/>
              <a:ahLst/>
              <a:cxnLst/>
              <a:rect l="l" t="t" r="r" b="b"/>
              <a:pathLst>
                <a:path w="1421661" h="165552">
                  <a:moveTo>
                    <a:pt x="58548" y="0"/>
                  </a:moveTo>
                  <a:lnTo>
                    <a:pt x="1363113" y="0"/>
                  </a:lnTo>
                  <a:cubicBezTo>
                    <a:pt x="1395449" y="0"/>
                    <a:pt x="1421661" y="26213"/>
                    <a:pt x="1421661" y="58548"/>
                  </a:cubicBezTo>
                  <a:lnTo>
                    <a:pt x="1421661" y="107003"/>
                  </a:lnTo>
                  <a:cubicBezTo>
                    <a:pt x="1421661" y="139339"/>
                    <a:pt x="1395449" y="165552"/>
                    <a:pt x="1363113" y="165552"/>
                  </a:cubicBezTo>
                  <a:lnTo>
                    <a:pt x="58548" y="165552"/>
                  </a:lnTo>
                  <a:cubicBezTo>
                    <a:pt x="26213" y="165552"/>
                    <a:pt x="0" y="139339"/>
                    <a:pt x="0" y="107003"/>
                  </a:cubicBezTo>
                  <a:lnTo>
                    <a:pt x="0" y="58548"/>
                  </a:lnTo>
                  <a:cubicBezTo>
                    <a:pt x="0" y="26213"/>
                    <a:pt x="26213" y="0"/>
                    <a:pt x="58548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421662" cy="24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952921" y="2436598"/>
            <a:ext cx="1537319" cy="1245229"/>
          </a:xfrm>
          <a:custGeom>
            <a:avLst/>
            <a:gdLst/>
            <a:ahLst/>
            <a:cxnLst/>
            <a:rect l="l" t="t" r="r" b="b"/>
            <a:pathLst>
              <a:path w="1537319" h="1245229">
                <a:moveTo>
                  <a:pt x="0" y="0"/>
                </a:moveTo>
                <a:lnTo>
                  <a:pt x="1537319" y="0"/>
                </a:lnTo>
                <a:lnTo>
                  <a:pt x="1537319" y="1245229"/>
                </a:lnTo>
                <a:lnTo>
                  <a:pt x="0" y="1245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pSp>
        <p:nvGrpSpPr>
          <p:cNvPr id="20" name="Group 20"/>
          <p:cNvGrpSpPr/>
          <p:nvPr/>
        </p:nvGrpSpPr>
        <p:grpSpPr>
          <a:xfrm>
            <a:off x="14549552" y="4389884"/>
            <a:ext cx="2087721" cy="208772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D49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46510" y="2083445"/>
            <a:ext cx="2036692" cy="203669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860906" y="2542689"/>
            <a:ext cx="1407900" cy="1033047"/>
          </a:xfrm>
          <a:custGeom>
            <a:avLst/>
            <a:gdLst/>
            <a:ahLst/>
            <a:cxnLst/>
            <a:rect l="l" t="t" r="r" b="b"/>
            <a:pathLst>
              <a:path w="1407900" h="1033047">
                <a:moveTo>
                  <a:pt x="0" y="0"/>
                </a:moveTo>
                <a:lnTo>
                  <a:pt x="1407900" y="0"/>
                </a:lnTo>
                <a:lnTo>
                  <a:pt x="1407900" y="1033047"/>
                </a:lnTo>
                <a:lnTo>
                  <a:pt x="0" y="1033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pSp>
        <p:nvGrpSpPr>
          <p:cNvPr id="27" name="Group 27"/>
          <p:cNvGrpSpPr/>
          <p:nvPr/>
        </p:nvGrpSpPr>
        <p:grpSpPr>
          <a:xfrm>
            <a:off x="11671547" y="4353491"/>
            <a:ext cx="2068380" cy="206838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D1D4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2173389" y="4631236"/>
            <a:ext cx="1064696" cy="1512890"/>
          </a:xfrm>
          <a:custGeom>
            <a:avLst/>
            <a:gdLst/>
            <a:ahLst/>
            <a:cxnLst/>
            <a:rect l="l" t="t" r="r" b="b"/>
            <a:pathLst>
              <a:path w="1064696" h="1512890">
                <a:moveTo>
                  <a:pt x="0" y="0"/>
                </a:moveTo>
                <a:lnTo>
                  <a:pt x="1064696" y="0"/>
                </a:lnTo>
                <a:lnTo>
                  <a:pt x="1064696" y="1512890"/>
                </a:lnTo>
                <a:lnTo>
                  <a:pt x="0" y="1512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1" name="Freeform 31"/>
          <p:cNvSpPr/>
          <p:nvPr/>
        </p:nvSpPr>
        <p:spPr>
          <a:xfrm>
            <a:off x="14863877" y="4701066"/>
            <a:ext cx="1421194" cy="1373229"/>
          </a:xfrm>
          <a:custGeom>
            <a:avLst/>
            <a:gdLst/>
            <a:ahLst/>
            <a:cxnLst/>
            <a:rect l="l" t="t" r="r" b="b"/>
            <a:pathLst>
              <a:path w="1421194" h="1373229">
                <a:moveTo>
                  <a:pt x="0" y="0"/>
                </a:moveTo>
                <a:lnTo>
                  <a:pt x="1421194" y="0"/>
                </a:lnTo>
                <a:lnTo>
                  <a:pt x="1421194" y="1373230"/>
                </a:lnTo>
                <a:lnTo>
                  <a:pt x="0" y="13732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grpSp>
        <p:nvGrpSpPr>
          <p:cNvPr id="32" name="Group 32"/>
          <p:cNvGrpSpPr/>
          <p:nvPr/>
        </p:nvGrpSpPr>
        <p:grpSpPr>
          <a:xfrm>
            <a:off x="1398133" y="7127797"/>
            <a:ext cx="15922567" cy="2452383"/>
            <a:chOff x="0" y="-45241"/>
            <a:chExt cx="2853144" cy="4394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02610" cy="363240"/>
            </a:xfrm>
            <a:custGeom>
              <a:avLst/>
              <a:gdLst/>
              <a:ahLst/>
              <a:cxnLst/>
              <a:rect l="l" t="t" r="r" b="b"/>
              <a:pathLst>
                <a:path w="2802610" h="363240">
                  <a:moveTo>
                    <a:pt x="9900" y="0"/>
                  </a:moveTo>
                  <a:lnTo>
                    <a:pt x="2792710" y="0"/>
                  </a:lnTo>
                  <a:cubicBezTo>
                    <a:pt x="2795336" y="0"/>
                    <a:pt x="2797854" y="1043"/>
                    <a:pt x="2799711" y="2900"/>
                  </a:cubicBezTo>
                  <a:cubicBezTo>
                    <a:pt x="2801567" y="4756"/>
                    <a:pt x="2802610" y="7274"/>
                    <a:pt x="2802610" y="9900"/>
                  </a:cubicBezTo>
                  <a:lnTo>
                    <a:pt x="2802610" y="353340"/>
                  </a:lnTo>
                  <a:cubicBezTo>
                    <a:pt x="2802610" y="355965"/>
                    <a:pt x="2801567" y="358483"/>
                    <a:pt x="2799711" y="360340"/>
                  </a:cubicBezTo>
                  <a:cubicBezTo>
                    <a:pt x="2797854" y="362197"/>
                    <a:pt x="2795336" y="363240"/>
                    <a:pt x="2792710" y="363240"/>
                  </a:cubicBezTo>
                  <a:lnTo>
                    <a:pt x="9900" y="363240"/>
                  </a:lnTo>
                  <a:cubicBezTo>
                    <a:pt x="7274" y="363240"/>
                    <a:pt x="4756" y="362197"/>
                    <a:pt x="2900" y="360340"/>
                  </a:cubicBezTo>
                  <a:cubicBezTo>
                    <a:pt x="1043" y="358483"/>
                    <a:pt x="0" y="355965"/>
                    <a:pt x="0" y="353340"/>
                  </a:cubicBezTo>
                  <a:lnTo>
                    <a:pt x="0" y="9900"/>
                  </a:lnTo>
                  <a:cubicBezTo>
                    <a:pt x="0" y="7274"/>
                    <a:pt x="1043" y="4756"/>
                    <a:pt x="2900" y="2900"/>
                  </a:cubicBezTo>
                  <a:cubicBezTo>
                    <a:pt x="4756" y="1043"/>
                    <a:pt x="7274" y="0"/>
                    <a:pt x="99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0534" y="-45241"/>
              <a:ext cx="2802610" cy="439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234"/>
                </a:lnSpc>
              </a:pP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Após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apresentar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o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objeto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em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apreciação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,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descreve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-o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sucintamente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e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expressa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fundamentadamente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a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sua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opinião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/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os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seus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pontos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de vista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pessoais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,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favoráveis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ou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desfavoráveis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, 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visando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influenciar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as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escolhas</a:t>
              </a:r>
              <a:r>
                <a:rPr lang="en-US" sz="2900" dirty="0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do </a:t>
              </a:r>
              <a:r>
                <a:rPr lang="en-US" sz="2900" dirty="0" err="1">
                  <a:solidFill>
                    <a:srgbClr val="1864A8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público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 (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leitor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/</a:t>
              </a:r>
              <a:r>
                <a:rPr lang="en-US" sz="2900" dirty="0" err="1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ouvinte</a:t>
              </a:r>
              <a:r>
                <a:rPr lang="en-US" sz="29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).  </a:t>
              </a:r>
            </a:p>
          </p:txBody>
        </p:sp>
      </p:grpSp>
      <p:sp>
        <p:nvSpPr>
          <p:cNvPr id="35" name="Freeform 35"/>
          <p:cNvSpPr/>
          <p:nvPr/>
        </p:nvSpPr>
        <p:spPr>
          <a:xfrm rot="5400000">
            <a:off x="2605572" y="6192091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4" y="0"/>
                </a:lnTo>
                <a:lnTo>
                  <a:pt x="705924" y="1055379"/>
                </a:lnTo>
                <a:lnTo>
                  <a:pt x="0" y="10553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6" name="TextBox 36"/>
          <p:cNvSpPr txBox="1"/>
          <p:nvPr/>
        </p:nvSpPr>
        <p:spPr>
          <a:xfrm>
            <a:off x="2167332" y="2564374"/>
            <a:ext cx="8446939" cy="318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4"/>
              </a:lnSpc>
            </a:pPr>
            <a:r>
              <a:rPr lang="en-US" sz="290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Numa </a:t>
            </a:r>
            <a:r>
              <a:rPr lang="en-US" sz="2900">
                <a:solidFill>
                  <a:srgbClr val="2B6599"/>
                </a:solidFill>
                <a:latin typeface="TT Firs Neue"/>
                <a:ea typeface="TT Firs Neue"/>
                <a:cs typeface="TT Firs Neue"/>
                <a:sym typeface="TT Firs Neue"/>
              </a:rPr>
              <a:t>apreciação crítica</a:t>
            </a:r>
            <a:r>
              <a:rPr lang="en-US" sz="290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, o autor apresenta, oralmente ou por escrito, </a:t>
            </a:r>
            <a:r>
              <a:rPr lang="en-US" sz="2900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a sua opinião</a:t>
            </a:r>
            <a:r>
              <a:rPr lang="en-US" sz="2900">
                <a:solidFill>
                  <a:srgbClr val="32BB5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290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fundamentada relativamente a um </a:t>
            </a:r>
            <a:r>
              <a:rPr lang="en-US" sz="2900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produto cultural</a:t>
            </a:r>
            <a:r>
              <a:rPr lang="en-US" sz="290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(livro, filme, álbum, pintura, </a:t>
            </a:r>
            <a:r>
              <a:rPr lang="en-US" sz="2900" i="1">
                <a:solidFill>
                  <a:srgbClr val="000000"/>
                </a:solidFill>
                <a:latin typeface="TT Firs Neue Italics"/>
                <a:ea typeface="TT Firs Neue Italics"/>
                <a:cs typeface="TT Firs Neue Italics"/>
                <a:sym typeface="TT Firs Neue Italics"/>
              </a:rPr>
              <a:t>cartoon</a:t>
            </a:r>
            <a:r>
              <a:rPr lang="en-US" sz="290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, documentário, peça de teatro, exposição, espetáculo …).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15566" y="566752"/>
            <a:ext cx="732299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spc="99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DEFINIÇÃO</a:t>
            </a:r>
          </a:p>
        </p:txBody>
      </p:sp>
      <p:sp>
        <p:nvSpPr>
          <p:cNvPr id="38" name="Freeform 38"/>
          <p:cNvSpPr/>
          <p:nvPr/>
        </p:nvSpPr>
        <p:spPr>
          <a:xfrm rot="5400000">
            <a:off x="8791038" y="6192091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4" y="0"/>
                </a:lnTo>
                <a:lnTo>
                  <a:pt x="705924" y="1055379"/>
                </a:lnTo>
                <a:lnTo>
                  <a:pt x="0" y="10553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9" name="Freeform 39"/>
          <p:cNvSpPr/>
          <p:nvPr/>
        </p:nvSpPr>
        <p:spPr>
          <a:xfrm rot="5400000">
            <a:off x="5698305" y="6247143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4" y="0"/>
                </a:lnTo>
                <a:lnTo>
                  <a:pt x="705924" y="1055380"/>
                </a:lnTo>
                <a:lnTo>
                  <a:pt x="0" y="1055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0" name="Freeform 40"/>
          <p:cNvSpPr/>
          <p:nvPr/>
        </p:nvSpPr>
        <p:spPr>
          <a:xfrm rot="5400000">
            <a:off x="4642925" y="1202793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5" y="0"/>
                </a:lnTo>
                <a:lnTo>
                  <a:pt x="705925" y="1055379"/>
                </a:lnTo>
                <a:lnTo>
                  <a:pt x="0" y="10553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834009" y="4383430"/>
            <a:ext cx="3471300" cy="462882"/>
            <a:chOff x="0" y="0"/>
            <a:chExt cx="622018" cy="829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2018" cy="82943"/>
            </a:xfrm>
            <a:custGeom>
              <a:avLst/>
              <a:gdLst/>
              <a:ahLst/>
              <a:cxnLst/>
              <a:rect l="l" t="t" r="r" b="b"/>
              <a:pathLst>
                <a:path w="622018" h="82943">
                  <a:moveTo>
                    <a:pt x="41472" y="0"/>
                  </a:moveTo>
                  <a:lnTo>
                    <a:pt x="580546" y="0"/>
                  </a:lnTo>
                  <a:cubicBezTo>
                    <a:pt x="591545" y="0"/>
                    <a:pt x="602094" y="4369"/>
                    <a:pt x="609871" y="12147"/>
                  </a:cubicBezTo>
                  <a:cubicBezTo>
                    <a:pt x="617648" y="19924"/>
                    <a:pt x="622018" y="30473"/>
                    <a:pt x="622018" y="41472"/>
                  </a:cubicBezTo>
                  <a:lnTo>
                    <a:pt x="622018" y="41472"/>
                  </a:lnTo>
                  <a:cubicBezTo>
                    <a:pt x="622018" y="52471"/>
                    <a:pt x="617648" y="63019"/>
                    <a:pt x="609871" y="70797"/>
                  </a:cubicBezTo>
                  <a:cubicBezTo>
                    <a:pt x="602094" y="78574"/>
                    <a:pt x="591545" y="82943"/>
                    <a:pt x="580546" y="82943"/>
                  </a:cubicBezTo>
                  <a:lnTo>
                    <a:pt x="41472" y="82943"/>
                  </a:lnTo>
                  <a:cubicBezTo>
                    <a:pt x="30473" y="82943"/>
                    <a:pt x="19924" y="78574"/>
                    <a:pt x="12147" y="70797"/>
                  </a:cubicBezTo>
                  <a:cubicBezTo>
                    <a:pt x="4369" y="63019"/>
                    <a:pt x="0" y="52471"/>
                    <a:pt x="0" y="41472"/>
                  </a:cubicBezTo>
                  <a:lnTo>
                    <a:pt x="0" y="41472"/>
                  </a:lnTo>
                  <a:cubicBezTo>
                    <a:pt x="0" y="30473"/>
                    <a:pt x="4369" y="19924"/>
                    <a:pt x="12147" y="12147"/>
                  </a:cubicBezTo>
                  <a:cubicBezTo>
                    <a:pt x="19924" y="4369"/>
                    <a:pt x="30473" y="0"/>
                    <a:pt x="41472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622018" cy="159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4009" y="4913548"/>
            <a:ext cx="3686613" cy="4733296"/>
            <a:chOff x="0" y="0"/>
            <a:chExt cx="660599" cy="8481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600" cy="848153"/>
            </a:xfrm>
            <a:custGeom>
              <a:avLst/>
              <a:gdLst/>
              <a:ahLst/>
              <a:cxnLst/>
              <a:rect l="l" t="t" r="r" b="b"/>
              <a:pathLst>
                <a:path w="660600" h="848153">
                  <a:moveTo>
                    <a:pt x="42000" y="0"/>
                  </a:moveTo>
                  <a:lnTo>
                    <a:pt x="618599" y="0"/>
                  </a:lnTo>
                  <a:cubicBezTo>
                    <a:pt x="641795" y="0"/>
                    <a:pt x="660600" y="18804"/>
                    <a:pt x="660600" y="42000"/>
                  </a:cubicBezTo>
                  <a:lnTo>
                    <a:pt x="660600" y="806153"/>
                  </a:lnTo>
                  <a:cubicBezTo>
                    <a:pt x="660600" y="829349"/>
                    <a:pt x="641795" y="848153"/>
                    <a:pt x="618599" y="848153"/>
                  </a:cubicBezTo>
                  <a:lnTo>
                    <a:pt x="42000" y="848153"/>
                  </a:lnTo>
                  <a:cubicBezTo>
                    <a:pt x="18804" y="848153"/>
                    <a:pt x="0" y="829349"/>
                    <a:pt x="0" y="806153"/>
                  </a:cubicBezTo>
                  <a:lnTo>
                    <a:pt x="0" y="42000"/>
                  </a:lnTo>
                  <a:cubicBezTo>
                    <a:pt x="0" y="18804"/>
                    <a:pt x="18804" y="0"/>
                    <a:pt x="420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660599" cy="924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8000" y="4913548"/>
            <a:ext cx="3772338" cy="4733296"/>
            <a:chOff x="0" y="0"/>
            <a:chExt cx="675960" cy="8481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75960" cy="848153"/>
            </a:xfrm>
            <a:custGeom>
              <a:avLst/>
              <a:gdLst/>
              <a:ahLst/>
              <a:cxnLst/>
              <a:rect l="l" t="t" r="r" b="b"/>
              <a:pathLst>
                <a:path w="675960" h="848153">
                  <a:moveTo>
                    <a:pt x="41046" y="0"/>
                  </a:moveTo>
                  <a:lnTo>
                    <a:pt x="634915" y="0"/>
                  </a:lnTo>
                  <a:cubicBezTo>
                    <a:pt x="657584" y="0"/>
                    <a:pt x="675960" y="18377"/>
                    <a:pt x="675960" y="41046"/>
                  </a:cubicBezTo>
                  <a:lnTo>
                    <a:pt x="675960" y="807107"/>
                  </a:lnTo>
                  <a:cubicBezTo>
                    <a:pt x="675960" y="829776"/>
                    <a:pt x="657584" y="848153"/>
                    <a:pt x="634915" y="848153"/>
                  </a:cubicBezTo>
                  <a:lnTo>
                    <a:pt x="41046" y="848153"/>
                  </a:lnTo>
                  <a:cubicBezTo>
                    <a:pt x="18377" y="848153"/>
                    <a:pt x="0" y="829776"/>
                    <a:pt x="0" y="807107"/>
                  </a:cubicBezTo>
                  <a:lnTo>
                    <a:pt x="0" y="41046"/>
                  </a:lnTo>
                  <a:cubicBezTo>
                    <a:pt x="0" y="18377"/>
                    <a:pt x="18377" y="0"/>
                    <a:pt x="41046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675960" cy="924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1821" y="5143500"/>
            <a:ext cx="3475695" cy="335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a)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2799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Apresentação do objeto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sobre o qual vai incidir a crítica (tipo de produto,  autor, título, tema...);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TT Firs Neue"/>
              <a:ea typeface="TT Firs Neue"/>
              <a:cs typeface="TT Firs Neue"/>
              <a:sym typeface="TT Firs Neue"/>
            </a:endParaRPr>
          </a:p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b)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2799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Apreciação global do objeto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09585" y="5143500"/>
            <a:ext cx="3619938" cy="419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Síntese das ideias principais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, reforçando a opinião global sobre a qualidade do objeto apresentado e/ou fazendo uma recomendação e/ou uma provocação.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TT Firs Neue"/>
              <a:ea typeface="TT Firs Neue"/>
              <a:cs typeface="TT Firs Neue"/>
              <a:sym typeface="TT Firs Neue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914941" y="396604"/>
            <a:ext cx="7933879" cy="923896"/>
            <a:chOff x="0" y="0"/>
            <a:chExt cx="1421662" cy="1655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21661" cy="165552"/>
            </a:xfrm>
            <a:custGeom>
              <a:avLst/>
              <a:gdLst/>
              <a:ahLst/>
              <a:cxnLst/>
              <a:rect l="l" t="t" r="r" b="b"/>
              <a:pathLst>
                <a:path w="1421661" h="165552">
                  <a:moveTo>
                    <a:pt x="58548" y="0"/>
                  </a:moveTo>
                  <a:lnTo>
                    <a:pt x="1363113" y="0"/>
                  </a:lnTo>
                  <a:cubicBezTo>
                    <a:pt x="1395449" y="0"/>
                    <a:pt x="1421661" y="26213"/>
                    <a:pt x="1421661" y="58548"/>
                  </a:cubicBezTo>
                  <a:lnTo>
                    <a:pt x="1421661" y="107003"/>
                  </a:lnTo>
                  <a:cubicBezTo>
                    <a:pt x="1421661" y="139339"/>
                    <a:pt x="1395449" y="165552"/>
                    <a:pt x="1363113" y="165552"/>
                  </a:cubicBezTo>
                  <a:lnTo>
                    <a:pt x="58548" y="165552"/>
                  </a:lnTo>
                  <a:cubicBezTo>
                    <a:pt x="26213" y="165552"/>
                    <a:pt x="0" y="139339"/>
                    <a:pt x="0" y="107003"/>
                  </a:cubicBezTo>
                  <a:lnTo>
                    <a:pt x="0" y="58548"/>
                  </a:lnTo>
                  <a:cubicBezTo>
                    <a:pt x="0" y="26213"/>
                    <a:pt x="26213" y="0"/>
                    <a:pt x="58548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421662" cy="24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92702" y="558515"/>
            <a:ext cx="732299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spc="99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ESTRUTURA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658198" y="4913548"/>
            <a:ext cx="6971603" cy="4733296"/>
            <a:chOff x="0" y="0"/>
            <a:chExt cx="1249233" cy="84815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9233" cy="848153"/>
            </a:xfrm>
            <a:custGeom>
              <a:avLst/>
              <a:gdLst/>
              <a:ahLst/>
              <a:cxnLst/>
              <a:rect l="l" t="t" r="r" b="b"/>
              <a:pathLst>
                <a:path w="1249233" h="848153">
                  <a:moveTo>
                    <a:pt x="22210" y="0"/>
                  </a:moveTo>
                  <a:lnTo>
                    <a:pt x="1227023" y="0"/>
                  </a:lnTo>
                  <a:cubicBezTo>
                    <a:pt x="1232913" y="0"/>
                    <a:pt x="1238562" y="2340"/>
                    <a:pt x="1242727" y="6505"/>
                  </a:cubicBezTo>
                  <a:cubicBezTo>
                    <a:pt x="1246893" y="10670"/>
                    <a:pt x="1249233" y="16319"/>
                    <a:pt x="1249233" y="22210"/>
                  </a:cubicBezTo>
                  <a:lnTo>
                    <a:pt x="1249233" y="825943"/>
                  </a:lnTo>
                  <a:cubicBezTo>
                    <a:pt x="1249233" y="831834"/>
                    <a:pt x="1246893" y="837483"/>
                    <a:pt x="1242727" y="841648"/>
                  </a:cubicBezTo>
                  <a:cubicBezTo>
                    <a:pt x="1238562" y="845813"/>
                    <a:pt x="1232913" y="848153"/>
                    <a:pt x="1227023" y="848153"/>
                  </a:cubicBezTo>
                  <a:lnTo>
                    <a:pt x="22210" y="848153"/>
                  </a:lnTo>
                  <a:cubicBezTo>
                    <a:pt x="16319" y="848153"/>
                    <a:pt x="10670" y="845813"/>
                    <a:pt x="6505" y="841648"/>
                  </a:cubicBezTo>
                  <a:cubicBezTo>
                    <a:pt x="2340" y="837483"/>
                    <a:pt x="0" y="831834"/>
                    <a:pt x="0" y="825943"/>
                  </a:cubicBezTo>
                  <a:lnTo>
                    <a:pt x="0" y="22210"/>
                  </a:lnTo>
                  <a:cubicBezTo>
                    <a:pt x="0" y="16319"/>
                    <a:pt x="2340" y="10670"/>
                    <a:pt x="6505" y="6505"/>
                  </a:cubicBezTo>
                  <a:cubicBezTo>
                    <a:pt x="10670" y="2340"/>
                    <a:pt x="16319" y="0"/>
                    <a:pt x="2221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249233" cy="867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38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70113" y="2738548"/>
            <a:ext cx="16480662" cy="537877"/>
            <a:chOff x="0" y="0"/>
            <a:chExt cx="2953149" cy="9638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53149" cy="96381"/>
            </a:xfrm>
            <a:custGeom>
              <a:avLst/>
              <a:gdLst/>
              <a:ahLst/>
              <a:cxnLst/>
              <a:rect l="l" t="t" r="r" b="b"/>
              <a:pathLst>
                <a:path w="2953149" h="96381">
                  <a:moveTo>
                    <a:pt x="9395" y="0"/>
                  </a:moveTo>
                  <a:lnTo>
                    <a:pt x="2943753" y="0"/>
                  </a:lnTo>
                  <a:cubicBezTo>
                    <a:pt x="2948942" y="0"/>
                    <a:pt x="2953149" y="4206"/>
                    <a:pt x="2953149" y="9395"/>
                  </a:cubicBezTo>
                  <a:lnTo>
                    <a:pt x="2953149" y="86986"/>
                  </a:lnTo>
                  <a:cubicBezTo>
                    <a:pt x="2953149" y="92175"/>
                    <a:pt x="2948942" y="96381"/>
                    <a:pt x="2943753" y="96381"/>
                  </a:cubicBezTo>
                  <a:lnTo>
                    <a:pt x="9395" y="96381"/>
                  </a:lnTo>
                  <a:cubicBezTo>
                    <a:pt x="4206" y="96381"/>
                    <a:pt x="0" y="92175"/>
                    <a:pt x="0" y="86986"/>
                  </a:cubicBezTo>
                  <a:lnTo>
                    <a:pt x="0" y="9395"/>
                  </a:lnTo>
                  <a:cubicBezTo>
                    <a:pt x="0" y="4206"/>
                    <a:pt x="4206" y="0"/>
                    <a:pt x="9395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2953149" cy="1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71821" y="2168319"/>
            <a:ext cx="3471300" cy="465454"/>
            <a:chOff x="0" y="0"/>
            <a:chExt cx="622018" cy="8340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22018" cy="83404"/>
            </a:xfrm>
            <a:custGeom>
              <a:avLst/>
              <a:gdLst/>
              <a:ahLst/>
              <a:cxnLst/>
              <a:rect l="l" t="t" r="r" b="b"/>
              <a:pathLst>
                <a:path w="622018" h="83404">
                  <a:moveTo>
                    <a:pt x="41702" y="0"/>
                  </a:moveTo>
                  <a:lnTo>
                    <a:pt x="580316" y="0"/>
                  </a:lnTo>
                  <a:cubicBezTo>
                    <a:pt x="603347" y="0"/>
                    <a:pt x="622018" y="18671"/>
                    <a:pt x="622018" y="41702"/>
                  </a:cubicBezTo>
                  <a:lnTo>
                    <a:pt x="622018" y="41702"/>
                  </a:lnTo>
                  <a:cubicBezTo>
                    <a:pt x="622018" y="64733"/>
                    <a:pt x="603347" y="83404"/>
                    <a:pt x="580316" y="83404"/>
                  </a:cubicBezTo>
                  <a:lnTo>
                    <a:pt x="41702" y="83404"/>
                  </a:lnTo>
                  <a:cubicBezTo>
                    <a:pt x="18671" y="83404"/>
                    <a:pt x="0" y="64733"/>
                    <a:pt x="0" y="41702"/>
                  </a:cubicBezTo>
                  <a:lnTo>
                    <a:pt x="0" y="41702"/>
                  </a:lnTo>
                  <a:cubicBezTo>
                    <a:pt x="0" y="18671"/>
                    <a:pt x="18671" y="0"/>
                    <a:pt x="41702" y="0"/>
                  </a:cubicBezTo>
                  <a:close/>
                </a:path>
              </a:pathLst>
            </a:custGeom>
            <a:solidFill>
              <a:srgbClr val="F9BDB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76200"/>
              <a:ext cx="622018" cy="159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14941" y="2138474"/>
            <a:ext cx="3585059" cy="4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Título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1226" y="2799248"/>
            <a:ext cx="1616554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Deve ser sugestivo e ajudar a identificar o objeto alvo da crítica.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61595" y="4357696"/>
            <a:ext cx="3416128" cy="4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Introdução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807796" y="5074912"/>
            <a:ext cx="6691015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a) </a:t>
            </a:r>
            <a:r>
              <a:rPr lang="en-US" sz="2799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Breve descrição do objeto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(destacando elementos concretos e significativos);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TT Firs Neue"/>
              <a:ea typeface="TT Firs Neue"/>
              <a:cs typeface="TT Firs Neue"/>
              <a:sym typeface="TT Firs Neue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5658198" y="4380588"/>
            <a:ext cx="3762985" cy="462882"/>
            <a:chOff x="0" y="0"/>
            <a:chExt cx="674284" cy="829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74284" cy="82943"/>
            </a:xfrm>
            <a:custGeom>
              <a:avLst/>
              <a:gdLst/>
              <a:ahLst/>
              <a:cxnLst/>
              <a:rect l="l" t="t" r="r" b="b"/>
              <a:pathLst>
                <a:path w="674284" h="82943">
                  <a:moveTo>
                    <a:pt x="41148" y="0"/>
                  </a:moveTo>
                  <a:lnTo>
                    <a:pt x="633137" y="0"/>
                  </a:lnTo>
                  <a:cubicBezTo>
                    <a:pt x="644050" y="0"/>
                    <a:pt x="654516" y="4335"/>
                    <a:pt x="662233" y="12052"/>
                  </a:cubicBezTo>
                  <a:cubicBezTo>
                    <a:pt x="669949" y="19769"/>
                    <a:pt x="674284" y="30235"/>
                    <a:pt x="674284" y="41148"/>
                  </a:cubicBezTo>
                  <a:lnTo>
                    <a:pt x="674284" y="41796"/>
                  </a:lnTo>
                  <a:cubicBezTo>
                    <a:pt x="674284" y="52709"/>
                    <a:pt x="669949" y="63175"/>
                    <a:pt x="662233" y="70891"/>
                  </a:cubicBezTo>
                  <a:cubicBezTo>
                    <a:pt x="654516" y="78608"/>
                    <a:pt x="644050" y="82943"/>
                    <a:pt x="633137" y="82943"/>
                  </a:cubicBezTo>
                  <a:lnTo>
                    <a:pt x="41148" y="82943"/>
                  </a:lnTo>
                  <a:cubicBezTo>
                    <a:pt x="18422" y="82943"/>
                    <a:pt x="0" y="64521"/>
                    <a:pt x="0" y="41796"/>
                  </a:cubicBezTo>
                  <a:lnTo>
                    <a:pt x="0" y="41148"/>
                  </a:lnTo>
                  <a:cubicBezTo>
                    <a:pt x="0" y="18422"/>
                    <a:pt x="18422" y="0"/>
                    <a:pt x="41148" y="0"/>
                  </a:cubicBezTo>
                  <a:close/>
                </a:path>
              </a:pathLst>
            </a:custGeom>
            <a:solidFill>
              <a:srgbClr val="D6C3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674284" cy="159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5796826" y="4360538"/>
            <a:ext cx="3454211" cy="4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Desenvolvimento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3788000" y="4369460"/>
            <a:ext cx="3471300" cy="462882"/>
            <a:chOff x="0" y="0"/>
            <a:chExt cx="622018" cy="829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22018" cy="82943"/>
            </a:xfrm>
            <a:custGeom>
              <a:avLst/>
              <a:gdLst/>
              <a:ahLst/>
              <a:cxnLst/>
              <a:rect l="l" t="t" r="r" b="b"/>
              <a:pathLst>
                <a:path w="622018" h="82943">
                  <a:moveTo>
                    <a:pt x="41472" y="0"/>
                  </a:moveTo>
                  <a:lnTo>
                    <a:pt x="580546" y="0"/>
                  </a:lnTo>
                  <a:cubicBezTo>
                    <a:pt x="591545" y="0"/>
                    <a:pt x="602094" y="4369"/>
                    <a:pt x="609871" y="12147"/>
                  </a:cubicBezTo>
                  <a:cubicBezTo>
                    <a:pt x="617648" y="19924"/>
                    <a:pt x="622018" y="30473"/>
                    <a:pt x="622018" y="41472"/>
                  </a:cubicBezTo>
                  <a:lnTo>
                    <a:pt x="622018" y="41472"/>
                  </a:lnTo>
                  <a:cubicBezTo>
                    <a:pt x="622018" y="52471"/>
                    <a:pt x="617648" y="63019"/>
                    <a:pt x="609871" y="70797"/>
                  </a:cubicBezTo>
                  <a:cubicBezTo>
                    <a:pt x="602094" y="78574"/>
                    <a:pt x="591545" y="82943"/>
                    <a:pt x="580546" y="82943"/>
                  </a:cubicBezTo>
                  <a:lnTo>
                    <a:pt x="41472" y="82943"/>
                  </a:lnTo>
                  <a:cubicBezTo>
                    <a:pt x="30473" y="82943"/>
                    <a:pt x="19924" y="78574"/>
                    <a:pt x="12147" y="70797"/>
                  </a:cubicBezTo>
                  <a:cubicBezTo>
                    <a:pt x="4369" y="63019"/>
                    <a:pt x="0" y="52471"/>
                    <a:pt x="0" y="41472"/>
                  </a:cubicBezTo>
                  <a:lnTo>
                    <a:pt x="0" y="41472"/>
                  </a:lnTo>
                  <a:cubicBezTo>
                    <a:pt x="0" y="30473"/>
                    <a:pt x="4369" y="19924"/>
                    <a:pt x="12147" y="12147"/>
                  </a:cubicBezTo>
                  <a:cubicBezTo>
                    <a:pt x="19924" y="4369"/>
                    <a:pt x="30473" y="0"/>
                    <a:pt x="41472" y="0"/>
                  </a:cubicBezTo>
                  <a:close/>
                </a:path>
              </a:pathLst>
            </a:custGeom>
            <a:solidFill>
              <a:srgbClr val="FF9F8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76200"/>
              <a:ext cx="622018" cy="159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3788000" y="4360538"/>
            <a:ext cx="3471300" cy="4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Conclusão</a:t>
            </a:r>
          </a:p>
        </p:txBody>
      </p:sp>
      <p:sp>
        <p:nvSpPr>
          <p:cNvPr id="46" name="Freeform 46"/>
          <p:cNvSpPr/>
          <p:nvPr/>
        </p:nvSpPr>
        <p:spPr>
          <a:xfrm rot="5400000">
            <a:off x="2253990" y="3273340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4" y="0"/>
                </a:lnTo>
                <a:lnTo>
                  <a:pt x="705924" y="1055380"/>
                </a:lnTo>
                <a:lnTo>
                  <a:pt x="0" y="1055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7" name="Freeform 47"/>
          <p:cNvSpPr/>
          <p:nvPr/>
        </p:nvSpPr>
        <p:spPr>
          <a:xfrm>
            <a:off x="4749222" y="6369366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5" y="0"/>
                </a:lnTo>
                <a:lnTo>
                  <a:pt x="705925" y="1055379"/>
                </a:lnTo>
                <a:lnTo>
                  <a:pt x="0" y="105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8" name="Freeform 48"/>
          <p:cNvSpPr/>
          <p:nvPr/>
        </p:nvSpPr>
        <p:spPr>
          <a:xfrm>
            <a:off x="12851235" y="6422839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5" y="0"/>
                </a:lnTo>
                <a:lnTo>
                  <a:pt x="705925" y="1055380"/>
                </a:lnTo>
                <a:lnTo>
                  <a:pt x="0" y="1055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9" name="Freeform 49"/>
          <p:cNvSpPr/>
          <p:nvPr/>
        </p:nvSpPr>
        <p:spPr>
          <a:xfrm rot="5400000">
            <a:off x="2411388" y="1181622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4" y="0"/>
                </a:lnTo>
                <a:lnTo>
                  <a:pt x="705924" y="1055379"/>
                </a:lnTo>
                <a:lnTo>
                  <a:pt x="0" y="105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0" name="TextBox 50"/>
          <p:cNvSpPr txBox="1"/>
          <p:nvPr/>
        </p:nvSpPr>
        <p:spPr>
          <a:xfrm>
            <a:off x="5855421" y="6484058"/>
            <a:ext cx="6691015" cy="335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b) </a:t>
            </a:r>
            <a:r>
              <a:rPr lang="en-US" sz="2799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Apresentação pormenorizada de alguns aspetos marcantes do objeto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 (conteúdo, forma, valor simbólico/ intenção crítica …) e respetiva </a:t>
            </a:r>
            <a:r>
              <a:rPr lang="en-US" sz="2799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apreciação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(positiva ou negativa), acompanhada dos </a:t>
            </a:r>
            <a:r>
              <a:rPr lang="en-US" sz="2799">
                <a:solidFill>
                  <a:srgbClr val="1864A8"/>
                </a:solidFill>
                <a:latin typeface="TT Firs Neue"/>
                <a:ea typeface="TT Firs Neue"/>
                <a:cs typeface="TT Firs Neue"/>
                <a:sym typeface="TT Firs Neue"/>
              </a:rPr>
              <a:t>argumentos</a:t>
            </a:r>
            <a:r>
              <a:rPr lang="en-US" sz="27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que a justifiquem. 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TT Firs Neue"/>
              <a:ea typeface="TT Firs Neue"/>
              <a:cs typeface="TT Firs Neue"/>
              <a:sym typeface="TT Firs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941" y="396604"/>
            <a:ext cx="7592602" cy="923896"/>
            <a:chOff x="0" y="0"/>
            <a:chExt cx="1360509" cy="1655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0509" cy="165552"/>
            </a:xfrm>
            <a:custGeom>
              <a:avLst/>
              <a:gdLst/>
              <a:ahLst/>
              <a:cxnLst/>
              <a:rect l="l" t="t" r="r" b="b"/>
              <a:pathLst>
                <a:path w="1360509" h="165552">
                  <a:moveTo>
                    <a:pt x="61180" y="0"/>
                  </a:moveTo>
                  <a:lnTo>
                    <a:pt x="1299329" y="0"/>
                  </a:lnTo>
                  <a:cubicBezTo>
                    <a:pt x="1315555" y="0"/>
                    <a:pt x="1331116" y="6446"/>
                    <a:pt x="1342589" y="17919"/>
                  </a:cubicBezTo>
                  <a:cubicBezTo>
                    <a:pt x="1354063" y="29393"/>
                    <a:pt x="1360509" y="44954"/>
                    <a:pt x="1360509" y="61180"/>
                  </a:cubicBezTo>
                  <a:lnTo>
                    <a:pt x="1360509" y="104372"/>
                  </a:lnTo>
                  <a:cubicBezTo>
                    <a:pt x="1360509" y="120598"/>
                    <a:pt x="1354063" y="136159"/>
                    <a:pt x="1342589" y="147632"/>
                  </a:cubicBezTo>
                  <a:cubicBezTo>
                    <a:pt x="1331116" y="159106"/>
                    <a:pt x="1315555" y="165552"/>
                    <a:pt x="1299329" y="165552"/>
                  </a:cubicBezTo>
                  <a:lnTo>
                    <a:pt x="61180" y="165552"/>
                  </a:lnTo>
                  <a:cubicBezTo>
                    <a:pt x="44954" y="165552"/>
                    <a:pt x="29393" y="159106"/>
                    <a:pt x="17919" y="147632"/>
                  </a:cubicBezTo>
                  <a:cubicBezTo>
                    <a:pt x="6446" y="136159"/>
                    <a:pt x="0" y="120598"/>
                    <a:pt x="0" y="104372"/>
                  </a:cubicBezTo>
                  <a:lnTo>
                    <a:pt x="0" y="61180"/>
                  </a:lnTo>
                  <a:cubicBezTo>
                    <a:pt x="0" y="44954"/>
                    <a:pt x="6446" y="29393"/>
                    <a:pt x="17919" y="17919"/>
                  </a:cubicBezTo>
                  <a:cubicBezTo>
                    <a:pt x="29393" y="6446"/>
                    <a:pt x="44954" y="0"/>
                    <a:pt x="61180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360509" cy="24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35683" y="3392314"/>
            <a:ext cx="12474336" cy="5415302"/>
            <a:chOff x="0" y="0"/>
            <a:chExt cx="2235260" cy="9703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35260" cy="970361"/>
            </a:xfrm>
            <a:custGeom>
              <a:avLst/>
              <a:gdLst/>
              <a:ahLst/>
              <a:cxnLst/>
              <a:rect l="l" t="t" r="r" b="b"/>
              <a:pathLst>
                <a:path w="2235260" h="970361">
                  <a:moveTo>
                    <a:pt x="12413" y="0"/>
                  </a:moveTo>
                  <a:lnTo>
                    <a:pt x="2222848" y="0"/>
                  </a:lnTo>
                  <a:cubicBezTo>
                    <a:pt x="2229703" y="0"/>
                    <a:pt x="2235260" y="5557"/>
                    <a:pt x="2235260" y="12413"/>
                  </a:cubicBezTo>
                  <a:lnTo>
                    <a:pt x="2235260" y="957948"/>
                  </a:lnTo>
                  <a:cubicBezTo>
                    <a:pt x="2235260" y="964804"/>
                    <a:pt x="2229703" y="970361"/>
                    <a:pt x="2222848" y="970361"/>
                  </a:cubicBezTo>
                  <a:lnTo>
                    <a:pt x="12413" y="970361"/>
                  </a:lnTo>
                  <a:cubicBezTo>
                    <a:pt x="5557" y="970361"/>
                    <a:pt x="0" y="964804"/>
                    <a:pt x="0" y="957948"/>
                  </a:cubicBezTo>
                  <a:lnTo>
                    <a:pt x="0" y="12413"/>
                  </a:lnTo>
                  <a:cubicBezTo>
                    <a:pt x="0" y="5557"/>
                    <a:pt x="5557" y="0"/>
                    <a:pt x="12413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235260" cy="1046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11727" y="2767928"/>
            <a:ext cx="15022636" cy="5746351"/>
            <a:chOff x="0" y="0"/>
            <a:chExt cx="2691887" cy="1029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91887" cy="1029681"/>
            </a:xfrm>
            <a:custGeom>
              <a:avLst/>
              <a:gdLst/>
              <a:ahLst/>
              <a:cxnLst/>
              <a:rect l="l" t="t" r="r" b="b"/>
              <a:pathLst>
                <a:path w="2691887" h="1029681">
                  <a:moveTo>
                    <a:pt x="10307" y="0"/>
                  </a:moveTo>
                  <a:lnTo>
                    <a:pt x="2681580" y="0"/>
                  </a:lnTo>
                  <a:cubicBezTo>
                    <a:pt x="2684313" y="0"/>
                    <a:pt x="2686935" y="1086"/>
                    <a:pt x="2688868" y="3019"/>
                  </a:cubicBezTo>
                  <a:cubicBezTo>
                    <a:pt x="2690801" y="4952"/>
                    <a:pt x="2691887" y="7573"/>
                    <a:pt x="2691887" y="10307"/>
                  </a:cubicBezTo>
                  <a:lnTo>
                    <a:pt x="2691887" y="1019374"/>
                  </a:lnTo>
                  <a:cubicBezTo>
                    <a:pt x="2691887" y="1025067"/>
                    <a:pt x="2687272" y="1029681"/>
                    <a:pt x="2681580" y="1029681"/>
                  </a:cubicBezTo>
                  <a:lnTo>
                    <a:pt x="10307" y="1029681"/>
                  </a:lnTo>
                  <a:cubicBezTo>
                    <a:pt x="4615" y="1029681"/>
                    <a:pt x="0" y="1025067"/>
                    <a:pt x="0" y="1019374"/>
                  </a:cubicBezTo>
                  <a:lnTo>
                    <a:pt x="0" y="10307"/>
                  </a:lnTo>
                  <a:cubicBezTo>
                    <a:pt x="0" y="4615"/>
                    <a:pt x="4615" y="0"/>
                    <a:pt x="10307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91887" cy="1048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38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40720" y="3434224"/>
            <a:ext cx="14764649" cy="436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4" lvl="1" indent="-345437" algn="l">
              <a:lnSpc>
                <a:spcPts val="4351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Vocabulário técnico</a:t>
            </a:r>
          </a:p>
          <a:p>
            <a:pPr marL="690874" lvl="1" indent="-345437" algn="l">
              <a:lnSpc>
                <a:spcPts val="4351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Palavras ou expressões que manifestam a opinião</a:t>
            </a:r>
          </a:p>
          <a:p>
            <a:pPr marL="690874" lvl="1" indent="-345437" algn="l">
              <a:lnSpc>
                <a:spcPts val="4351"/>
              </a:lnSpc>
              <a:buFont typeface="Arial"/>
              <a:buChar char="•"/>
            </a:pPr>
            <a:r>
              <a:rPr lang="en-US" sz="3199">
                <a:solidFill>
                  <a:srgbClr val="1D1B19"/>
                </a:solidFill>
                <a:latin typeface="TT Firs Neue"/>
                <a:ea typeface="TT Firs Neue"/>
                <a:cs typeface="TT Firs Neue"/>
                <a:sym typeface="TT Firs Neue"/>
              </a:rPr>
              <a:t>Linguagem valorativa (aspetos positivos e/ou negativos)</a:t>
            </a:r>
          </a:p>
          <a:p>
            <a:pPr marL="690874" lvl="1" indent="-345437" algn="l">
              <a:lnSpc>
                <a:spcPts val="4351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Verbos conjugados no presente do indicativo </a:t>
            </a:r>
          </a:p>
          <a:p>
            <a:pPr marL="690874" lvl="1" indent="-345437" algn="l">
              <a:lnSpc>
                <a:spcPts val="4351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3.ª pessoa </a:t>
            </a:r>
          </a:p>
          <a:p>
            <a:pPr marL="690874" lvl="1" indent="-345437" algn="l">
              <a:lnSpc>
                <a:spcPts val="4351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Conetores discursivos para articular as diversas partes e ideias do texto</a:t>
            </a:r>
          </a:p>
          <a:p>
            <a:pPr marL="690874" lvl="1" indent="-345437" algn="l">
              <a:lnSpc>
                <a:spcPts val="4351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Recursos expressivos </a:t>
            </a:r>
          </a:p>
          <a:p>
            <a:pPr algn="l">
              <a:lnSpc>
                <a:spcPts val="4079"/>
              </a:lnSpc>
            </a:pPr>
            <a:endParaRPr lang="en-US" sz="3199">
              <a:solidFill>
                <a:srgbClr val="000000"/>
              </a:solidFill>
              <a:latin typeface="TT Firs Neue"/>
              <a:ea typeface="TT Firs Neue"/>
              <a:cs typeface="TT Firs Neue"/>
              <a:sym typeface="TT Firs Neu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73170" y="558515"/>
            <a:ext cx="692849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spc="99">
                <a:solidFill>
                  <a:srgbClr val="FFFFFF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ASPETOS LINGUÍSTICOS 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2822784" y="1349380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5" y="0"/>
                </a:lnTo>
                <a:lnTo>
                  <a:pt x="705925" y="1055379"/>
                </a:lnTo>
                <a:lnTo>
                  <a:pt x="0" y="105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16" name="Freeform 16"/>
          <p:cNvSpPr/>
          <p:nvPr/>
        </p:nvSpPr>
        <p:spPr>
          <a:xfrm rot="5400000">
            <a:off x="5536744" y="1349380"/>
            <a:ext cx="705925" cy="1055380"/>
          </a:xfrm>
          <a:custGeom>
            <a:avLst/>
            <a:gdLst/>
            <a:ahLst/>
            <a:cxnLst/>
            <a:rect l="l" t="t" r="r" b="b"/>
            <a:pathLst>
              <a:path w="705925" h="1055380">
                <a:moveTo>
                  <a:pt x="0" y="0"/>
                </a:moveTo>
                <a:lnTo>
                  <a:pt x="705925" y="0"/>
                </a:lnTo>
                <a:lnTo>
                  <a:pt x="705925" y="1055379"/>
                </a:lnTo>
                <a:lnTo>
                  <a:pt x="0" y="105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5552" y="3956504"/>
            <a:ext cx="4504433" cy="1741714"/>
          </a:xfrm>
          <a:custGeom>
            <a:avLst/>
            <a:gdLst/>
            <a:ahLst/>
            <a:cxnLst/>
            <a:rect l="l" t="t" r="r" b="b"/>
            <a:pathLst>
              <a:path w="4504433" h="1741714">
                <a:moveTo>
                  <a:pt x="0" y="0"/>
                </a:moveTo>
                <a:lnTo>
                  <a:pt x="4504433" y="0"/>
                </a:lnTo>
                <a:lnTo>
                  <a:pt x="4504433" y="1741714"/>
                </a:lnTo>
                <a:lnTo>
                  <a:pt x="0" y="174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TextBox 3"/>
          <p:cNvSpPr txBox="1"/>
          <p:nvPr/>
        </p:nvSpPr>
        <p:spPr>
          <a:xfrm>
            <a:off x="7867490" y="5876769"/>
            <a:ext cx="3040559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u="sng" dirty="0">
                <a:latin typeface="Open Sans Bold"/>
                <a:ea typeface="Open Sans Bold"/>
                <a:cs typeface="Open Sans Bold"/>
                <a:sym typeface="Open Sans Bold"/>
                <a:hlinkClick r:id="rId3" tooltip="https://reda.azores.gov.p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reda.azores.gov.pt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0668E6-08C9-89F6-5A9B-B29644FCEE51}"/>
              </a:ext>
            </a:extLst>
          </p:cNvPr>
          <p:cNvSpPr txBox="1"/>
          <p:nvPr/>
        </p:nvSpPr>
        <p:spPr>
          <a:xfrm>
            <a:off x="7867488" y="8724900"/>
            <a:ext cx="304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Criado na plataforma </a:t>
            </a:r>
            <a:r>
              <a:rPr lang="pt-PT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</a:t>
            </a:r>
            <a:endParaRPr lang="pt-PT" b="1" dirty="0"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268</Words>
  <Application>Microsoft Office PowerPoint</Application>
  <PresentationFormat>Personalizados</PresentationFormat>
  <Paragraphs>29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2" baseType="lpstr">
      <vt:lpstr>Arial</vt:lpstr>
      <vt:lpstr>TT Firs Neue</vt:lpstr>
      <vt:lpstr>Calibri</vt:lpstr>
      <vt:lpstr>TT Firs Neue Italics</vt:lpstr>
      <vt:lpstr>Open Sans Bold</vt:lpstr>
      <vt:lpstr>TT Firs Neue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Apreciação crítica_informação</dc:title>
  <cp:revision>4</cp:revision>
  <dcterms:created xsi:type="dcterms:W3CDTF">2006-08-16T00:00:00Z</dcterms:created>
  <dcterms:modified xsi:type="dcterms:W3CDTF">2025-02-19T18:53:46Z</dcterms:modified>
  <dc:identifier>DAF-7wPlI6g</dc:identifier>
</cp:coreProperties>
</file>