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League Spartan" panose="020B0604020202020204" charset="0"/>
      <p:regular r:id="rId8"/>
    </p:embeddedFont>
    <p:embeddedFont>
      <p:font typeface="Open Sans Bold" panose="020B0604020202020204" charset="0"/>
      <p:regular r:id="rId9"/>
    </p:embeddedFont>
    <p:embeddedFont>
      <p:font typeface="Open Sans Bold Italics" panose="020B0604020202020204" charset="0"/>
      <p:regular r:id="rId10"/>
    </p:embeddedFont>
    <p:embeddedFont>
      <p:font typeface="TT Firs Neue" panose="020B0604020202020204" charset="0"/>
      <p:regular r:id="rId11"/>
    </p:embeddedFont>
    <p:embeddedFont>
      <p:font typeface="TT Firs Neue Bold" panose="020B0604020202020204" charset="0"/>
      <p:regular r:id="rId12"/>
    </p:embeddedFont>
    <p:embeddedFont>
      <p:font typeface="TT Firs Neue Italics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0DFD14-AAFB-4778-AEFE-0ACF36931DBC}" v="3" dt="2024-04-07T16:35:29.2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o JPF. Valadão" userId="0f8f2010-9b8a-4c44-9ce3-0226a65a7249" providerId="ADAL" clId="{8D0DFD14-AAFB-4778-AEFE-0ACF36931DBC}"/>
    <pc:docChg chg="undo custSel modSld">
      <pc:chgData name="Paulo JPF. Valadão" userId="0f8f2010-9b8a-4c44-9ce3-0226a65a7249" providerId="ADAL" clId="{8D0DFD14-AAFB-4778-AEFE-0ACF36931DBC}" dt="2024-04-07T16:35:41.910" v="51" actId="478"/>
      <pc:docMkLst>
        <pc:docMk/>
      </pc:docMkLst>
      <pc:sldChg chg="addSp delSp modSp mod">
        <pc:chgData name="Paulo JPF. Valadão" userId="0f8f2010-9b8a-4c44-9ce3-0226a65a7249" providerId="ADAL" clId="{8D0DFD14-AAFB-4778-AEFE-0ACF36931DBC}" dt="2024-04-07T16:35:41.910" v="51" actId="478"/>
        <pc:sldMkLst>
          <pc:docMk/>
          <pc:sldMk cId="0" sldId="257"/>
        </pc:sldMkLst>
        <pc:spChg chg="add del topLvl">
          <ac:chgData name="Paulo JPF. Valadão" userId="0f8f2010-9b8a-4c44-9ce3-0226a65a7249" providerId="ADAL" clId="{8D0DFD14-AAFB-4778-AEFE-0ACF36931DBC}" dt="2024-04-07T16:34:12.131" v="37" actId="478"/>
          <ac:spMkLst>
            <pc:docMk/>
            <pc:sldMk cId="0" sldId="257"/>
            <ac:spMk id="3" creationId="{00000000-0000-0000-0000-000000000000}"/>
          </ac:spMkLst>
        </pc:spChg>
        <pc:spChg chg="mod">
          <ac:chgData name="Paulo JPF. Valadão" userId="0f8f2010-9b8a-4c44-9ce3-0226a65a7249" providerId="ADAL" clId="{8D0DFD14-AAFB-4778-AEFE-0ACF36931DBC}" dt="2024-04-07T16:34:14.983" v="38"/>
          <ac:spMkLst>
            <pc:docMk/>
            <pc:sldMk cId="0" sldId="257"/>
            <ac:spMk id="33" creationId="{22144E40-6ABF-99D9-6944-7FB254D2D9F8}"/>
          </ac:spMkLst>
        </pc:spChg>
        <pc:spChg chg="mod">
          <ac:chgData name="Paulo JPF. Valadão" userId="0f8f2010-9b8a-4c44-9ce3-0226a65a7249" providerId="ADAL" clId="{8D0DFD14-AAFB-4778-AEFE-0ACF36931DBC}" dt="2024-04-07T16:34:14.983" v="38"/>
          <ac:spMkLst>
            <pc:docMk/>
            <pc:sldMk cId="0" sldId="257"/>
            <ac:spMk id="34" creationId="{B494E1C6-2FE2-858B-6372-01A66E4A8316}"/>
          </ac:spMkLst>
        </pc:spChg>
        <pc:spChg chg="mod">
          <ac:chgData name="Paulo JPF. Valadão" userId="0f8f2010-9b8a-4c44-9ce3-0226a65a7249" providerId="ADAL" clId="{8D0DFD14-AAFB-4778-AEFE-0ACF36931DBC}" dt="2024-04-07T16:35:29.266" v="48"/>
          <ac:spMkLst>
            <pc:docMk/>
            <pc:sldMk cId="0" sldId="257"/>
            <ac:spMk id="36" creationId="{0696F6F2-CD20-820B-CD99-3D67AD70A3F7}"/>
          </ac:spMkLst>
        </pc:spChg>
        <pc:grpChg chg="del">
          <ac:chgData name="Paulo JPF. Valadão" userId="0f8f2010-9b8a-4c44-9ce3-0226a65a7249" providerId="ADAL" clId="{8D0DFD14-AAFB-4778-AEFE-0ACF36931DBC}" dt="2024-04-07T16:29:49.978" v="0" actId="478"/>
          <ac:grpSpMkLst>
            <pc:docMk/>
            <pc:sldMk cId="0" sldId="257"/>
            <ac:grpSpMk id="2" creationId="{00000000-0000-0000-0000-000000000000}"/>
          </ac:grpSpMkLst>
        </pc:grpChg>
        <pc:grpChg chg="add mod">
          <ac:chgData name="Paulo JPF. Valadão" userId="0f8f2010-9b8a-4c44-9ce3-0226a65a7249" providerId="ADAL" clId="{8D0DFD14-AAFB-4778-AEFE-0ACF36931DBC}" dt="2024-04-07T16:34:14.983" v="38"/>
          <ac:grpSpMkLst>
            <pc:docMk/>
            <pc:sldMk cId="0" sldId="257"/>
            <ac:grpSpMk id="32" creationId="{2C073817-FEC2-018B-60B1-B11AF2EDBC5D}"/>
          </ac:grpSpMkLst>
        </pc:grpChg>
        <pc:grpChg chg="add del mod">
          <ac:chgData name="Paulo JPF. Valadão" userId="0f8f2010-9b8a-4c44-9ce3-0226a65a7249" providerId="ADAL" clId="{8D0DFD14-AAFB-4778-AEFE-0ACF36931DBC}" dt="2024-04-07T16:35:41.910" v="51" actId="478"/>
          <ac:grpSpMkLst>
            <pc:docMk/>
            <pc:sldMk cId="0" sldId="257"/>
            <ac:grpSpMk id="35" creationId="{946FB25A-FD99-A6EB-FCBE-95B2CF4B9333}"/>
          </ac:grpSpMkLst>
        </pc:grpChg>
      </pc:sldChg>
      <pc:sldChg chg="addSp delSp modSp mod">
        <pc:chgData name="Paulo JPF. Valadão" userId="0f8f2010-9b8a-4c44-9ce3-0226a65a7249" providerId="ADAL" clId="{8D0DFD14-AAFB-4778-AEFE-0ACF36931DBC}" dt="2024-04-07T16:35:24.929" v="47" actId="478"/>
        <pc:sldMkLst>
          <pc:docMk/>
          <pc:sldMk cId="0" sldId="258"/>
        </pc:sldMkLst>
        <pc:spChg chg="del mod topLvl">
          <ac:chgData name="Paulo JPF. Valadão" userId="0f8f2010-9b8a-4c44-9ce3-0226a65a7249" providerId="ADAL" clId="{8D0DFD14-AAFB-4778-AEFE-0ACF36931DBC}" dt="2024-04-07T16:35:24.929" v="47" actId="478"/>
          <ac:spMkLst>
            <pc:docMk/>
            <pc:sldMk cId="0" sldId="258"/>
            <ac:spMk id="3" creationId="{00000000-0000-0000-0000-000000000000}"/>
          </ac:spMkLst>
        </pc:spChg>
        <pc:spChg chg="mod ord">
          <ac:chgData name="Paulo JPF. Valadão" userId="0f8f2010-9b8a-4c44-9ce3-0226a65a7249" providerId="ADAL" clId="{8D0DFD14-AAFB-4778-AEFE-0ACF36931DBC}" dt="2024-04-07T16:34:37.396" v="41" actId="1076"/>
          <ac:spMkLst>
            <pc:docMk/>
            <pc:sldMk cId="0" sldId="258"/>
            <ac:spMk id="5" creationId="{00000000-0000-0000-0000-000000000000}"/>
          </ac:spMkLst>
        </pc:spChg>
        <pc:spChg chg="ord">
          <ac:chgData name="Paulo JPF. Valadão" userId="0f8f2010-9b8a-4c44-9ce3-0226a65a7249" providerId="ADAL" clId="{8D0DFD14-AAFB-4778-AEFE-0ACF36931DBC}" dt="2024-04-07T16:30:27.949" v="6" actId="166"/>
          <ac:spMkLst>
            <pc:docMk/>
            <pc:sldMk cId="0" sldId="258"/>
            <ac:spMk id="13" creationId="{00000000-0000-0000-0000-000000000000}"/>
          </ac:spMkLst>
        </pc:spChg>
        <pc:spChg chg="ord">
          <ac:chgData name="Paulo JPF. Valadão" userId="0f8f2010-9b8a-4c44-9ce3-0226a65a7249" providerId="ADAL" clId="{8D0DFD14-AAFB-4778-AEFE-0ACF36931DBC}" dt="2024-04-07T16:34:42.327" v="42" actId="166"/>
          <ac:spMkLst>
            <pc:docMk/>
            <pc:sldMk cId="0" sldId="258"/>
            <ac:spMk id="18" creationId="{00000000-0000-0000-0000-000000000000}"/>
          </ac:spMkLst>
        </pc:spChg>
        <pc:grpChg chg="add del mod ord">
          <ac:chgData name="Paulo JPF. Valadão" userId="0f8f2010-9b8a-4c44-9ce3-0226a65a7249" providerId="ADAL" clId="{8D0DFD14-AAFB-4778-AEFE-0ACF36931DBC}" dt="2024-04-07T16:35:24.929" v="47" actId="478"/>
          <ac:grpSpMkLst>
            <pc:docMk/>
            <pc:sldMk cId="0" sldId="258"/>
            <ac:grpSpMk id="2" creationId="{00000000-0000-0000-0000-000000000000}"/>
          </ac:grpSpMkLst>
        </pc:grpChg>
        <pc:grpChg chg="mod ord">
          <ac:chgData name="Paulo JPF. Valadão" userId="0f8f2010-9b8a-4c44-9ce3-0226a65a7249" providerId="ADAL" clId="{8D0DFD14-AAFB-4778-AEFE-0ACF36931DBC}" dt="2024-04-07T16:34:48.575" v="43" actId="1076"/>
          <ac:grpSpMkLst>
            <pc:docMk/>
            <pc:sldMk cId="0" sldId="258"/>
            <ac:grpSpMk id="4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hyperlink" Target="https://eduazoresgov-my.sharepoint.com/:b:/g/personal/pv760314_edu_azores_gov_pt/EVLylLA13oFKmo3dVFdN-g4BHqS5EXm0uziDkAtv6OQRtg?e=u2GuGH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18" Type="http://schemas.openxmlformats.org/officeDocument/2006/relationships/image" Target="../media/image15.png"/><Relationship Id="rId3" Type="http://schemas.openxmlformats.org/officeDocument/2006/relationships/image" Target="../media/image18.svg"/><Relationship Id="rId21" Type="http://schemas.openxmlformats.org/officeDocument/2006/relationships/image" Target="../media/image14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17" Type="http://schemas.openxmlformats.org/officeDocument/2006/relationships/hyperlink" Target="https://eduazoresgov-my.sharepoint.com/:w:/g/personal/pv760314_edu_azores_gov_pt/ERuL52wRZ_dEo1uL_NosGCYBNi3bamru3Epdd5pWlLi7Hw?e=XfArsy" TargetMode="External"/><Relationship Id="rId2" Type="http://schemas.openxmlformats.org/officeDocument/2006/relationships/image" Target="../media/image17.png"/><Relationship Id="rId16" Type="http://schemas.openxmlformats.org/officeDocument/2006/relationships/slide" Target="slide4.xm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hyperlink" Target="https://eduazoresgov-my.sharepoint.com/:w:/g/personal/pv760314_edu_azores_gov_pt/EeNncF59JFNHqxTrTt5WDQoB9m8MfTw4nYrpq3BVuo9Ewg?e=xAVuhY" TargetMode="External"/><Relationship Id="rId10" Type="http://schemas.openxmlformats.org/officeDocument/2006/relationships/image" Target="../media/image25.png"/><Relationship Id="rId19" Type="http://schemas.openxmlformats.org/officeDocument/2006/relationships/image" Target="../media/image16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hyperlink" Target="https://www.canva.com/design/DAF89Dj8IFs/KaIZK0VLAJ_4zaFeLA-0hg/view?utm_content=DAF89Dj8IFs&amp;utm_campaign=designshare&amp;utm_medium=link&amp;utm_source=editor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hyperlink" Target="https://www.youtube.com/watch?v=D_Rx4qZ8QRc" TargetMode="External"/><Relationship Id="rId18" Type="http://schemas.openxmlformats.org/officeDocument/2006/relationships/image" Target="../media/image36.png"/><Relationship Id="rId3" Type="http://schemas.openxmlformats.org/officeDocument/2006/relationships/image" Target="../media/image14.svg"/><Relationship Id="rId21" Type="http://schemas.openxmlformats.org/officeDocument/2006/relationships/hyperlink" Target="https://www.youtube.com/watch?v=t1hMBnIMt5I" TargetMode="External"/><Relationship Id="rId7" Type="http://schemas.openxmlformats.org/officeDocument/2006/relationships/hyperlink" Target="https://youtu.be/tJsGGsPNakw" TargetMode="External"/><Relationship Id="rId12" Type="http://schemas.openxmlformats.org/officeDocument/2006/relationships/image" Target="../media/image33.png"/><Relationship Id="rId17" Type="http://schemas.openxmlformats.org/officeDocument/2006/relationships/hyperlink" Target="https://www.youtube.com/watch?v=WfxQuD9weWM" TargetMode="External"/><Relationship Id="rId2" Type="http://schemas.openxmlformats.org/officeDocument/2006/relationships/image" Target="../media/image13.png"/><Relationship Id="rId16" Type="http://schemas.openxmlformats.org/officeDocument/2006/relationships/image" Target="../media/image35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hyperlink" Target="https://youtu.be/BgDeQ842I_c" TargetMode="External"/><Relationship Id="rId24" Type="http://schemas.openxmlformats.org/officeDocument/2006/relationships/image" Target="../media/image39.png"/><Relationship Id="rId5" Type="http://schemas.openxmlformats.org/officeDocument/2006/relationships/image" Target="../media/image29.png"/><Relationship Id="rId15" Type="http://schemas.openxmlformats.org/officeDocument/2006/relationships/hyperlink" Target="https://youtu.be/IX24zyoxs-E" TargetMode="External"/><Relationship Id="rId23" Type="http://schemas.openxmlformats.org/officeDocument/2006/relationships/hyperlink" Target="https://youtu.be/KwCtWfwYlkw" TargetMode="External"/><Relationship Id="rId10" Type="http://schemas.openxmlformats.org/officeDocument/2006/relationships/image" Target="../media/image32.png"/><Relationship Id="rId19" Type="http://schemas.openxmlformats.org/officeDocument/2006/relationships/hyperlink" Target="https://www.youtube.com/watch?v=Oo4KXZVApsQ" TargetMode="External"/><Relationship Id="rId4" Type="http://schemas.openxmlformats.org/officeDocument/2006/relationships/hyperlink" Target="https://youtu.be/yYcpRSQ-irs" TargetMode="External"/><Relationship Id="rId9" Type="http://schemas.openxmlformats.org/officeDocument/2006/relationships/hyperlink" Target="https://youtu.be/yq3Z9msqnOg" TargetMode="External"/><Relationship Id="rId14" Type="http://schemas.openxmlformats.org/officeDocument/2006/relationships/image" Target="../media/image34.png"/><Relationship Id="rId22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hyperlink" Target="https://youtu.be/NSN_ClxmB5I" TargetMode="External"/><Relationship Id="rId18" Type="http://schemas.openxmlformats.org/officeDocument/2006/relationships/image" Target="../media/image46.png"/><Relationship Id="rId3" Type="http://schemas.openxmlformats.org/officeDocument/2006/relationships/image" Target="../media/image14.svg"/><Relationship Id="rId21" Type="http://schemas.openxmlformats.org/officeDocument/2006/relationships/hyperlink" Target="https://www.youtube.com/watch?v=8FQ_eQ5c7uw" TargetMode="External"/><Relationship Id="rId7" Type="http://schemas.openxmlformats.org/officeDocument/2006/relationships/hyperlink" Target="https://www.youtube.com/watch?v=qLGNj-xrgvY" TargetMode="External"/><Relationship Id="rId12" Type="http://schemas.openxmlformats.org/officeDocument/2006/relationships/image" Target="../media/image43.png"/><Relationship Id="rId17" Type="http://schemas.openxmlformats.org/officeDocument/2006/relationships/hyperlink" Target="https://youtu.be/rq3U1kYonuw" TargetMode="External"/><Relationship Id="rId2" Type="http://schemas.openxmlformats.org/officeDocument/2006/relationships/image" Target="../media/image13.png"/><Relationship Id="rId16" Type="http://schemas.openxmlformats.org/officeDocument/2006/relationships/image" Target="../media/image45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hyperlink" Target="https://www.youtube.com/watch?v=XQaZPj2kaW8" TargetMode="External"/><Relationship Id="rId24" Type="http://schemas.openxmlformats.org/officeDocument/2006/relationships/image" Target="../media/image49.png"/><Relationship Id="rId5" Type="http://schemas.openxmlformats.org/officeDocument/2006/relationships/image" Target="../media/image40.png"/><Relationship Id="rId15" Type="http://schemas.openxmlformats.org/officeDocument/2006/relationships/hyperlink" Target="https://vimeo.com/76206269" TargetMode="External"/><Relationship Id="rId23" Type="http://schemas.openxmlformats.org/officeDocument/2006/relationships/hyperlink" Target="https://youtu.be/1L6HB97lbrQ" TargetMode="External"/><Relationship Id="rId10" Type="http://schemas.openxmlformats.org/officeDocument/2006/relationships/image" Target="../media/image42.png"/><Relationship Id="rId19" Type="http://schemas.openxmlformats.org/officeDocument/2006/relationships/hyperlink" Target="https://youtu.be/984LQUksbu0" TargetMode="External"/><Relationship Id="rId4" Type="http://schemas.openxmlformats.org/officeDocument/2006/relationships/hyperlink" Target="https://www.youtube.com/watch?v=eID10sstBAk" TargetMode="External"/><Relationship Id="rId9" Type="http://schemas.openxmlformats.org/officeDocument/2006/relationships/hyperlink" Target="https://www.youtube.com/watch?v=Bl1FOKpFY2Q" TargetMode="External"/><Relationship Id="rId14" Type="http://schemas.openxmlformats.org/officeDocument/2006/relationships/image" Target="../media/image44.png"/><Relationship Id="rId22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eda.azores.gov.pt" TargetMode="External"/><Relationship Id="rId4" Type="http://schemas.openxmlformats.org/officeDocument/2006/relationships/image" Target="../media/image5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D4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89586" y="1911455"/>
            <a:ext cx="14642404" cy="6794409"/>
            <a:chOff x="0" y="0"/>
            <a:chExt cx="2623754" cy="121748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623754" cy="1217481"/>
            </a:xfrm>
            <a:custGeom>
              <a:avLst/>
              <a:gdLst/>
              <a:ahLst/>
              <a:cxnLst/>
              <a:rect l="l" t="t" r="r" b="b"/>
              <a:pathLst>
                <a:path w="2623754" h="1217481">
                  <a:moveTo>
                    <a:pt x="10575" y="0"/>
                  </a:moveTo>
                  <a:lnTo>
                    <a:pt x="2613179" y="0"/>
                  </a:lnTo>
                  <a:cubicBezTo>
                    <a:pt x="2615984" y="0"/>
                    <a:pt x="2618673" y="1114"/>
                    <a:pt x="2620656" y="3097"/>
                  </a:cubicBezTo>
                  <a:cubicBezTo>
                    <a:pt x="2622640" y="5080"/>
                    <a:pt x="2623754" y="7770"/>
                    <a:pt x="2623754" y="10575"/>
                  </a:cubicBezTo>
                  <a:lnTo>
                    <a:pt x="2623754" y="1206907"/>
                  </a:lnTo>
                  <a:cubicBezTo>
                    <a:pt x="2623754" y="1212747"/>
                    <a:pt x="2619019" y="1217481"/>
                    <a:pt x="2613179" y="1217481"/>
                  </a:cubicBezTo>
                  <a:lnTo>
                    <a:pt x="10575" y="1217481"/>
                  </a:lnTo>
                  <a:cubicBezTo>
                    <a:pt x="7770" y="1217481"/>
                    <a:pt x="5080" y="1216367"/>
                    <a:pt x="3097" y="1214384"/>
                  </a:cubicBezTo>
                  <a:cubicBezTo>
                    <a:pt x="1114" y="1212401"/>
                    <a:pt x="0" y="1209711"/>
                    <a:pt x="0" y="1206907"/>
                  </a:cubicBezTo>
                  <a:lnTo>
                    <a:pt x="0" y="10575"/>
                  </a:lnTo>
                  <a:cubicBezTo>
                    <a:pt x="0" y="7770"/>
                    <a:pt x="1114" y="5080"/>
                    <a:pt x="3097" y="3097"/>
                  </a:cubicBezTo>
                  <a:cubicBezTo>
                    <a:pt x="5080" y="1114"/>
                    <a:pt x="7770" y="0"/>
                    <a:pt x="10575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623754" cy="12936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5286299" y="3030821"/>
            <a:ext cx="2357499" cy="2357499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DBD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94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44203" y="3030821"/>
            <a:ext cx="2357499" cy="2357499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6C3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94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5286299" y="5961180"/>
            <a:ext cx="2357499" cy="2357499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A0B5E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9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44203" y="5961180"/>
            <a:ext cx="2357499" cy="2357499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DD36D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94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-4213" y="-4196008"/>
            <a:ext cx="18493943" cy="4793014"/>
          </a:xfrm>
          <a:custGeom>
            <a:avLst/>
            <a:gdLst/>
            <a:ahLst/>
            <a:cxnLst/>
            <a:rect l="l" t="t" r="r" b="b"/>
            <a:pathLst>
              <a:path w="18493943" h="4793014">
                <a:moveTo>
                  <a:pt x="0" y="0"/>
                </a:moveTo>
                <a:lnTo>
                  <a:pt x="18493943" y="0"/>
                </a:lnTo>
                <a:lnTo>
                  <a:pt x="18493943" y="4793013"/>
                </a:lnTo>
                <a:lnTo>
                  <a:pt x="0" y="47930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7329740" y="6259253"/>
            <a:ext cx="3628520" cy="3129599"/>
          </a:xfrm>
          <a:custGeom>
            <a:avLst/>
            <a:gdLst/>
            <a:ahLst/>
            <a:cxnLst/>
            <a:rect l="l" t="t" r="r" b="b"/>
            <a:pathLst>
              <a:path w="3628520" h="3129599">
                <a:moveTo>
                  <a:pt x="0" y="0"/>
                </a:moveTo>
                <a:lnTo>
                  <a:pt x="3628520" y="0"/>
                </a:lnTo>
                <a:lnTo>
                  <a:pt x="3628520" y="3129599"/>
                </a:lnTo>
                <a:lnTo>
                  <a:pt x="0" y="31295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-36183" y="9711148"/>
            <a:ext cx="18493943" cy="4793014"/>
          </a:xfrm>
          <a:custGeom>
            <a:avLst/>
            <a:gdLst/>
            <a:ahLst/>
            <a:cxnLst/>
            <a:rect l="l" t="t" r="r" b="b"/>
            <a:pathLst>
              <a:path w="18493943" h="4793014">
                <a:moveTo>
                  <a:pt x="0" y="0"/>
                </a:moveTo>
                <a:lnTo>
                  <a:pt x="18493943" y="0"/>
                </a:lnTo>
                <a:lnTo>
                  <a:pt x="18493943" y="4793013"/>
                </a:lnTo>
                <a:lnTo>
                  <a:pt x="0" y="47930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0" name="Group 20"/>
          <p:cNvGrpSpPr/>
          <p:nvPr/>
        </p:nvGrpSpPr>
        <p:grpSpPr>
          <a:xfrm>
            <a:off x="6271978" y="1153653"/>
            <a:ext cx="5385087" cy="1028067"/>
            <a:chOff x="0" y="0"/>
            <a:chExt cx="964947" cy="18421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964947" cy="184218"/>
            </a:xfrm>
            <a:custGeom>
              <a:avLst/>
              <a:gdLst/>
              <a:ahLst/>
              <a:cxnLst/>
              <a:rect l="l" t="t" r="r" b="b"/>
              <a:pathLst>
                <a:path w="964947" h="184218">
                  <a:moveTo>
                    <a:pt x="86260" y="0"/>
                  </a:moveTo>
                  <a:lnTo>
                    <a:pt x="878687" y="0"/>
                  </a:lnTo>
                  <a:cubicBezTo>
                    <a:pt x="926327" y="0"/>
                    <a:pt x="964947" y="38620"/>
                    <a:pt x="964947" y="86260"/>
                  </a:cubicBezTo>
                  <a:lnTo>
                    <a:pt x="964947" y="97958"/>
                  </a:lnTo>
                  <a:cubicBezTo>
                    <a:pt x="964947" y="120836"/>
                    <a:pt x="955859" y="142776"/>
                    <a:pt x="939682" y="158953"/>
                  </a:cubicBezTo>
                  <a:cubicBezTo>
                    <a:pt x="923505" y="175130"/>
                    <a:pt x="901565" y="184218"/>
                    <a:pt x="878687" y="184218"/>
                  </a:cubicBezTo>
                  <a:lnTo>
                    <a:pt x="86260" y="184218"/>
                  </a:lnTo>
                  <a:cubicBezTo>
                    <a:pt x="63382" y="184218"/>
                    <a:pt x="41442" y="175130"/>
                    <a:pt x="25265" y="158953"/>
                  </a:cubicBezTo>
                  <a:cubicBezTo>
                    <a:pt x="9088" y="142776"/>
                    <a:pt x="0" y="120836"/>
                    <a:pt x="0" y="97958"/>
                  </a:cubicBezTo>
                  <a:lnTo>
                    <a:pt x="0" y="86260"/>
                  </a:lnTo>
                  <a:cubicBezTo>
                    <a:pt x="0" y="63382"/>
                    <a:pt x="9088" y="41442"/>
                    <a:pt x="25265" y="25265"/>
                  </a:cubicBezTo>
                  <a:cubicBezTo>
                    <a:pt x="41442" y="9088"/>
                    <a:pt x="63382" y="0"/>
                    <a:pt x="86260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964947" cy="26041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23" name="Freeform 23"/>
          <p:cNvSpPr/>
          <p:nvPr/>
        </p:nvSpPr>
        <p:spPr>
          <a:xfrm>
            <a:off x="15628023" y="3497902"/>
            <a:ext cx="1807935" cy="1423338"/>
          </a:xfrm>
          <a:custGeom>
            <a:avLst/>
            <a:gdLst/>
            <a:ahLst/>
            <a:cxnLst/>
            <a:rect l="l" t="t" r="r" b="b"/>
            <a:pathLst>
              <a:path w="1807935" h="1423338">
                <a:moveTo>
                  <a:pt x="0" y="0"/>
                </a:moveTo>
                <a:lnTo>
                  <a:pt x="1807934" y="0"/>
                </a:lnTo>
                <a:lnTo>
                  <a:pt x="1807934" y="1423338"/>
                </a:lnTo>
                <a:lnTo>
                  <a:pt x="0" y="14233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>
            <a:off x="15545435" y="6449069"/>
            <a:ext cx="1839226" cy="1381719"/>
          </a:xfrm>
          <a:custGeom>
            <a:avLst/>
            <a:gdLst/>
            <a:ahLst/>
            <a:cxnLst/>
            <a:rect l="l" t="t" r="r" b="b"/>
            <a:pathLst>
              <a:path w="1839226" h="1381719">
                <a:moveTo>
                  <a:pt x="0" y="0"/>
                </a:moveTo>
                <a:lnTo>
                  <a:pt x="1839226" y="0"/>
                </a:lnTo>
                <a:lnTo>
                  <a:pt x="1839226" y="1381719"/>
                </a:lnTo>
                <a:lnTo>
                  <a:pt x="0" y="13817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1067647" y="3334063"/>
            <a:ext cx="1510609" cy="1510609"/>
          </a:xfrm>
          <a:custGeom>
            <a:avLst/>
            <a:gdLst/>
            <a:ahLst/>
            <a:cxnLst/>
            <a:rect l="l" t="t" r="r" b="b"/>
            <a:pathLst>
              <a:path w="1510609" h="1510609">
                <a:moveTo>
                  <a:pt x="0" y="0"/>
                </a:moveTo>
                <a:lnTo>
                  <a:pt x="1510609" y="0"/>
                </a:lnTo>
                <a:lnTo>
                  <a:pt x="1510609" y="1510609"/>
                </a:lnTo>
                <a:lnTo>
                  <a:pt x="0" y="151060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1490086" y="6142256"/>
            <a:ext cx="799000" cy="1936971"/>
          </a:xfrm>
          <a:custGeom>
            <a:avLst/>
            <a:gdLst/>
            <a:ahLst/>
            <a:cxnLst/>
            <a:rect l="l" t="t" r="r" b="b"/>
            <a:pathLst>
              <a:path w="799000" h="1936971">
                <a:moveTo>
                  <a:pt x="0" y="0"/>
                </a:moveTo>
                <a:lnTo>
                  <a:pt x="799000" y="0"/>
                </a:lnTo>
                <a:lnTo>
                  <a:pt x="799000" y="1936970"/>
                </a:lnTo>
                <a:lnTo>
                  <a:pt x="0" y="193697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3426078" y="2734170"/>
            <a:ext cx="11569421" cy="297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0"/>
              </a:lnSpc>
            </a:pPr>
            <a:r>
              <a:rPr lang="en-US" sz="6525">
                <a:solidFill>
                  <a:srgbClr val="000000"/>
                </a:solidFill>
                <a:latin typeface="TT Firs Neue Bold"/>
              </a:rPr>
              <a:t>Apreciação crítica</a:t>
            </a:r>
          </a:p>
          <a:p>
            <a:pPr algn="ctr">
              <a:lnSpc>
                <a:spcPts val="7830"/>
              </a:lnSpc>
            </a:pPr>
            <a:r>
              <a:rPr lang="en-US" sz="6525">
                <a:solidFill>
                  <a:srgbClr val="000000"/>
                </a:solidFill>
                <a:latin typeface="TT Firs Neue Bold"/>
              </a:rPr>
              <a:t>de uma </a:t>
            </a:r>
          </a:p>
          <a:p>
            <a:pPr algn="ctr">
              <a:lnSpc>
                <a:spcPts val="7830"/>
              </a:lnSpc>
            </a:pPr>
            <a:r>
              <a:rPr lang="en-US" sz="6525">
                <a:solidFill>
                  <a:srgbClr val="000000"/>
                </a:solidFill>
                <a:latin typeface="TT Firs Neue Bold"/>
              </a:rPr>
              <a:t>curta-metragem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6730393" y="1439086"/>
            <a:ext cx="4468256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ESCRITA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1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187155" y="2090551"/>
            <a:ext cx="15862336" cy="1410962"/>
            <a:chOff x="0" y="0"/>
            <a:chExt cx="2842352" cy="2528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42352" cy="252829"/>
            </a:xfrm>
            <a:custGeom>
              <a:avLst/>
              <a:gdLst/>
              <a:ahLst/>
              <a:cxnLst/>
              <a:rect l="l" t="t" r="r" b="b"/>
              <a:pathLst>
                <a:path w="2842352" h="252829">
                  <a:moveTo>
                    <a:pt x="9761" y="0"/>
                  </a:moveTo>
                  <a:lnTo>
                    <a:pt x="2832590" y="0"/>
                  </a:lnTo>
                  <a:cubicBezTo>
                    <a:pt x="2837981" y="0"/>
                    <a:pt x="2842352" y="4370"/>
                    <a:pt x="2842352" y="9761"/>
                  </a:cubicBezTo>
                  <a:lnTo>
                    <a:pt x="2842352" y="243067"/>
                  </a:lnTo>
                  <a:cubicBezTo>
                    <a:pt x="2842352" y="248458"/>
                    <a:pt x="2837981" y="252829"/>
                    <a:pt x="2832590" y="252829"/>
                  </a:cubicBezTo>
                  <a:lnTo>
                    <a:pt x="9761" y="252829"/>
                  </a:lnTo>
                  <a:cubicBezTo>
                    <a:pt x="7173" y="252829"/>
                    <a:pt x="4690" y="251800"/>
                    <a:pt x="2859" y="249969"/>
                  </a:cubicBezTo>
                  <a:cubicBezTo>
                    <a:pt x="1028" y="248139"/>
                    <a:pt x="0" y="245656"/>
                    <a:pt x="0" y="243067"/>
                  </a:cubicBezTo>
                  <a:lnTo>
                    <a:pt x="0" y="9761"/>
                  </a:lnTo>
                  <a:cubicBezTo>
                    <a:pt x="0" y="4370"/>
                    <a:pt x="4370" y="0"/>
                    <a:pt x="9761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76200"/>
              <a:ext cx="2842352" cy="3290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16581" y="1454772"/>
            <a:ext cx="4686282" cy="540529"/>
            <a:chOff x="0" y="0"/>
            <a:chExt cx="839729" cy="9685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39729" cy="96857"/>
            </a:xfrm>
            <a:custGeom>
              <a:avLst/>
              <a:gdLst/>
              <a:ahLst/>
              <a:cxnLst/>
              <a:rect l="l" t="t" r="r" b="b"/>
              <a:pathLst>
                <a:path w="839729" h="96857">
                  <a:moveTo>
                    <a:pt x="48428" y="0"/>
                  </a:moveTo>
                  <a:lnTo>
                    <a:pt x="791301" y="0"/>
                  </a:lnTo>
                  <a:cubicBezTo>
                    <a:pt x="804145" y="0"/>
                    <a:pt x="816462" y="5102"/>
                    <a:pt x="825545" y="14184"/>
                  </a:cubicBezTo>
                  <a:cubicBezTo>
                    <a:pt x="834627" y="23266"/>
                    <a:pt x="839729" y="35584"/>
                    <a:pt x="839729" y="48428"/>
                  </a:cubicBezTo>
                  <a:lnTo>
                    <a:pt x="839729" y="48428"/>
                  </a:lnTo>
                  <a:cubicBezTo>
                    <a:pt x="839729" y="61272"/>
                    <a:pt x="834627" y="73590"/>
                    <a:pt x="825545" y="82672"/>
                  </a:cubicBezTo>
                  <a:cubicBezTo>
                    <a:pt x="816462" y="91754"/>
                    <a:pt x="804145" y="96857"/>
                    <a:pt x="791301" y="96857"/>
                  </a:cubicBezTo>
                  <a:lnTo>
                    <a:pt x="48428" y="96857"/>
                  </a:lnTo>
                  <a:cubicBezTo>
                    <a:pt x="35584" y="96857"/>
                    <a:pt x="23266" y="91754"/>
                    <a:pt x="14184" y="82672"/>
                  </a:cubicBezTo>
                  <a:cubicBezTo>
                    <a:pt x="5102" y="73590"/>
                    <a:pt x="0" y="61272"/>
                    <a:pt x="0" y="48428"/>
                  </a:cubicBezTo>
                  <a:lnTo>
                    <a:pt x="0" y="48428"/>
                  </a:lnTo>
                  <a:cubicBezTo>
                    <a:pt x="0" y="35584"/>
                    <a:pt x="5102" y="23266"/>
                    <a:pt x="14184" y="14184"/>
                  </a:cubicBezTo>
                  <a:cubicBezTo>
                    <a:pt x="23266" y="5102"/>
                    <a:pt x="35584" y="0"/>
                    <a:pt x="48428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76200"/>
              <a:ext cx="839729" cy="173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553482" y="1380085"/>
            <a:ext cx="475218" cy="710466"/>
          </a:xfrm>
          <a:custGeom>
            <a:avLst/>
            <a:gdLst/>
            <a:ahLst/>
            <a:cxnLst/>
            <a:rect l="l" t="t" r="r" b="b"/>
            <a:pathLst>
              <a:path w="475218" h="710466">
                <a:moveTo>
                  <a:pt x="0" y="0"/>
                </a:moveTo>
                <a:lnTo>
                  <a:pt x="475218" y="0"/>
                </a:lnTo>
                <a:lnTo>
                  <a:pt x="475218" y="710466"/>
                </a:lnTo>
                <a:lnTo>
                  <a:pt x="0" y="710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11"/>
          <p:cNvGrpSpPr/>
          <p:nvPr/>
        </p:nvGrpSpPr>
        <p:grpSpPr>
          <a:xfrm>
            <a:off x="1155739" y="4593796"/>
            <a:ext cx="4686282" cy="540529"/>
            <a:chOff x="0" y="0"/>
            <a:chExt cx="839729" cy="9685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39729" cy="96857"/>
            </a:xfrm>
            <a:custGeom>
              <a:avLst/>
              <a:gdLst/>
              <a:ahLst/>
              <a:cxnLst/>
              <a:rect l="l" t="t" r="r" b="b"/>
              <a:pathLst>
                <a:path w="839729" h="96857">
                  <a:moveTo>
                    <a:pt x="48428" y="0"/>
                  </a:moveTo>
                  <a:lnTo>
                    <a:pt x="791301" y="0"/>
                  </a:lnTo>
                  <a:cubicBezTo>
                    <a:pt x="804145" y="0"/>
                    <a:pt x="816462" y="5102"/>
                    <a:pt x="825545" y="14184"/>
                  </a:cubicBezTo>
                  <a:cubicBezTo>
                    <a:pt x="834627" y="23266"/>
                    <a:pt x="839729" y="35584"/>
                    <a:pt x="839729" y="48428"/>
                  </a:cubicBezTo>
                  <a:lnTo>
                    <a:pt x="839729" y="48428"/>
                  </a:lnTo>
                  <a:cubicBezTo>
                    <a:pt x="839729" y="61272"/>
                    <a:pt x="834627" y="73590"/>
                    <a:pt x="825545" y="82672"/>
                  </a:cubicBezTo>
                  <a:cubicBezTo>
                    <a:pt x="816462" y="91754"/>
                    <a:pt x="804145" y="96857"/>
                    <a:pt x="791301" y="96857"/>
                  </a:cubicBezTo>
                  <a:lnTo>
                    <a:pt x="48428" y="96857"/>
                  </a:lnTo>
                  <a:cubicBezTo>
                    <a:pt x="35584" y="96857"/>
                    <a:pt x="23266" y="91754"/>
                    <a:pt x="14184" y="82672"/>
                  </a:cubicBezTo>
                  <a:cubicBezTo>
                    <a:pt x="5102" y="73590"/>
                    <a:pt x="0" y="61272"/>
                    <a:pt x="0" y="48428"/>
                  </a:cubicBezTo>
                  <a:lnTo>
                    <a:pt x="0" y="48428"/>
                  </a:lnTo>
                  <a:cubicBezTo>
                    <a:pt x="0" y="35584"/>
                    <a:pt x="5102" y="23266"/>
                    <a:pt x="14184" y="14184"/>
                  </a:cubicBezTo>
                  <a:cubicBezTo>
                    <a:pt x="23266" y="5102"/>
                    <a:pt x="35584" y="0"/>
                    <a:pt x="48428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76200"/>
              <a:ext cx="839729" cy="173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87155" y="5275182"/>
            <a:ext cx="15777509" cy="823292"/>
            <a:chOff x="0" y="0"/>
            <a:chExt cx="2827151" cy="1475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827151" cy="147525"/>
            </a:xfrm>
            <a:custGeom>
              <a:avLst/>
              <a:gdLst/>
              <a:ahLst/>
              <a:cxnLst/>
              <a:rect l="l" t="t" r="r" b="b"/>
              <a:pathLst>
                <a:path w="2827151" h="147525">
                  <a:moveTo>
                    <a:pt x="9814" y="0"/>
                  </a:moveTo>
                  <a:lnTo>
                    <a:pt x="2817338" y="0"/>
                  </a:lnTo>
                  <a:cubicBezTo>
                    <a:pt x="2822758" y="0"/>
                    <a:pt x="2827151" y="4394"/>
                    <a:pt x="2827151" y="9814"/>
                  </a:cubicBezTo>
                  <a:lnTo>
                    <a:pt x="2827151" y="137711"/>
                  </a:lnTo>
                  <a:cubicBezTo>
                    <a:pt x="2827151" y="140314"/>
                    <a:pt x="2826117" y="142810"/>
                    <a:pt x="2824277" y="144650"/>
                  </a:cubicBezTo>
                  <a:cubicBezTo>
                    <a:pt x="2822437" y="146491"/>
                    <a:pt x="2819940" y="147525"/>
                    <a:pt x="2817338" y="147525"/>
                  </a:cubicBezTo>
                  <a:lnTo>
                    <a:pt x="9814" y="147525"/>
                  </a:lnTo>
                  <a:cubicBezTo>
                    <a:pt x="7211" y="147525"/>
                    <a:pt x="4715" y="146491"/>
                    <a:pt x="2874" y="144650"/>
                  </a:cubicBezTo>
                  <a:cubicBezTo>
                    <a:pt x="1034" y="142810"/>
                    <a:pt x="0" y="140314"/>
                    <a:pt x="0" y="137711"/>
                  </a:cubicBezTo>
                  <a:lnTo>
                    <a:pt x="0" y="9814"/>
                  </a:lnTo>
                  <a:cubicBezTo>
                    <a:pt x="0" y="7211"/>
                    <a:pt x="1034" y="4715"/>
                    <a:pt x="2874" y="2874"/>
                  </a:cubicBezTo>
                  <a:cubicBezTo>
                    <a:pt x="4715" y="1034"/>
                    <a:pt x="7211" y="0"/>
                    <a:pt x="9814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76200"/>
              <a:ext cx="2827151" cy="2237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155739" y="7157643"/>
            <a:ext cx="4686282" cy="540529"/>
            <a:chOff x="0" y="0"/>
            <a:chExt cx="839729" cy="9685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39729" cy="96857"/>
            </a:xfrm>
            <a:custGeom>
              <a:avLst/>
              <a:gdLst/>
              <a:ahLst/>
              <a:cxnLst/>
              <a:rect l="l" t="t" r="r" b="b"/>
              <a:pathLst>
                <a:path w="839729" h="96857">
                  <a:moveTo>
                    <a:pt x="48428" y="0"/>
                  </a:moveTo>
                  <a:lnTo>
                    <a:pt x="791301" y="0"/>
                  </a:lnTo>
                  <a:cubicBezTo>
                    <a:pt x="804145" y="0"/>
                    <a:pt x="816462" y="5102"/>
                    <a:pt x="825545" y="14184"/>
                  </a:cubicBezTo>
                  <a:cubicBezTo>
                    <a:pt x="834627" y="23266"/>
                    <a:pt x="839729" y="35584"/>
                    <a:pt x="839729" y="48428"/>
                  </a:cubicBezTo>
                  <a:lnTo>
                    <a:pt x="839729" y="48428"/>
                  </a:lnTo>
                  <a:cubicBezTo>
                    <a:pt x="839729" y="61272"/>
                    <a:pt x="834627" y="73590"/>
                    <a:pt x="825545" y="82672"/>
                  </a:cubicBezTo>
                  <a:cubicBezTo>
                    <a:pt x="816462" y="91754"/>
                    <a:pt x="804145" y="96857"/>
                    <a:pt x="791301" y="96857"/>
                  </a:cubicBezTo>
                  <a:lnTo>
                    <a:pt x="48428" y="96857"/>
                  </a:lnTo>
                  <a:cubicBezTo>
                    <a:pt x="35584" y="96857"/>
                    <a:pt x="23266" y="91754"/>
                    <a:pt x="14184" y="82672"/>
                  </a:cubicBezTo>
                  <a:cubicBezTo>
                    <a:pt x="5102" y="73590"/>
                    <a:pt x="0" y="61272"/>
                    <a:pt x="0" y="48428"/>
                  </a:cubicBezTo>
                  <a:lnTo>
                    <a:pt x="0" y="48428"/>
                  </a:lnTo>
                  <a:cubicBezTo>
                    <a:pt x="0" y="35584"/>
                    <a:pt x="5102" y="23266"/>
                    <a:pt x="14184" y="14184"/>
                  </a:cubicBezTo>
                  <a:cubicBezTo>
                    <a:pt x="23266" y="5102"/>
                    <a:pt x="35584" y="0"/>
                    <a:pt x="48428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76200"/>
              <a:ext cx="839729" cy="173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103972" y="7919100"/>
            <a:ext cx="15748083" cy="788465"/>
            <a:chOff x="0" y="0"/>
            <a:chExt cx="2821879" cy="1412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821879" cy="141284"/>
            </a:xfrm>
            <a:custGeom>
              <a:avLst/>
              <a:gdLst/>
              <a:ahLst/>
              <a:cxnLst/>
              <a:rect l="l" t="t" r="r" b="b"/>
              <a:pathLst>
                <a:path w="2821879" h="141284">
                  <a:moveTo>
                    <a:pt x="9832" y="0"/>
                  </a:moveTo>
                  <a:lnTo>
                    <a:pt x="2812047" y="0"/>
                  </a:lnTo>
                  <a:cubicBezTo>
                    <a:pt x="2814654" y="0"/>
                    <a:pt x="2817155" y="1036"/>
                    <a:pt x="2818999" y="2880"/>
                  </a:cubicBezTo>
                  <a:cubicBezTo>
                    <a:pt x="2820843" y="4724"/>
                    <a:pt x="2821879" y="7225"/>
                    <a:pt x="2821879" y="9832"/>
                  </a:cubicBezTo>
                  <a:lnTo>
                    <a:pt x="2821879" y="131452"/>
                  </a:lnTo>
                  <a:cubicBezTo>
                    <a:pt x="2821879" y="134059"/>
                    <a:pt x="2820843" y="136560"/>
                    <a:pt x="2818999" y="138404"/>
                  </a:cubicBezTo>
                  <a:cubicBezTo>
                    <a:pt x="2817155" y="140248"/>
                    <a:pt x="2814654" y="141284"/>
                    <a:pt x="2812047" y="141284"/>
                  </a:cubicBezTo>
                  <a:lnTo>
                    <a:pt x="9832" y="141284"/>
                  </a:lnTo>
                  <a:cubicBezTo>
                    <a:pt x="7225" y="141284"/>
                    <a:pt x="4724" y="140248"/>
                    <a:pt x="2880" y="138404"/>
                  </a:cubicBezTo>
                  <a:cubicBezTo>
                    <a:pt x="1036" y="136560"/>
                    <a:pt x="0" y="134059"/>
                    <a:pt x="0" y="131452"/>
                  </a:cubicBezTo>
                  <a:lnTo>
                    <a:pt x="0" y="9832"/>
                  </a:lnTo>
                  <a:cubicBezTo>
                    <a:pt x="0" y="7225"/>
                    <a:pt x="1036" y="4724"/>
                    <a:pt x="2880" y="2880"/>
                  </a:cubicBezTo>
                  <a:cubicBezTo>
                    <a:pt x="4724" y="1036"/>
                    <a:pt x="7225" y="0"/>
                    <a:pt x="9832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821879" cy="2174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384592" y="2170239"/>
            <a:ext cx="15467463" cy="1047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O objetivo deste trabalho é a </a:t>
            </a:r>
            <a:r>
              <a:rPr lang="en-US" sz="2900">
                <a:solidFill>
                  <a:srgbClr val="000000"/>
                </a:solidFill>
                <a:latin typeface="TT Firs Neue Bold"/>
              </a:rPr>
              <a:t>planificação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e </a:t>
            </a:r>
            <a:r>
              <a:rPr lang="en-US" sz="2900">
                <a:solidFill>
                  <a:srgbClr val="000000"/>
                </a:solidFill>
                <a:latin typeface="TT Firs Neue Bold"/>
              </a:rPr>
              <a:t>a produção escrita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de uma </a:t>
            </a:r>
            <a:r>
              <a:rPr lang="en-US" sz="2900">
                <a:solidFill>
                  <a:srgbClr val="000000"/>
                </a:solidFill>
                <a:latin typeface="TT Firs Neue Bold"/>
              </a:rPr>
              <a:t>apreciação crítica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sobre uma </a:t>
            </a:r>
            <a:r>
              <a:rPr lang="en-US" sz="2900">
                <a:solidFill>
                  <a:srgbClr val="000000"/>
                </a:solidFill>
                <a:latin typeface="TT Firs Neue Bold"/>
              </a:rPr>
              <a:t>curta-metragem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.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301409" y="1496436"/>
            <a:ext cx="4468256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OBJETIVO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12182" y="4646282"/>
            <a:ext cx="4491072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MODALIDADE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12182" y="5391807"/>
            <a:ext cx="14931171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Trabalho de pares.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282771" y="7199308"/>
            <a:ext cx="4491072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>
                <a:solidFill>
                  <a:srgbClr val="FFFFFF"/>
                </a:solidFill>
                <a:latin typeface="TT Firs Neue Bold"/>
              </a:rPr>
              <a:t>AVALIAÇÃO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84592" y="8018312"/>
            <a:ext cx="15199014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A avaliação deste trabalho será feita de acordo com a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4" tooltip="https://eduazoresgov-my.sharepoint.com/:b:/g/personal/pv760314_edu_azores_gov_pt/EVLylLA13oFKmo3dVFdN-g4BHqS5EXm0uziDkAtv6OQRtg?e=u2GuGH"/>
              </a:rPr>
              <a:t>rubrica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facultada para o efeito. </a:t>
            </a:r>
          </a:p>
        </p:txBody>
      </p:sp>
      <p:sp>
        <p:nvSpPr>
          <p:cNvPr id="29" name="Freeform 29"/>
          <p:cNvSpPr/>
          <p:nvPr/>
        </p:nvSpPr>
        <p:spPr>
          <a:xfrm>
            <a:off x="437239" y="4508828"/>
            <a:ext cx="475218" cy="710466"/>
          </a:xfrm>
          <a:custGeom>
            <a:avLst/>
            <a:gdLst/>
            <a:ahLst/>
            <a:cxnLst/>
            <a:rect l="l" t="t" r="r" b="b"/>
            <a:pathLst>
              <a:path w="475218" h="710466">
                <a:moveTo>
                  <a:pt x="0" y="0"/>
                </a:moveTo>
                <a:lnTo>
                  <a:pt x="475217" y="0"/>
                </a:lnTo>
                <a:lnTo>
                  <a:pt x="475217" y="710465"/>
                </a:lnTo>
                <a:lnTo>
                  <a:pt x="0" y="7104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0" name="Freeform 30"/>
          <p:cNvSpPr/>
          <p:nvPr/>
        </p:nvSpPr>
        <p:spPr>
          <a:xfrm>
            <a:off x="437239" y="6759107"/>
            <a:ext cx="475218" cy="710466"/>
          </a:xfrm>
          <a:custGeom>
            <a:avLst/>
            <a:gdLst/>
            <a:ahLst/>
            <a:cxnLst/>
            <a:rect l="l" t="t" r="r" b="b"/>
            <a:pathLst>
              <a:path w="475218" h="710466">
                <a:moveTo>
                  <a:pt x="0" y="0"/>
                </a:moveTo>
                <a:lnTo>
                  <a:pt x="475217" y="0"/>
                </a:lnTo>
                <a:lnTo>
                  <a:pt x="475217" y="710465"/>
                </a:lnTo>
                <a:lnTo>
                  <a:pt x="0" y="7104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Freeform 31"/>
          <p:cNvSpPr/>
          <p:nvPr/>
        </p:nvSpPr>
        <p:spPr>
          <a:xfrm>
            <a:off x="11060236" y="7872142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8" y="0"/>
                </a:lnTo>
                <a:lnTo>
                  <a:pt x="281558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1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507692" y="1028700"/>
            <a:ext cx="17118014" cy="8653417"/>
            <a:chOff x="0" y="0"/>
            <a:chExt cx="3067355" cy="15505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67355" cy="1550595"/>
            </a:xfrm>
            <a:custGeom>
              <a:avLst/>
              <a:gdLst/>
              <a:ahLst/>
              <a:cxnLst/>
              <a:rect l="l" t="t" r="r" b="b"/>
              <a:pathLst>
                <a:path w="3067355" h="1550595">
                  <a:moveTo>
                    <a:pt x="9045" y="0"/>
                  </a:moveTo>
                  <a:lnTo>
                    <a:pt x="3058310" y="0"/>
                  </a:lnTo>
                  <a:cubicBezTo>
                    <a:pt x="3063305" y="0"/>
                    <a:pt x="3067355" y="4050"/>
                    <a:pt x="3067355" y="9045"/>
                  </a:cubicBezTo>
                  <a:lnTo>
                    <a:pt x="3067355" y="1541549"/>
                  </a:lnTo>
                  <a:cubicBezTo>
                    <a:pt x="3067355" y="1546545"/>
                    <a:pt x="3063305" y="1550595"/>
                    <a:pt x="3058310" y="1550595"/>
                  </a:cubicBezTo>
                  <a:lnTo>
                    <a:pt x="9045" y="1550595"/>
                  </a:lnTo>
                  <a:cubicBezTo>
                    <a:pt x="4050" y="1550595"/>
                    <a:pt x="0" y="1546545"/>
                    <a:pt x="0" y="1541549"/>
                  </a:cubicBezTo>
                  <a:lnTo>
                    <a:pt x="0" y="9045"/>
                  </a:lnTo>
                  <a:cubicBezTo>
                    <a:pt x="0" y="4050"/>
                    <a:pt x="4050" y="0"/>
                    <a:pt x="9045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76200"/>
              <a:ext cx="3067355" cy="16267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785615" y="1186956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0" y="0"/>
                </a:lnTo>
                <a:lnTo>
                  <a:pt x="486170" y="486170"/>
                </a:lnTo>
                <a:lnTo>
                  <a:pt x="0" y="4861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785615" y="1843040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0" y="0"/>
                </a:lnTo>
                <a:lnTo>
                  <a:pt x="486170" y="486171"/>
                </a:lnTo>
                <a:lnTo>
                  <a:pt x="0" y="4861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785615" y="3494921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0" y="0"/>
                </a:lnTo>
                <a:lnTo>
                  <a:pt x="486170" y="486170"/>
                </a:lnTo>
                <a:lnTo>
                  <a:pt x="0" y="4861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785615" y="5745584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0" y="0"/>
                </a:lnTo>
                <a:lnTo>
                  <a:pt x="486170" y="486171"/>
                </a:lnTo>
                <a:lnTo>
                  <a:pt x="0" y="48617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677332" y="8505638"/>
            <a:ext cx="475218" cy="475218"/>
          </a:xfrm>
          <a:custGeom>
            <a:avLst/>
            <a:gdLst/>
            <a:ahLst/>
            <a:cxnLst/>
            <a:rect l="l" t="t" r="r" b="b"/>
            <a:pathLst>
              <a:path w="475218" h="475218">
                <a:moveTo>
                  <a:pt x="0" y="0"/>
                </a:moveTo>
                <a:lnTo>
                  <a:pt x="475218" y="0"/>
                </a:lnTo>
                <a:lnTo>
                  <a:pt x="475218" y="475218"/>
                </a:lnTo>
                <a:lnTo>
                  <a:pt x="0" y="47521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666379" y="9039480"/>
            <a:ext cx="486171" cy="486171"/>
          </a:xfrm>
          <a:custGeom>
            <a:avLst/>
            <a:gdLst/>
            <a:ahLst/>
            <a:cxnLst/>
            <a:rect l="l" t="t" r="r" b="b"/>
            <a:pathLst>
              <a:path w="486171" h="486171">
                <a:moveTo>
                  <a:pt x="0" y="0"/>
                </a:moveTo>
                <a:lnTo>
                  <a:pt x="486171" y="0"/>
                </a:lnTo>
                <a:lnTo>
                  <a:pt x="486171" y="486170"/>
                </a:lnTo>
                <a:lnTo>
                  <a:pt x="0" y="48617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1369913" y="3442731"/>
            <a:ext cx="15774831" cy="2114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Planificação </a:t>
            </a:r>
          </a:p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Depois de relembrarem as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14" tooltip="https://www.canva.com/design/DAF89Dj8IFs/KaIZK0VLAJ_4zaFeLA-0hg/view?utm_content=DAF89Dj8IFs&amp;utm_campaign=designshare&amp;utm_medium=link&amp;utm_source=editor"/>
              </a:rPr>
              <a:t>características de uma apreciação crítica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, os alunos devem descarregar o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15" tooltip="https://eduazoresgov-my.sharepoint.com/:w:/g/personal/pv760314_edu_azores_gov_pt/EeNncF59JFNHqxTrTt5WDQoB9m8MfTw4nYrpq3BVuo9Ewg?e=xAVuhY"/>
              </a:rPr>
              <a:t>documento de planificação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, mudar-lhe o nome, preenchê-lo e partilhá-lo entre si e com o  professor para que este dê </a:t>
            </a:r>
            <a:r>
              <a:rPr lang="en-US" sz="2900">
                <a:solidFill>
                  <a:srgbClr val="000000"/>
                </a:solidFill>
                <a:latin typeface="TT Firs Neue Italics"/>
              </a:rPr>
              <a:t>feedback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26792" y="1159286"/>
            <a:ext cx="16141237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Constituição de pares de trabalho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426792" y="1766840"/>
            <a:ext cx="15774831" cy="1580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Seleção da curta-metragem</a:t>
            </a:r>
          </a:p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Cada par deve selecionar uma curta-metragem de entre as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16" action="ppaction://hlinksldjump"/>
              </a:rPr>
              <a:t>propostas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apresentadas nas páginas seguintes. 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69913" y="5669384"/>
            <a:ext cx="15888589" cy="2647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Textualização e revisão</a:t>
            </a:r>
          </a:p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"/>
              </a:rPr>
              <a:t>Depois descarregarem o </a:t>
            </a:r>
            <a:r>
              <a:rPr lang="en-US" sz="2900" u="sng">
                <a:solidFill>
                  <a:srgbClr val="000000"/>
                </a:solidFill>
                <a:latin typeface="TT Firs Neue"/>
                <a:hlinkClick r:id="rId17" tooltip="https://eduazoresgov-my.sharepoint.com/:w:/g/personal/pv760314_edu_azores_gov_pt/ERuL52wRZ_dEo1uL_NosGCYBNi3bamru3Epdd5pWlLi7Hw?e=XfArsy"/>
              </a:rPr>
              <a:t>documento para a textualização</a:t>
            </a:r>
            <a:r>
              <a:rPr lang="en-US" sz="2900">
                <a:solidFill>
                  <a:srgbClr val="000000"/>
                </a:solidFill>
                <a:latin typeface="TT Firs Neue"/>
              </a:rPr>
              <a:t> e de o partilharem entre si e com o professor, os alunos que compõem cada par, tendo por base as orientações sobre este tipo de texto (em particular as relativas aos aspetos linguísticos), os comentários recebidos e a rubrica já apresentada, deverão redigir e rever o texto.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426792" y="8429438"/>
            <a:ext cx="15548174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Partilha do texto com a turma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26792" y="8987545"/>
            <a:ext cx="15774831" cy="51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234"/>
              </a:lnSpc>
            </a:pPr>
            <a:r>
              <a:rPr lang="en-US" sz="2900">
                <a:solidFill>
                  <a:srgbClr val="000000"/>
                </a:solidFill>
                <a:latin typeface="TT Firs Neue Bold"/>
              </a:rPr>
              <a:t>Auto e coavaliação </a:t>
            </a:r>
          </a:p>
        </p:txBody>
      </p:sp>
      <p:sp>
        <p:nvSpPr>
          <p:cNvPr id="24" name="Freeform 24"/>
          <p:cNvSpPr/>
          <p:nvPr/>
        </p:nvSpPr>
        <p:spPr>
          <a:xfrm>
            <a:off x="13515685" y="3840312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8" y="0"/>
                </a:lnTo>
                <a:lnTo>
                  <a:pt x="281558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8785141" y="4405754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8" y="0"/>
                </a:lnTo>
                <a:lnTo>
                  <a:pt x="281558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>
            <a:off x="11537662" y="6064834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7" y="0"/>
                </a:lnTo>
                <a:lnTo>
                  <a:pt x="281557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13656464" y="2188432"/>
            <a:ext cx="281558" cy="281558"/>
          </a:xfrm>
          <a:custGeom>
            <a:avLst/>
            <a:gdLst/>
            <a:ahLst/>
            <a:cxnLst/>
            <a:rect l="l" t="t" r="r" b="b"/>
            <a:pathLst>
              <a:path w="281558" h="281558">
                <a:moveTo>
                  <a:pt x="0" y="0"/>
                </a:moveTo>
                <a:lnTo>
                  <a:pt x="281558" y="0"/>
                </a:lnTo>
                <a:lnTo>
                  <a:pt x="281558" y="281558"/>
                </a:lnTo>
                <a:lnTo>
                  <a:pt x="0" y="28155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677332" y="202706"/>
            <a:ext cx="475218" cy="710466"/>
          </a:xfrm>
          <a:custGeom>
            <a:avLst/>
            <a:gdLst/>
            <a:ahLst/>
            <a:cxnLst/>
            <a:rect l="l" t="t" r="r" b="b"/>
            <a:pathLst>
              <a:path w="475218" h="710466">
                <a:moveTo>
                  <a:pt x="0" y="0"/>
                </a:moveTo>
                <a:lnTo>
                  <a:pt x="475218" y="0"/>
                </a:lnTo>
                <a:lnTo>
                  <a:pt x="475218" y="710466"/>
                </a:lnTo>
                <a:lnTo>
                  <a:pt x="0" y="71046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-762000" y="44559"/>
            <a:ext cx="6707012" cy="965778"/>
            <a:chOff x="0" y="-76200"/>
            <a:chExt cx="1201821" cy="173057"/>
          </a:xfrm>
        </p:grpSpPr>
        <p:sp>
          <p:nvSpPr>
            <p:cNvPr id="6" name="TextBox 6"/>
            <p:cNvSpPr txBox="1"/>
            <p:nvPr/>
          </p:nvSpPr>
          <p:spPr>
            <a:xfrm>
              <a:off x="0" y="-76200"/>
              <a:ext cx="839729" cy="1730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  <p:sp>
          <p:nvSpPr>
            <p:cNvPr id="5" name="Freeform 5"/>
            <p:cNvSpPr/>
            <p:nvPr/>
          </p:nvSpPr>
          <p:spPr>
            <a:xfrm>
              <a:off x="362092" y="-21541"/>
              <a:ext cx="839729" cy="96857"/>
            </a:xfrm>
            <a:custGeom>
              <a:avLst/>
              <a:gdLst/>
              <a:ahLst/>
              <a:cxnLst/>
              <a:rect l="l" t="t" r="r" b="b"/>
              <a:pathLst>
                <a:path w="839729" h="96857">
                  <a:moveTo>
                    <a:pt x="48428" y="0"/>
                  </a:moveTo>
                  <a:lnTo>
                    <a:pt x="791301" y="0"/>
                  </a:lnTo>
                  <a:cubicBezTo>
                    <a:pt x="804145" y="0"/>
                    <a:pt x="816462" y="5102"/>
                    <a:pt x="825545" y="14184"/>
                  </a:cubicBezTo>
                  <a:cubicBezTo>
                    <a:pt x="834627" y="23266"/>
                    <a:pt x="839729" y="35584"/>
                    <a:pt x="839729" y="48428"/>
                  </a:cubicBezTo>
                  <a:lnTo>
                    <a:pt x="839729" y="48428"/>
                  </a:lnTo>
                  <a:cubicBezTo>
                    <a:pt x="839729" y="61272"/>
                    <a:pt x="834627" y="73590"/>
                    <a:pt x="825545" y="82672"/>
                  </a:cubicBezTo>
                  <a:cubicBezTo>
                    <a:pt x="816462" y="91754"/>
                    <a:pt x="804145" y="96857"/>
                    <a:pt x="791301" y="96857"/>
                  </a:cubicBezTo>
                  <a:lnTo>
                    <a:pt x="48428" y="96857"/>
                  </a:lnTo>
                  <a:cubicBezTo>
                    <a:pt x="35584" y="96857"/>
                    <a:pt x="23266" y="91754"/>
                    <a:pt x="14184" y="82672"/>
                  </a:cubicBezTo>
                  <a:cubicBezTo>
                    <a:pt x="5102" y="73590"/>
                    <a:pt x="0" y="61272"/>
                    <a:pt x="0" y="48428"/>
                  </a:cubicBezTo>
                  <a:lnTo>
                    <a:pt x="0" y="48428"/>
                  </a:lnTo>
                  <a:cubicBezTo>
                    <a:pt x="0" y="35584"/>
                    <a:pt x="5102" y="23266"/>
                    <a:pt x="14184" y="14184"/>
                  </a:cubicBezTo>
                  <a:cubicBezTo>
                    <a:pt x="23266" y="5102"/>
                    <a:pt x="35584" y="0"/>
                    <a:pt x="48428" y="0"/>
                  </a:cubicBezTo>
                  <a:close/>
                </a:path>
              </a:pathLst>
            </a:custGeom>
            <a:solidFill>
              <a:srgbClr val="2B6599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565426" y="455972"/>
            <a:ext cx="4491072" cy="457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75" dirty="0">
                <a:solidFill>
                  <a:srgbClr val="FFFFFF"/>
                </a:solidFill>
                <a:latin typeface="TT Firs Neue Bold"/>
              </a:rPr>
              <a:t>ETAPAS</a:t>
            </a:r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C4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941" y="396604"/>
            <a:ext cx="7933879" cy="923896"/>
            <a:chOff x="0" y="0"/>
            <a:chExt cx="1421662" cy="16555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21661" cy="165552"/>
            </a:xfrm>
            <a:custGeom>
              <a:avLst/>
              <a:gdLst/>
              <a:ahLst/>
              <a:cxnLst/>
              <a:rect l="l" t="t" r="r" b="b"/>
              <a:pathLst>
                <a:path w="1421661" h="165552">
                  <a:moveTo>
                    <a:pt x="58548" y="0"/>
                  </a:moveTo>
                  <a:lnTo>
                    <a:pt x="1363113" y="0"/>
                  </a:lnTo>
                  <a:cubicBezTo>
                    <a:pt x="1395449" y="0"/>
                    <a:pt x="1421661" y="26213"/>
                    <a:pt x="1421661" y="58548"/>
                  </a:cubicBezTo>
                  <a:lnTo>
                    <a:pt x="1421661" y="107003"/>
                  </a:lnTo>
                  <a:cubicBezTo>
                    <a:pt x="1421661" y="139339"/>
                    <a:pt x="1395449" y="165552"/>
                    <a:pt x="1363113" y="165552"/>
                  </a:cubicBezTo>
                  <a:lnTo>
                    <a:pt x="58548" y="165552"/>
                  </a:lnTo>
                  <a:cubicBezTo>
                    <a:pt x="26213" y="165552"/>
                    <a:pt x="0" y="139339"/>
                    <a:pt x="0" y="107003"/>
                  </a:cubicBezTo>
                  <a:lnTo>
                    <a:pt x="0" y="58548"/>
                  </a:lnTo>
                  <a:cubicBezTo>
                    <a:pt x="0" y="26213"/>
                    <a:pt x="26213" y="0"/>
                    <a:pt x="58548" y="0"/>
                  </a:cubicBezTo>
                  <a:close/>
                </a:path>
              </a:pathLst>
            </a:custGeom>
            <a:solidFill>
              <a:srgbClr val="EF5F6A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421662" cy="2417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5400000">
            <a:off x="9886967" y="383787"/>
            <a:ext cx="705925" cy="1055380"/>
          </a:xfrm>
          <a:custGeom>
            <a:avLst/>
            <a:gdLst/>
            <a:ahLst/>
            <a:cxnLst/>
            <a:rect l="l" t="t" r="r" b="b"/>
            <a:pathLst>
              <a:path w="705925" h="1055380">
                <a:moveTo>
                  <a:pt x="0" y="0"/>
                </a:moveTo>
                <a:lnTo>
                  <a:pt x="705925" y="0"/>
                </a:lnTo>
                <a:lnTo>
                  <a:pt x="705925" y="1055380"/>
                </a:lnTo>
                <a:lnTo>
                  <a:pt x="0" y="10553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914941" y="2599141"/>
            <a:ext cx="2921514" cy="2115176"/>
            <a:chOff x="0" y="0"/>
            <a:chExt cx="19050000" cy="13792200"/>
          </a:xfrm>
        </p:grpSpPr>
        <p:sp>
          <p:nvSpPr>
            <p:cNvPr id="7" name="Freeform 7">
              <a:hlinkClick r:id="rId4" tooltip="https://youtu.be/yYcpRSQ-irs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5"/>
              <a:stretch>
                <a:fillRect l="-184" r="-18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4" tooltip="https://youtu.be/yYcpRSQ-irs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4217456" y="2599141"/>
            <a:ext cx="2921514" cy="2115176"/>
            <a:chOff x="0" y="0"/>
            <a:chExt cx="19050000" cy="13792200"/>
          </a:xfrm>
        </p:grpSpPr>
        <p:sp>
          <p:nvSpPr>
            <p:cNvPr id="10" name="Freeform 10">
              <a:hlinkClick r:id="rId7" tooltip="https://youtu.be/tJsGGsPNakw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8"/>
              <a:stretch>
                <a:fillRect l="-3159" r="-3159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>
              <a:hlinkClick r:id="rId7" tooltip="https://youtu.be/tJsGGsPNakw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7696793" y="2599141"/>
            <a:ext cx="2921514" cy="2115176"/>
            <a:chOff x="0" y="0"/>
            <a:chExt cx="19050000" cy="13792200"/>
          </a:xfrm>
        </p:grpSpPr>
        <p:sp>
          <p:nvSpPr>
            <p:cNvPr id="13" name="Freeform 13">
              <a:hlinkClick r:id="rId9" tooltip="https://youtu.be/yq3Z9msqnOg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0"/>
              <a:stretch>
                <a:fillRect t="-11611" b="-11611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>
              <a:hlinkClick r:id="rId9" tooltip="https://youtu.be/yq3Z9msqnOg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1176131" y="2599141"/>
            <a:ext cx="2921514" cy="2115176"/>
            <a:chOff x="0" y="0"/>
            <a:chExt cx="19050000" cy="13792200"/>
          </a:xfrm>
        </p:grpSpPr>
        <p:sp>
          <p:nvSpPr>
            <p:cNvPr id="16" name="Freeform 16">
              <a:hlinkClick r:id="rId11" tooltip="https://youtu.be/BgDeQ842I_c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2"/>
              <a:stretch>
                <a:fillRect l="-17452" r="-1745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7">
              <a:hlinkClick r:id="rId11" tooltip="https://youtu.be/BgDeQ842I_c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4608149" y="2599141"/>
            <a:ext cx="2921514" cy="2115176"/>
            <a:chOff x="0" y="0"/>
            <a:chExt cx="19050000" cy="13792200"/>
          </a:xfrm>
        </p:grpSpPr>
        <p:sp>
          <p:nvSpPr>
            <p:cNvPr id="19" name="Freeform 19">
              <a:hlinkClick r:id="rId13" tooltip="https://www.youtube.com/watch?v=D_Rx4qZ8QRc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4"/>
              <a:stretch>
                <a:fillRect l="-9393" r="-939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>
              <a:hlinkClick r:id="rId13" tooltip="https://www.youtube.com/watch?v=D_Rx4qZ8QRc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836639" y="6351651"/>
            <a:ext cx="2921514" cy="2115176"/>
            <a:chOff x="0" y="0"/>
            <a:chExt cx="19050000" cy="13792200"/>
          </a:xfrm>
        </p:grpSpPr>
        <p:sp>
          <p:nvSpPr>
            <p:cNvPr id="22" name="Freeform 22">
              <a:hlinkClick r:id="rId15" tooltip="https://youtu.be/IX24zyoxs-E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6"/>
              <a:stretch>
                <a:fillRect l="-17323" r="-1732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3">
              <a:hlinkClick r:id="rId15" tooltip="https://youtu.be/IX24zyoxs-E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4139153" y="6351651"/>
            <a:ext cx="2921514" cy="2115176"/>
            <a:chOff x="0" y="0"/>
            <a:chExt cx="19050000" cy="13792200"/>
          </a:xfrm>
        </p:grpSpPr>
        <p:sp>
          <p:nvSpPr>
            <p:cNvPr id="25" name="Freeform 25">
              <a:hlinkClick r:id="rId17" tooltip="https://www.youtube.com/watch?v=WfxQuD9weWM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8"/>
              <a:stretch>
                <a:fillRect l="-16024" r="-1602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6">
              <a:hlinkClick r:id="rId17" tooltip="https://www.youtube.com/watch?v=WfxQuD9weWM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618491" y="6351651"/>
            <a:ext cx="2921514" cy="2115176"/>
            <a:chOff x="0" y="0"/>
            <a:chExt cx="19050000" cy="13792200"/>
          </a:xfrm>
        </p:grpSpPr>
        <p:sp>
          <p:nvSpPr>
            <p:cNvPr id="28" name="Freeform 28">
              <a:hlinkClick r:id="rId19" tooltip="https://www.youtube.com/watch?v=Oo4KXZVApsQ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0"/>
              <a:stretch>
                <a:fillRect l="-13818" r="-1381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9">
              <a:hlinkClick r:id="rId19" tooltip="https://www.youtube.com/watch?v=Oo4KXZVApsQ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1097828" y="6351651"/>
            <a:ext cx="2921514" cy="2115176"/>
            <a:chOff x="0" y="0"/>
            <a:chExt cx="19050000" cy="13792200"/>
          </a:xfrm>
        </p:grpSpPr>
        <p:sp>
          <p:nvSpPr>
            <p:cNvPr id="31" name="Freeform 31">
              <a:hlinkClick r:id="rId21" tooltip="https://www.youtube.com/watch?v=t1hMBnIMt5I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2"/>
              <a:stretch>
                <a:fillRect t="-10653" b="-1065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2">
              <a:hlinkClick r:id="rId21" tooltip="https://www.youtube.com/watch?v=t1hMBnIMt5I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4529847" y="6351651"/>
            <a:ext cx="2921514" cy="2115176"/>
            <a:chOff x="0" y="0"/>
            <a:chExt cx="19050000" cy="13792200"/>
          </a:xfrm>
        </p:grpSpPr>
        <p:sp>
          <p:nvSpPr>
            <p:cNvPr id="34" name="Freeform 34">
              <a:hlinkClick r:id="rId23" tooltip="https://youtu.be/KwCtWfwYlkw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4"/>
              <a:stretch>
                <a:fillRect l="-14884" r="-1488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5">
              <a:hlinkClick r:id="rId23" tooltip="https://youtu.be/KwCtWfwYlkw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292702" y="558515"/>
            <a:ext cx="7322990" cy="600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 spc="99">
                <a:solidFill>
                  <a:srgbClr val="FFFFFF"/>
                </a:solidFill>
                <a:latin typeface="TT Firs Neue Bold"/>
              </a:rPr>
              <a:t>CURTAS-METRAGENS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914941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One small step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217456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Are you okay?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7696793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Bruised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1176131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Cupid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4608149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Take me home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836639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Friendship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4139153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The present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618491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Father and daughter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1097828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Distracted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4529847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The box</a:t>
            </a:r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C4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2022736" y="708813"/>
            <a:ext cx="705925" cy="1055380"/>
          </a:xfrm>
          <a:custGeom>
            <a:avLst/>
            <a:gdLst/>
            <a:ahLst/>
            <a:cxnLst/>
            <a:rect l="l" t="t" r="r" b="b"/>
            <a:pathLst>
              <a:path w="705925" h="1055380">
                <a:moveTo>
                  <a:pt x="0" y="0"/>
                </a:moveTo>
                <a:lnTo>
                  <a:pt x="705925" y="0"/>
                </a:lnTo>
                <a:lnTo>
                  <a:pt x="705925" y="1055379"/>
                </a:lnTo>
                <a:lnTo>
                  <a:pt x="0" y="10553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14941" y="2599141"/>
            <a:ext cx="2921514" cy="2115176"/>
            <a:chOff x="0" y="0"/>
            <a:chExt cx="19050000" cy="13792200"/>
          </a:xfrm>
        </p:grpSpPr>
        <p:sp>
          <p:nvSpPr>
            <p:cNvPr id="4" name="Freeform 4">
              <a:hlinkClick r:id="rId4" tooltip="https://www.youtube.com/watch?v=eID10sstBAk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5"/>
              <a:stretch>
                <a:fillRect t="-7628" b="-762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>
              <a:hlinkClick r:id="rId4" tooltip="https://www.youtube.com/watch?v=eID10sstBAk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217456" y="2599141"/>
            <a:ext cx="2921514" cy="2115176"/>
            <a:chOff x="0" y="0"/>
            <a:chExt cx="19050000" cy="13792200"/>
          </a:xfrm>
        </p:grpSpPr>
        <p:sp>
          <p:nvSpPr>
            <p:cNvPr id="7" name="Freeform 7">
              <a:hlinkClick r:id="rId7" tooltip="https://www.youtube.com/watch?v=qLGNj-xrgvY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8"/>
              <a:stretch>
                <a:fillRect l="-14290" r="-14290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7" tooltip="https://www.youtube.com/watch?v=qLGNj-xrgvY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696793" y="2599141"/>
            <a:ext cx="2921514" cy="2115176"/>
            <a:chOff x="0" y="0"/>
            <a:chExt cx="19050000" cy="13792200"/>
          </a:xfrm>
        </p:grpSpPr>
        <p:sp>
          <p:nvSpPr>
            <p:cNvPr id="10" name="Freeform 10">
              <a:hlinkClick r:id="rId9" tooltip="https://www.youtube.com/watch?v=Bl1FOKpFY2Q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0"/>
              <a:stretch>
                <a:fillRect l="-15683" r="-15683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>
              <a:hlinkClick r:id="rId9" tooltip="https://www.youtube.com/watch?v=Bl1FOKpFY2Q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1176131" y="2599141"/>
            <a:ext cx="2921514" cy="2115176"/>
            <a:chOff x="0" y="0"/>
            <a:chExt cx="19050000" cy="13792200"/>
          </a:xfrm>
        </p:grpSpPr>
        <p:sp>
          <p:nvSpPr>
            <p:cNvPr id="13" name="Freeform 13">
              <a:hlinkClick r:id="rId11" tooltip="https://www.youtube.com/watch?v=XQaZPj2kaW8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2"/>
              <a:stretch>
                <a:fillRect l="-17482" r="-1748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>
              <a:hlinkClick r:id="rId11" tooltip="https://www.youtube.com/watch?v=XQaZPj2kaW8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4608149" y="2599141"/>
            <a:ext cx="2921514" cy="2115176"/>
            <a:chOff x="0" y="0"/>
            <a:chExt cx="19050000" cy="13792200"/>
          </a:xfrm>
        </p:grpSpPr>
        <p:sp>
          <p:nvSpPr>
            <p:cNvPr id="16" name="Freeform 16">
              <a:hlinkClick r:id="rId13" tooltip="https://youtu.be/NSN_ClxmB5I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4"/>
              <a:stretch>
                <a:fillRect t="-4730" b="-4730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7">
              <a:hlinkClick r:id="rId13" tooltip="https://youtu.be/NSN_ClxmB5I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836639" y="6351651"/>
            <a:ext cx="2921514" cy="2115176"/>
            <a:chOff x="0" y="0"/>
            <a:chExt cx="19050000" cy="13792200"/>
          </a:xfrm>
        </p:grpSpPr>
        <p:sp>
          <p:nvSpPr>
            <p:cNvPr id="19" name="Freeform 19">
              <a:hlinkClick r:id="rId15" tooltip="https://vimeo.com/76206269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6"/>
              <a:stretch>
                <a:fillRect l="-15034" r="-1503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>
              <a:hlinkClick r:id="rId15" tooltip="https://vimeo.com/76206269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4139153" y="6351651"/>
            <a:ext cx="2921514" cy="2115176"/>
            <a:chOff x="0" y="0"/>
            <a:chExt cx="19050000" cy="13792200"/>
          </a:xfrm>
        </p:grpSpPr>
        <p:sp>
          <p:nvSpPr>
            <p:cNvPr id="22" name="Freeform 22">
              <a:hlinkClick r:id="rId17" tooltip="https://youtu.be/rq3U1kYonuw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18"/>
              <a:stretch>
                <a:fillRect l="-16988" r="-16988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3">
              <a:hlinkClick r:id="rId17" tooltip="https://youtu.be/rq3U1kYonuw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7618491" y="6351651"/>
            <a:ext cx="2921514" cy="2115176"/>
            <a:chOff x="0" y="0"/>
            <a:chExt cx="19050000" cy="13792200"/>
          </a:xfrm>
        </p:grpSpPr>
        <p:sp>
          <p:nvSpPr>
            <p:cNvPr id="25" name="Freeform 25">
              <a:hlinkClick r:id="rId19" tooltip="https://youtu.be/984LQUksbu0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0"/>
              <a:stretch>
                <a:fillRect l="-12304" r="-1230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6">
              <a:hlinkClick r:id="rId19" tooltip="https://youtu.be/984LQUksbu0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1097828" y="6351651"/>
            <a:ext cx="2921514" cy="2115176"/>
            <a:chOff x="0" y="0"/>
            <a:chExt cx="19050000" cy="13792200"/>
          </a:xfrm>
        </p:grpSpPr>
        <p:sp>
          <p:nvSpPr>
            <p:cNvPr id="28" name="Freeform 28">
              <a:hlinkClick r:id="rId21" tooltip="https://www.youtube.com/watch?v=8FQ_eQ5c7uw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2"/>
              <a:stretch>
                <a:fillRect l="-15454" r="-15454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9">
              <a:hlinkClick r:id="rId21" tooltip="https://www.youtube.com/watch?v=8FQ_eQ5c7uw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4529847" y="6351651"/>
            <a:ext cx="2921514" cy="2115176"/>
            <a:chOff x="0" y="0"/>
            <a:chExt cx="19050000" cy="13792200"/>
          </a:xfrm>
        </p:grpSpPr>
        <p:sp>
          <p:nvSpPr>
            <p:cNvPr id="31" name="Freeform 31">
              <a:hlinkClick r:id="rId23" tooltip="https://youtu.be/1L6HB97lbrQ"/>
            </p:cNvPr>
            <p:cNvSpPr/>
            <p:nvPr/>
          </p:nvSpPr>
          <p:spPr>
            <a:xfrm>
              <a:off x="442468" y="443738"/>
              <a:ext cx="18189449" cy="12737719"/>
            </a:xfrm>
            <a:custGeom>
              <a:avLst/>
              <a:gdLst/>
              <a:ahLst/>
              <a:cxnLst/>
              <a:rect l="l" t="t" r="r" b="b"/>
              <a:pathLst>
                <a:path w="18189449" h="12737719">
                  <a:moveTo>
                    <a:pt x="17796383" y="12737211"/>
                  </a:moveTo>
                  <a:lnTo>
                    <a:pt x="280035" y="12689967"/>
                  </a:lnTo>
                  <a:cubicBezTo>
                    <a:pt x="125222" y="12689586"/>
                    <a:pt x="0" y="12563603"/>
                    <a:pt x="508" y="12408916"/>
                  </a:cubicBezTo>
                  <a:lnTo>
                    <a:pt x="32893" y="358902"/>
                  </a:lnTo>
                  <a:cubicBezTo>
                    <a:pt x="33401" y="160401"/>
                    <a:pt x="194818" y="0"/>
                    <a:pt x="393319" y="508"/>
                  </a:cubicBezTo>
                  <a:lnTo>
                    <a:pt x="17830547" y="47498"/>
                  </a:lnTo>
                  <a:cubicBezTo>
                    <a:pt x="18029048" y="48006"/>
                    <a:pt x="18189449" y="209423"/>
                    <a:pt x="18188940" y="407924"/>
                  </a:cubicBezTo>
                  <a:lnTo>
                    <a:pt x="18156555" y="12378690"/>
                  </a:lnTo>
                  <a:cubicBezTo>
                    <a:pt x="18156174" y="12577191"/>
                    <a:pt x="17994884" y="12737719"/>
                    <a:pt x="17796383" y="12737211"/>
                  </a:cubicBezTo>
                  <a:close/>
                </a:path>
              </a:pathLst>
            </a:custGeom>
            <a:blipFill>
              <a:blip r:embed="rId24"/>
              <a:stretch>
                <a:fillRect l="-13362" r="-1336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2">
              <a:hlinkClick r:id="rId23" tooltip="https://youtu.be/1L6HB97lbrQ"/>
            </p:cNvPr>
            <p:cNvSpPr/>
            <p:nvPr/>
          </p:nvSpPr>
          <p:spPr>
            <a:xfrm>
              <a:off x="0" y="0"/>
              <a:ext cx="19050000" cy="13792200"/>
            </a:xfrm>
            <a:custGeom>
              <a:avLst/>
              <a:gdLst/>
              <a:ahLst/>
              <a:cxnLst/>
              <a:rect l="l" t="t" r="r" b="b"/>
              <a:pathLst>
                <a:path w="19050000" h="13792200">
                  <a:moveTo>
                    <a:pt x="19050000" y="0"/>
                  </a:moveTo>
                  <a:lnTo>
                    <a:pt x="19050000" y="13792200"/>
                  </a:lnTo>
                  <a:lnTo>
                    <a:pt x="0" y="13792200"/>
                  </a:lnTo>
                  <a:lnTo>
                    <a:pt x="0" y="0"/>
                  </a:lnTo>
                  <a:lnTo>
                    <a:pt x="19050000" y="0"/>
                  </a:lnTo>
                  <a:close/>
                </a:path>
              </a:pathLst>
            </a:custGeom>
            <a:blipFill>
              <a:blip r:embed="rId6"/>
              <a:stretch>
                <a:fillRect l="-17" r="-1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914941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The cliff house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217456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Mr. indiferent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696793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Umbrella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1176131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A love story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4608149" y="216475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Iam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836639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The bug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4139153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Addiction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7618491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Quick fix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1097828" y="5917266"/>
            <a:ext cx="2921514" cy="35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A plastic story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4529847" y="5917266"/>
            <a:ext cx="2921514" cy="73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67"/>
              </a:lnSpc>
            </a:pPr>
            <a:r>
              <a:rPr lang="en-US" sz="2048">
                <a:solidFill>
                  <a:srgbClr val="000000"/>
                </a:solidFill>
                <a:latin typeface="Open Sans Bold Italics"/>
              </a:rPr>
              <a:t>Sunshine</a:t>
            </a:r>
          </a:p>
          <a:p>
            <a:pPr algn="ctr">
              <a:lnSpc>
                <a:spcPts val="3007"/>
              </a:lnSpc>
            </a:pPr>
            <a:endParaRPr lang="en-US" sz="2048">
              <a:solidFill>
                <a:srgbClr val="000000"/>
              </a:solidFill>
              <a:latin typeface="Open Sans Bold Italics"/>
            </a:endParaRP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D4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55246" y="3334246"/>
            <a:ext cx="15777509" cy="1960880"/>
            <a:chOff x="0" y="0"/>
            <a:chExt cx="2827151" cy="351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27151" cy="351368"/>
            </a:xfrm>
            <a:custGeom>
              <a:avLst/>
              <a:gdLst/>
              <a:ahLst/>
              <a:cxnLst/>
              <a:rect l="l" t="t" r="r" b="b"/>
              <a:pathLst>
                <a:path w="2827151" h="351368">
                  <a:moveTo>
                    <a:pt x="9814" y="0"/>
                  </a:moveTo>
                  <a:lnTo>
                    <a:pt x="2817338" y="0"/>
                  </a:lnTo>
                  <a:cubicBezTo>
                    <a:pt x="2822758" y="0"/>
                    <a:pt x="2827151" y="4394"/>
                    <a:pt x="2827151" y="9814"/>
                  </a:cubicBezTo>
                  <a:lnTo>
                    <a:pt x="2827151" y="341554"/>
                  </a:lnTo>
                  <a:cubicBezTo>
                    <a:pt x="2827151" y="346974"/>
                    <a:pt x="2822758" y="351368"/>
                    <a:pt x="2817338" y="351368"/>
                  </a:cubicBezTo>
                  <a:lnTo>
                    <a:pt x="9814" y="351368"/>
                  </a:lnTo>
                  <a:cubicBezTo>
                    <a:pt x="7211" y="351368"/>
                    <a:pt x="4715" y="350334"/>
                    <a:pt x="2874" y="348493"/>
                  </a:cubicBezTo>
                  <a:cubicBezTo>
                    <a:pt x="1034" y="346653"/>
                    <a:pt x="0" y="344157"/>
                    <a:pt x="0" y="341554"/>
                  </a:cubicBezTo>
                  <a:lnTo>
                    <a:pt x="0" y="9814"/>
                  </a:lnTo>
                  <a:cubicBezTo>
                    <a:pt x="0" y="7211"/>
                    <a:pt x="1034" y="4715"/>
                    <a:pt x="2874" y="2874"/>
                  </a:cubicBezTo>
                  <a:cubicBezTo>
                    <a:pt x="4715" y="1034"/>
                    <a:pt x="7211" y="0"/>
                    <a:pt x="9814" y="0"/>
                  </a:cubicBezTo>
                  <a:close/>
                </a:path>
              </a:pathLst>
            </a:custGeom>
            <a:solidFill>
              <a:srgbClr val="FFFFFF"/>
            </a:solidFill>
            <a:ln w="2857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827151" cy="4275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910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1513263" y="3684142"/>
            <a:ext cx="1259035" cy="1196083"/>
          </a:xfrm>
          <a:custGeom>
            <a:avLst/>
            <a:gdLst/>
            <a:ahLst/>
            <a:cxnLst/>
            <a:rect l="l" t="t" r="r" b="b"/>
            <a:pathLst>
              <a:path w="1259035" h="1196083">
                <a:moveTo>
                  <a:pt x="0" y="0"/>
                </a:moveTo>
                <a:lnTo>
                  <a:pt x="1259035" y="0"/>
                </a:lnTo>
                <a:lnTo>
                  <a:pt x="1259035" y="1196083"/>
                </a:lnTo>
                <a:lnTo>
                  <a:pt x="0" y="11960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072164" y="3878323"/>
            <a:ext cx="4143673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00000"/>
                </a:solidFill>
                <a:latin typeface="League Spartan"/>
              </a:rPr>
              <a:t>Bom trabalho! </a:t>
            </a:r>
          </a:p>
        </p:txBody>
      </p:sp>
      <p:sp>
        <p:nvSpPr>
          <p:cNvPr id="7" name="Freeform 7"/>
          <p:cNvSpPr/>
          <p:nvPr/>
        </p:nvSpPr>
        <p:spPr>
          <a:xfrm>
            <a:off x="6599530" y="5488046"/>
            <a:ext cx="5088940" cy="1967723"/>
          </a:xfrm>
          <a:custGeom>
            <a:avLst/>
            <a:gdLst/>
            <a:ahLst/>
            <a:cxnLst/>
            <a:rect l="l" t="t" r="r" b="b"/>
            <a:pathLst>
              <a:path w="5088940" h="1967723">
                <a:moveTo>
                  <a:pt x="0" y="0"/>
                </a:moveTo>
                <a:lnTo>
                  <a:pt x="5088940" y="0"/>
                </a:lnTo>
                <a:lnTo>
                  <a:pt x="5088940" y="1967723"/>
                </a:lnTo>
                <a:lnTo>
                  <a:pt x="0" y="19677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7623721" y="7609448"/>
            <a:ext cx="3040559" cy="448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 u="sng">
                <a:solidFill>
                  <a:srgbClr val="000000"/>
                </a:solidFill>
                <a:latin typeface="Open Sans Bold"/>
                <a:hlinkClick r:id="rId5" tooltip="https://reda.azores.gov.pt"/>
              </a:rPr>
              <a:t>reda.azores.gov.pt</a:t>
            </a:r>
          </a:p>
        </p:txBody>
      </p: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235</Words>
  <Application>Microsoft Office PowerPoint</Application>
  <PresentationFormat>Personalizados</PresentationFormat>
  <Paragraphs>43</Paragraphs>
  <Slides>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15" baseType="lpstr">
      <vt:lpstr>Open Sans Bold Italics</vt:lpstr>
      <vt:lpstr>Open Sans Bold</vt:lpstr>
      <vt:lpstr>TT Firs Neue</vt:lpstr>
      <vt:lpstr>League Spartan</vt:lpstr>
      <vt:lpstr>TT Firs Neue Bold</vt:lpstr>
      <vt:lpstr>TT Firs Neue Italics</vt:lpstr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Apreciação crítica de uma curta-metragem (Escrita)</dc:title>
  <cp:lastModifiedBy>Paulo JPF. Valadão</cp:lastModifiedBy>
  <cp:revision>1</cp:revision>
  <dcterms:created xsi:type="dcterms:W3CDTF">2006-08-16T00:00:00Z</dcterms:created>
  <dcterms:modified xsi:type="dcterms:W3CDTF">2024-04-07T16:35:49Z</dcterms:modified>
  <dc:identifier>DAF-Ml6_zrk</dc:identifier>
</cp:coreProperties>
</file>