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League Spartan" panose="020B0604020202020204" charset="0"/>
      <p:regular r:id="rId8"/>
    </p:embeddedFont>
    <p:embeddedFont>
      <p:font typeface="Open Sans Bold" panose="020B0604020202020204" charset="0"/>
      <p:regular r:id="rId9"/>
    </p:embeddedFont>
    <p:embeddedFont>
      <p:font typeface="Open Sans Bold Italics" panose="020B0604020202020204" charset="0"/>
      <p:regular r:id="rId10"/>
    </p:embeddedFont>
    <p:embeddedFont>
      <p:font typeface="TT Firs Neue" panose="020B0604020202020204" charset="0"/>
      <p:regular r:id="rId11"/>
    </p:embeddedFont>
    <p:embeddedFont>
      <p:font typeface="TT Firs Neue Bold" panose="020B0604020202020204" charset="0"/>
      <p:regular r:id="rId12"/>
    </p:embeddedFont>
    <p:embeddedFont>
      <p:font typeface="TT Firs Neue Italics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o JPF. Valadão" userId="0f8f2010-9b8a-4c44-9ce3-0226a65a7249" providerId="ADAL" clId="{A6FC1E01-C7BF-40F9-B040-5E72991264B1}"/>
    <pc:docChg chg="custSel modSld">
      <pc:chgData name="Paulo JPF. Valadão" userId="0f8f2010-9b8a-4c44-9ce3-0226a65a7249" providerId="ADAL" clId="{A6FC1E01-C7BF-40F9-B040-5E72991264B1}" dt="2024-04-07T16:37:45.139" v="1" actId="478"/>
      <pc:docMkLst>
        <pc:docMk/>
      </pc:docMkLst>
      <pc:sldChg chg="delSp mod">
        <pc:chgData name="Paulo JPF. Valadão" userId="0f8f2010-9b8a-4c44-9ce3-0226a65a7249" providerId="ADAL" clId="{A6FC1E01-C7BF-40F9-B040-5E72991264B1}" dt="2024-04-07T16:37:39.601" v="0" actId="478"/>
        <pc:sldMkLst>
          <pc:docMk/>
          <pc:sldMk cId="0" sldId="257"/>
        </pc:sldMkLst>
        <pc:spChg chg="del topLvl">
          <ac:chgData name="Paulo JPF. Valadão" userId="0f8f2010-9b8a-4c44-9ce3-0226a65a7249" providerId="ADAL" clId="{A6FC1E01-C7BF-40F9-B040-5E72991264B1}" dt="2024-04-07T16:37:39.601" v="0" actId="478"/>
          <ac:spMkLst>
            <pc:docMk/>
            <pc:sldMk cId="0" sldId="257"/>
            <ac:spMk id="3" creationId="{00000000-0000-0000-0000-000000000000}"/>
          </ac:spMkLst>
        </pc:spChg>
        <pc:grpChg chg="del">
          <ac:chgData name="Paulo JPF. Valadão" userId="0f8f2010-9b8a-4c44-9ce3-0226a65a7249" providerId="ADAL" clId="{A6FC1E01-C7BF-40F9-B040-5E72991264B1}" dt="2024-04-07T16:37:39.601" v="0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delSp mod">
        <pc:chgData name="Paulo JPF. Valadão" userId="0f8f2010-9b8a-4c44-9ce3-0226a65a7249" providerId="ADAL" clId="{A6FC1E01-C7BF-40F9-B040-5E72991264B1}" dt="2024-04-07T16:37:45.139" v="1" actId="478"/>
        <pc:sldMkLst>
          <pc:docMk/>
          <pc:sldMk cId="0" sldId="258"/>
        </pc:sldMkLst>
        <pc:spChg chg="del topLvl">
          <ac:chgData name="Paulo JPF. Valadão" userId="0f8f2010-9b8a-4c44-9ce3-0226a65a7249" providerId="ADAL" clId="{A6FC1E01-C7BF-40F9-B040-5E72991264B1}" dt="2024-04-07T16:37:45.139" v="1" actId="478"/>
          <ac:spMkLst>
            <pc:docMk/>
            <pc:sldMk cId="0" sldId="258"/>
            <ac:spMk id="3" creationId="{00000000-0000-0000-0000-000000000000}"/>
          </ac:spMkLst>
        </pc:spChg>
        <pc:grpChg chg="del">
          <ac:chgData name="Paulo JPF. Valadão" userId="0f8f2010-9b8a-4c44-9ce3-0226a65a7249" providerId="ADAL" clId="{A6FC1E01-C7BF-40F9-B040-5E72991264B1}" dt="2024-04-07T16:37:45.139" v="1" actId="478"/>
          <ac:grpSpMkLst>
            <pc:docMk/>
            <pc:sldMk cId="0" sldId="258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hyperlink" Target="https://eduazoresgov-my.sharepoint.com/:b:/g/personal/pv760314_edu_azores_gov_pt/EaLOFlnsauNNl6CXRHg7nGUBFU-qLtkY3Re9vOFBk6gKZA?e=WA9JC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3.svg"/><Relationship Id="rId18" Type="http://schemas.openxmlformats.org/officeDocument/2006/relationships/slide" Target="slide4.xml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2.png"/><Relationship Id="rId17" Type="http://schemas.openxmlformats.org/officeDocument/2006/relationships/hyperlink" Target="https://eduazoresgov-my.sharepoint.com/:w:/g/personal/pv760314_edu_azores_gov_pt/EZrhKY_vsrpHif92NC06cjMBtApBqISd6KU9oT5qdwTBDA?e=6R7pNB" TargetMode="External"/><Relationship Id="rId2" Type="http://schemas.openxmlformats.org/officeDocument/2006/relationships/image" Target="../media/image14.png"/><Relationship Id="rId16" Type="http://schemas.openxmlformats.org/officeDocument/2006/relationships/hyperlink" Target="https://www.canva.com/design/DAF89Dj8IFs/KaIZK0VLAJ_4zaFeLA-0hg/view?utm_content=DAF89Dj8IFs&amp;utm_campaign=designshare&amp;utm_medium=link&amp;utm_source=editor" TargetMode="External"/><Relationship Id="rId20" Type="http://schemas.openxmlformats.org/officeDocument/2006/relationships/image" Target="../media/image1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1.svg"/><Relationship Id="rId5" Type="http://schemas.openxmlformats.org/officeDocument/2006/relationships/image" Target="../media/image17.svg"/><Relationship Id="rId15" Type="http://schemas.openxmlformats.org/officeDocument/2006/relationships/image" Target="../media/image25.svg"/><Relationship Id="rId10" Type="http://schemas.openxmlformats.org/officeDocument/2006/relationships/image" Target="../media/image20.png"/><Relationship Id="rId19" Type="http://schemas.openxmlformats.org/officeDocument/2006/relationships/image" Target="../media/image12.png"/><Relationship Id="rId4" Type="http://schemas.openxmlformats.org/officeDocument/2006/relationships/image" Target="../media/image16.png"/><Relationship Id="rId9" Type="http://schemas.openxmlformats.org/officeDocument/2006/relationships/image" Target="../media/image11.sv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hyperlink" Target="https://www.youtube.com/watch?v=D_Rx4qZ8QRc" TargetMode="External"/><Relationship Id="rId18" Type="http://schemas.openxmlformats.org/officeDocument/2006/relationships/image" Target="../media/image33.png"/><Relationship Id="rId3" Type="http://schemas.openxmlformats.org/officeDocument/2006/relationships/image" Target="../media/image11.svg"/><Relationship Id="rId21" Type="http://schemas.openxmlformats.org/officeDocument/2006/relationships/hyperlink" Target="https://www.youtube.com/watch?v=t1hMBnIMt5I" TargetMode="External"/><Relationship Id="rId7" Type="http://schemas.openxmlformats.org/officeDocument/2006/relationships/hyperlink" Target="https://youtu.be/tJsGGsPNakw" TargetMode="External"/><Relationship Id="rId12" Type="http://schemas.openxmlformats.org/officeDocument/2006/relationships/image" Target="../media/image30.png"/><Relationship Id="rId17" Type="http://schemas.openxmlformats.org/officeDocument/2006/relationships/hyperlink" Target="https://www.youtube.com/watch?v=WfxQuD9weWM" TargetMode="External"/><Relationship Id="rId2" Type="http://schemas.openxmlformats.org/officeDocument/2006/relationships/image" Target="../media/image10.png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youtu.be/BgDeQ842I_c" TargetMode="External"/><Relationship Id="rId24" Type="http://schemas.openxmlformats.org/officeDocument/2006/relationships/image" Target="../media/image36.png"/><Relationship Id="rId5" Type="http://schemas.openxmlformats.org/officeDocument/2006/relationships/image" Target="../media/image26.png"/><Relationship Id="rId15" Type="http://schemas.openxmlformats.org/officeDocument/2006/relationships/hyperlink" Target="https://youtu.be/IX24zyoxs-E" TargetMode="External"/><Relationship Id="rId23" Type="http://schemas.openxmlformats.org/officeDocument/2006/relationships/hyperlink" Target="https://youtu.be/KwCtWfwYlkw" TargetMode="External"/><Relationship Id="rId10" Type="http://schemas.openxmlformats.org/officeDocument/2006/relationships/image" Target="../media/image29.png"/><Relationship Id="rId19" Type="http://schemas.openxmlformats.org/officeDocument/2006/relationships/hyperlink" Target="https://www.youtube.com/watch?v=Oo4KXZVApsQ" TargetMode="External"/><Relationship Id="rId4" Type="http://schemas.openxmlformats.org/officeDocument/2006/relationships/hyperlink" Target="https://youtu.be/yYcpRSQ-irs" TargetMode="External"/><Relationship Id="rId9" Type="http://schemas.openxmlformats.org/officeDocument/2006/relationships/hyperlink" Target="https://youtu.be/yq3Z9msqnOg" TargetMode="External"/><Relationship Id="rId14" Type="http://schemas.openxmlformats.org/officeDocument/2006/relationships/image" Target="../media/image31.png"/><Relationship Id="rId22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hyperlink" Target="https://youtu.be/NSN_ClxmB5I" TargetMode="External"/><Relationship Id="rId18" Type="http://schemas.openxmlformats.org/officeDocument/2006/relationships/image" Target="../media/image43.png"/><Relationship Id="rId3" Type="http://schemas.openxmlformats.org/officeDocument/2006/relationships/image" Target="../media/image11.svg"/><Relationship Id="rId21" Type="http://schemas.openxmlformats.org/officeDocument/2006/relationships/hyperlink" Target="https://www.youtube.com/watch?v=8FQ_eQ5c7uw" TargetMode="External"/><Relationship Id="rId7" Type="http://schemas.openxmlformats.org/officeDocument/2006/relationships/hyperlink" Target="https://www.youtube.com/watch?v=qLGNj-xrgvY" TargetMode="External"/><Relationship Id="rId12" Type="http://schemas.openxmlformats.org/officeDocument/2006/relationships/image" Target="../media/image40.png"/><Relationship Id="rId17" Type="http://schemas.openxmlformats.org/officeDocument/2006/relationships/hyperlink" Target="https://youtu.be/rq3U1kYonuw" TargetMode="External"/><Relationship Id="rId2" Type="http://schemas.openxmlformats.org/officeDocument/2006/relationships/image" Target="../media/image10.png"/><Relationship Id="rId16" Type="http://schemas.openxmlformats.org/officeDocument/2006/relationships/image" Target="../media/image42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www.youtube.com/watch?v=XQaZPj2kaW8" TargetMode="External"/><Relationship Id="rId24" Type="http://schemas.openxmlformats.org/officeDocument/2006/relationships/image" Target="../media/image46.png"/><Relationship Id="rId5" Type="http://schemas.openxmlformats.org/officeDocument/2006/relationships/image" Target="../media/image37.png"/><Relationship Id="rId15" Type="http://schemas.openxmlformats.org/officeDocument/2006/relationships/hyperlink" Target="https://vimeo.com/76206269" TargetMode="External"/><Relationship Id="rId23" Type="http://schemas.openxmlformats.org/officeDocument/2006/relationships/hyperlink" Target="https://youtu.be/1L6HB97lbrQ" TargetMode="External"/><Relationship Id="rId10" Type="http://schemas.openxmlformats.org/officeDocument/2006/relationships/image" Target="../media/image39.png"/><Relationship Id="rId19" Type="http://schemas.openxmlformats.org/officeDocument/2006/relationships/hyperlink" Target="https://youtu.be/984LQUksbu0" TargetMode="External"/><Relationship Id="rId4" Type="http://schemas.openxmlformats.org/officeDocument/2006/relationships/hyperlink" Target="https://www.youtube.com/watch?v=eID10sstBAk" TargetMode="External"/><Relationship Id="rId9" Type="http://schemas.openxmlformats.org/officeDocument/2006/relationships/hyperlink" Target="https://www.youtube.com/watch?v=Bl1FOKpFY2Q" TargetMode="External"/><Relationship Id="rId14" Type="http://schemas.openxmlformats.org/officeDocument/2006/relationships/image" Target="../media/image41.png"/><Relationship Id="rId22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eda.azores.gov.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5F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89586" y="1911455"/>
            <a:ext cx="14642404" cy="6794409"/>
            <a:chOff x="0" y="0"/>
            <a:chExt cx="2623754" cy="121748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23754" cy="1217481"/>
            </a:xfrm>
            <a:custGeom>
              <a:avLst/>
              <a:gdLst/>
              <a:ahLst/>
              <a:cxnLst/>
              <a:rect l="l" t="t" r="r" b="b"/>
              <a:pathLst>
                <a:path w="2623754" h="1217481">
                  <a:moveTo>
                    <a:pt x="10575" y="0"/>
                  </a:moveTo>
                  <a:lnTo>
                    <a:pt x="2613179" y="0"/>
                  </a:lnTo>
                  <a:cubicBezTo>
                    <a:pt x="2615984" y="0"/>
                    <a:pt x="2618673" y="1114"/>
                    <a:pt x="2620656" y="3097"/>
                  </a:cubicBezTo>
                  <a:cubicBezTo>
                    <a:pt x="2622640" y="5080"/>
                    <a:pt x="2623754" y="7770"/>
                    <a:pt x="2623754" y="10575"/>
                  </a:cubicBezTo>
                  <a:lnTo>
                    <a:pt x="2623754" y="1206907"/>
                  </a:lnTo>
                  <a:cubicBezTo>
                    <a:pt x="2623754" y="1212747"/>
                    <a:pt x="2619019" y="1217481"/>
                    <a:pt x="2613179" y="1217481"/>
                  </a:cubicBezTo>
                  <a:lnTo>
                    <a:pt x="10575" y="1217481"/>
                  </a:lnTo>
                  <a:cubicBezTo>
                    <a:pt x="7770" y="1217481"/>
                    <a:pt x="5080" y="1216367"/>
                    <a:pt x="3097" y="1214384"/>
                  </a:cubicBezTo>
                  <a:cubicBezTo>
                    <a:pt x="1114" y="1212401"/>
                    <a:pt x="0" y="1209711"/>
                    <a:pt x="0" y="1206907"/>
                  </a:cubicBezTo>
                  <a:lnTo>
                    <a:pt x="0" y="10575"/>
                  </a:lnTo>
                  <a:cubicBezTo>
                    <a:pt x="0" y="7770"/>
                    <a:pt x="1114" y="5080"/>
                    <a:pt x="3097" y="3097"/>
                  </a:cubicBezTo>
                  <a:cubicBezTo>
                    <a:pt x="5080" y="1114"/>
                    <a:pt x="7770" y="0"/>
                    <a:pt x="10575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623754" cy="12936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5286299" y="3030821"/>
            <a:ext cx="2357499" cy="235749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DBD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44203" y="3030821"/>
            <a:ext cx="2357499" cy="2357499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6C3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5286299" y="5961180"/>
            <a:ext cx="2357499" cy="2357499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CD49C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44203" y="5961180"/>
            <a:ext cx="2357499" cy="2357499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D36D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5862814" y="3466197"/>
            <a:ext cx="1204468" cy="1482423"/>
          </a:xfrm>
          <a:custGeom>
            <a:avLst/>
            <a:gdLst/>
            <a:ahLst/>
            <a:cxnLst/>
            <a:rect l="l" t="t" r="r" b="b"/>
            <a:pathLst>
              <a:path w="1204468" h="1482423">
                <a:moveTo>
                  <a:pt x="0" y="0"/>
                </a:moveTo>
                <a:lnTo>
                  <a:pt x="1204468" y="0"/>
                </a:lnTo>
                <a:lnTo>
                  <a:pt x="1204468" y="1482423"/>
                </a:lnTo>
                <a:lnTo>
                  <a:pt x="0" y="14824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5600885" y="6259253"/>
            <a:ext cx="1728327" cy="1761352"/>
          </a:xfrm>
          <a:custGeom>
            <a:avLst/>
            <a:gdLst/>
            <a:ahLst/>
            <a:cxnLst/>
            <a:rect l="l" t="t" r="r" b="b"/>
            <a:pathLst>
              <a:path w="1728327" h="1761352">
                <a:moveTo>
                  <a:pt x="0" y="0"/>
                </a:moveTo>
                <a:lnTo>
                  <a:pt x="1728327" y="0"/>
                </a:lnTo>
                <a:lnTo>
                  <a:pt x="1728327" y="1761352"/>
                </a:lnTo>
                <a:lnTo>
                  <a:pt x="0" y="17613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104100" y="3326733"/>
            <a:ext cx="1437704" cy="1761352"/>
          </a:xfrm>
          <a:custGeom>
            <a:avLst/>
            <a:gdLst/>
            <a:ahLst/>
            <a:cxnLst/>
            <a:rect l="l" t="t" r="r" b="b"/>
            <a:pathLst>
              <a:path w="1437704" h="1761352">
                <a:moveTo>
                  <a:pt x="0" y="0"/>
                </a:moveTo>
                <a:lnTo>
                  <a:pt x="1437704" y="0"/>
                </a:lnTo>
                <a:lnTo>
                  <a:pt x="1437704" y="1761352"/>
                </a:lnTo>
                <a:lnTo>
                  <a:pt x="0" y="17613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-4213" y="-4196008"/>
            <a:ext cx="18493943" cy="4793014"/>
          </a:xfrm>
          <a:custGeom>
            <a:avLst/>
            <a:gdLst/>
            <a:ahLst/>
            <a:cxnLst/>
            <a:rect l="l" t="t" r="r" b="b"/>
            <a:pathLst>
              <a:path w="18493943" h="4793014">
                <a:moveTo>
                  <a:pt x="0" y="0"/>
                </a:moveTo>
                <a:lnTo>
                  <a:pt x="18493943" y="0"/>
                </a:lnTo>
                <a:lnTo>
                  <a:pt x="18493943" y="4793013"/>
                </a:lnTo>
                <a:lnTo>
                  <a:pt x="0" y="4793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7329740" y="6259253"/>
            <a:ext cx="3628520" cy="3129599"/>
          </a:xfrm>
          <a:custGeom>
            <a:avLst/>
            <a:gdLst/>
            <a:ahLst/>
            <a:cxnLst/>
            <a:rect l="l" t="t" r="r" b="b"/>
            <a:pathLst>
              <a:path w="3628520" h="3129599">
                <a:moveTo>
                  <a:pt x="0" y="0"/>
                </a:moveTo>
                <a:lnTo>
                  <a:pt x="3628520" y="0"/>
                </a:lnTo>
                <a:lnTo>
                  <a:pt x="3628520" y="3129599"/>
                </a:lnTo>
                <a:lnTo>
                  <a:pt x="0" y="31295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-36183" y="9711148"/>
            <a:ext cx="18493943" cy="4793014"/>
          </a:xfrm>
          <a:custGeom>
            <a:avLst/>
            <a:gdLst/>
            <a:ahLst/>
            <a:cxnLst/>
            <a:rect l="l" t="t" r="r" b="b"/>
            <a:pathLst>
              <a:path w="18493943" h="4793014">
                <a:moveTo>
                  <a:pt x="0" y="0"/>
                </a:moveTo>
                <a:lnTo>
                  <a:pt x="18493943" y="0"/>
                </a:lnTo>
                <a:lnTo>
                  <a:pt x="18493943" y="4793013"/>
                </a:lnTo>
                <a:lnTo>
                  <a:pt x="0" y="4793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3" name="Group 23"/>
          <p:cNvGrpSpPr/>
          <p:nvPr/>
        </p:nvGrpSpPr>
        <p:grpSpPr>
          <a:xfrm>
            <a:off x="6271978" y="1153653"/>
            <a:ext cx="5385087" cy="1028067"/>
            <a:chOff x="0" y="0"/>
            <a:chExt cx="964947" cy="18421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64947" cy="184218"/>
            </a:xfrm>
            <a:custGeom>
              <a:avLst/>
              <a:gdLst/>
              <a:ahLst/>
              <a:cxnLst/>
              <a:rect l="l" t="t" r="r" b="b"/>
              <a:pathLst>
                <a:path w="964947" h="184218">
                  <a:moveTo>
                    <a:pt x="86260" y="0"/>
                  </a:moveTo>
                  <a:lnTo>
                    <a:pt x="878687" y="0"/>
                  </a:lnTo>
                  <a:cubicBezTo>
                    <a:pt x="926327" y="0"/>
                    <a:pt x="964947" y="38620"/>
                    <a:pt x="964947" y="86260"/>
                  </a:cubicBezTo>
                  <a:lnTo>
                    <a:pt x="964947" y="97958"/>
                  </a:lnTo>
                  <a:cubicBezTo>
                    <a:pt x="964947" y="120836"/>
                    <a:pt x="955859" y="142776"/>
                    <a:pt x="939682" y="158953"/>
                  </a:cubicBezTo>
                  <a:cubicBezTo>
                    <a:pt x="923505" y="175130"/>
                    <a:pt x="901565" y="184218"/>
                    <a:pt x="878687" y="184218"/>
                  </a:cubicBezTo>
                  <a:lnTo>
                    <a:pt x="86260" y="184218"/>
                  </a:lnTo>
                  <a:cubicBezTo>
                    <a:pt x="63382" y="184218"/>
                    <a:pt x="41442" y="175130"/>
                    <a:pt x="25265" y="158953"/>
                  </a:cubicBezTo>
                  <a:cubicBezTo>
                    <a:pt x="9088" y="142776"/>
                    <a:pt x="0" y="120836"/>
                    <a:pt x="0" y="97958"/>
                  </a:cubicBezTo>
                  <a:lnTo>
                    <a:pt x="0" y="86260"/>
                  </a:lnTo>
                  <a:cubicBezTo>
                    <a:pt x="0" y="63382"/>
                    <a:pt x="9088" y="41442"/>
                    <a:pt x="25265" y="25265"/>
                  </a:cubicBezTo>
                  <a:cubicBezTo>
                    <a:pt x="41442" y="9088"/>
                    <a:pt x="63382" y="0"/>
                    <a:pt x="86260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76200"/>
              <a:ext cx="964947" cy="260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>
            <a:off x="985619" y="6428260"/>
            <a:ext cx="1807935" cy="1423338"/>
          </a:xfrm>
          <a:custGeom>
            <a:avLst/>
            <a:gdLst/>
            <a:ahLst/>
            <a:cxnLst/>
            <a:rect l="l" t="t" r="r" b="b"/>
            <a:pathLst>
              <a:path w="1807935" h="1423338">
                <a:moveTo>
                  <a:pt x="0" y="0"/>
                </a:moveTo>
                <a:lnTo>
                  <a:pt x="1807934" y="0"/>
                </a:lnTo>
                <a:lnTo>
                  <a:pt x="1807934" y="1423338"/>
                </a:lnTo>
                <a:lnTo>
                  <a:pt x="0" y="142333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426078" y="2734170"/>
            <a:ext cx="11569421" cy="297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Apreciação crítica</a:t>
            </a:r>
          </a:p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de uma </a:t>
            </a:r>
          </a:p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curta-metragem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730393" y="1439086"/>
            <a:ext cx="4468256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EXPRESSÃO ORAL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187155" y="2090551"/>
            <a:ext cx="15862336" cy="1410962"/>
            <a:chOff x="0" y="0"/>
            <a:chExt cx="2842352" cy="2528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42352" cy="252829"/>
            </a:xfrm>
            <a:custGeom>
              <a:avLst/>
              <a:gdLst/>
              <a:ahLst/>
              <a:cxnLst/>
              <a:rect l="l" t="t" r="r" b="b"/>
              <a:pathLst>
                <a:path w="2842352" h="252829">
                  <a:moveTo>
                    <a:pt x="9761" y="0"/>
                  </a:moveTo>
                  <a:lnTo>
                    <a:pt x="2832590" y="0"/>
                  </a:lnTo>
                  <a:cubicBezTo>
                    <a:pt x="2837981" y="0"/>
                    <a:pt x="2842352" y="4370"/>
                    <a:pt x="2842352" y="9761"/>
                  </a:cubicBezTo>
                  <a:lnTo>
                    <a:pt x="2842352" y="243067"/>
                  </a:lnTo>
                  <a:cubicBezTo>
                    <a:pt x="2842352" y="248458"/>
                    <a:pt x="2837981" y="252829"/>
                    <a:pt x="2832590" y="252829"/>
                  </a:cubicBezTo>
                  <a:lnTo>
                    <a:pt x="9761" y="252829"/>
                  </a:lnTo>
                  <a:cubicBezTo>
                    <a:pt x="7173" y="252829"/>
                    <a:pt x="4690" y="251800"/>
                    <a:pt x="2859" y="249969"/>
                  </a:cubicBezTo>
                  <a:cubicBezTo>
                    <a:pt x="1028" y="248139"/>
                    <a:pt x="0" y="245656"/>
                    <a:pt x="0" y="243067"/>
                  </a:cubicBezTo>
                  <a:lnTo>
                    <a:pt x="0" y="9761"/>
                  </a:lnTo>
                  <a:cubicBezTo>
                    <a:pt x="0" y="4370"/>
                    <a:pt x="4370" y="0"/>
                    <a:pt x="9761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2842352" cy="329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16581" y="1454772"/>
            <a:ext cx="4686282" cy="540529"/>
            <a:chOff x="0" y="0"/>
            <a:chExt cx="839729" cy="968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553482" y="1380085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8" y="0"/>
                </a:lnTo>
                <a:lnTo>
                  <a:pt x="475218" y="710466"/>
                </a:lnTo>
                <a:lnTo>
                  <a:pt x="0" y="710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155739" y="4593796"/>
            <a:ext cx="4686282" cy="540529"/>
            <a:chOff x="0" y="0"/>
            <a:chExt cx="839729" cy="9685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55739" y="5277200"/>
            <a:ext cx="15777509" cy="872046"/>
            <a:chOff x="0" y="0"/>
            <a:chExt cx="2827151" cy="15626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27151" cy="156261"/>
            </a:xfrm>
            <a:custGeom>
              <a:avLst/>
              <a:gdLst/>
              <a:ahLst/>
              <a:cxnLst/>
              <a:rect l="l" t="t" r="r" b="b"/>
              <a:pathLst>
                <a:path w="2827151" h="156261">
                  <a:moveTo>
                    <a:pt x="9814" y="0"/>
                  </a:moveTo>
                  <a:lnTo>
                    <a:pt x="2817338" y="0"/>
                  </a:lnTo>
                  <a:cubicBezTo>
                    <a:pt x="2822758" y="0"/>
                    <a:pt x="2827151" y="4394"/>
                    <a:pt x="2827151" y="9814"/>
                  </a:cubicBezTo>
                  <a:lnTo>
                    <a:pt x="2827151" y="146447"/>
                  </a:lnTo>
                  <a:cubicBezTo>
                    <a:pt x="2827151" y="149050"/>
                    <a:pt x="2826117" y="151546"/>
                    <a:pt x="2824277" y="153386"/>
                  </a:cubicBezTo>
                  <a:cubicBezTo>
                    <a:pt x="2822437" y="155227"/>
                    <a:pt x="2819940" y="156261"/>
                    <a:pt x="2817338" y="156261"/>
                  </a:cubicBezTo>
                  <a:lnTo>
                    <a:pt x="9814" y="156261"/>
                  </a:lnTo>
                  <a:cubicBezTo>
                    <a:pt x="4394" y="156261"/>
                    <a:pt x="0" y="151867"/>
                    <a:pt x="0" y="146447"/>
                  </a:cubicBezTo>
                  <a:lnTo>
                    <a:pt x="0" y="9814"/>
                  </a:lnTo>
                  <a:cubicBezTo>
                    <a:pt x="0" y="7211"/>
                    <a:pt x="1034" y="4715"/>
                    <a:pt x="2874" y="2874"/>
                  </a:cubicBezTo>
                  <a:cubicBezTo>
                    <a:pt x="4715" y="1034"/>
                    <a:pt x="7211" y="0"/>
                    <a:pt x="9814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2827151" cy="2324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85166" y="6929043"/>
            <a:ext cx="4686282" cy="540529"/>
            <a:chOff x="0" y="0"/>
            <a:chExt cx="839729" cy="9685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55739" y="7853480"/>
            <a:ext cx="15748083" cy="919706"/>
            <a:chOff x="0" y="0"/>
            <a:chExt cx="2821879" cy="164801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821879" cy="164801"/>
            </a:xfrm>
            <a:custGeom>
              <a:avLst/>
              <a:gdLst/>
              <a:ahLst/>
              <a:cxnLst/>
              <a:rect l="l" t="t" r="r" b="b"/>
              <a:pathLst>
                <a:path w="2821879" h="164801">
                  <a:moveTo>
                    <a:pt x="9832" y="0"/>
                  </a:moveTo>
                  <a:lnTo>
                    <a:pt x="2812047" y="0"/>
                  </a:lnTo>
                  <a:cubicBezTo>
                    <a:pt x="2814654" y="0"/>
                    <a:pt x="2817155" y="1036"/>
                    <a:pt x="2818999" y="2880"/>
                  </a:cubicBezTo>
                  <a:cubicBezTo>
                    <a:pt x="2820843" y="4724"/>
                    <a:pt x="2821879" y="7225"/>
                    <a:pt x="2821879" y="9832"/>
                  </a:cubicBezTo>
                  <a:lnTo>
                    <a:pt x="2821879" y="154969"/>
                  </a:lnTo>
                  <a:cubicBezTo>
                    <a:pt x="2821879" y="157576"/>
                    <a:pt x="2820843" y="160077"/>
                    <a:pt x="2818999" y="161921"/>
                  </a:cubicBezTo>
                  <a:cubicBezTo>
                    <a:pt x="2817155" y="163765"/>
                    <a:pt x="2814654" y="164801"/>
                    <a:pt x="2812047" y="164801"/>
                  </a:cubicBezTo>
                  <a:lnTo>
                    <a:pt x="9832" y="164801"/>
                  </a:lnTo>
                  <a:cubicBezTo>
                    <a:pt x="7225" y="164801"/>
                    <a:pt x="4724" y="163765"/>
                    <a:pt x="2880" y="161921"/>
                  </a:cubicBezTo>
                  <a:cubicBezTo>
                    <a:pt x="1036" y="160077"/>
                    <a:pt x="0" y="157576"/>
                    <a:pt x="0" y="154969"/>
                  </a:cubicBezTo>
                  <a:lnTo>
                    <a:pt x="0" y="9832"/>
                  </a:lnTo>
                  <a:cubicBezTo>
                    <a:pt x="0" y="7225"/>
                    <a:pt x="1036" y="4724"/>
                    <a:pt x="2880" y="2880"/>
                  </a:cubicBezTo>
                  <a:cubicBezTo>
                    <a:pt x="4724" y="1036"/>
                    <a:pt x="7225" y="0"/>
                    <a:pt x="9832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821879" cy="241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384592" y="2170239"/>
            <a:ext cx="15467463" cy="1047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O objetivo deste trabalho é 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planificação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e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apresentação oral à tua turma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de uma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apreciação crítica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(com 4 a 6 minutos) sobre uma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curta-metragem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01409" y="1496436"/>
            <a:ext cx="4468256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OBJETIVO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12182" y="4646282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MODALIDADE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12182" y="5418203"/>
            <a:ext cx="14931171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Trabalho de pares.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82771" y="7012372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AVALIAÇÃO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84592" y="8018312"/>
            <a:ext cx="15199014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A avaliação deste trabalho será feita de acordo com a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4" tooltip="https://eduazoresgov-my.sharepoint.com/:b:/g/personal/pv760314_edu_azores_gov_pt/EaLOFlnsauNNl6CXRHg7nGUBFU-qLtkY3Re9vOFBk6gKZA?e=WA9JCf"/>
              </a:rPr>
              <a:t>rubrica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facultada para o efeito. </a:t>
            </a:r>
          </a:p>
        </p:txBody>
      </p:sp>
      <p:sp>
        <p:nvSpPr>
          <p:cNvPr id="29" name="Freeform 29"/>
          <p:cNvSpPr/>
          <p:nvPr/>
        </p:nvSpPr>
        <p:spPr>
          <a:xfrm>
            <a:off x="437239" y="4508828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7" y="0"/>
                </a:lnTo>
                <a:lnTo>
                  <a:pt x="475217" y="710465"/>
                </a:lnTo>
                <a:lnTo>
                  <a:pt x="0" y="710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Freeform 30"/>
          <p:cNvSpPr/>
          <p:nvPr/>
        </p:nvSpPr>
        <p:spPr>
          <a:xfrm>
            <a:off x="437239" y="6759107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7" y="0"/>
                </a:lnTo>
                <a:lnTo>
                  <a:pt x="475217" y="710465"/>
                </a:lnTo>
                <a:lnTo>
                  <a:pt x="0" y="710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31"/>
          <p:cNvSpPr/>
          <p:nvPr/>
        </p:nvSpPr>
        <p:spPr>
          <a:xfrm>
            <a:off x="11060236" y="7920896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4469" y="372643"/>
            <a:ext cx="4686282" cy="540529"/>
            <a:chOff x="0" y="0"/>
            <a:chExt cx="839729" cy="968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18958" y="1160099"/>
            <a:ext cx="16581968" cy="8359506"/>
            <a:chOff x="0" y="0"/>
            <a:chExt cx="2971301" cy="149792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71301" cy="1497929"/>
            </a:xfrm>
            <a:custGeom>
              <a:avLst/>
              <a:gdLst/>
              <a:ahLst/>
              <a:cxnLst/>
              <a:rect l="l" t="t" r="r" b="b"/>
              <a:pathLst>
                <a:path w="2971301" h="1497929">
                  <a:moveTo>
                    <a:pt x="9338" y="0"/>
                  </a:moveTo>
                  <a:lnTo>
                    <a:pt x="2961964" y="0"/>
                  </a:lnTo>
                  <a:cubicBezTo>
                    <a:pt x="2964440" y="0"/>
                    <a:pt x="2966815" y="984"/>
                    <a:pt x="2968566" y="2735"/>
                  </a:cubicBezTo>
                  <a:cubicBezTo>
                    <a:pt x="2970318" y="4486"/>
                    <a:pt x="2971301" y="6861"/>
                    <a:pt x="2971301" y="9338"/>
                  </a:cubicBezTo>
                  <a:lnTo>
                    <a:pt x="2971301" y="1488591"/>
                  </a:lnTo>
                  <a:cubicBezTo>
                    <a:pt x="2971301" y="1493748"/>
                    <a:pt x="2967121" y="1497929"/>
                    <a:pt x="2961964" y="1497929"/>
                  </a:cubicBezTo>
                  <a:lnTo>
                    <a:pt x="9338" y="1497929"/>
                  </a:lnTo>
                  <a:cubicBezTo>
                    <a:pt x="4181" y="1497929"/>
                    <a:pt x="0" y="1493748"/>
                    <a:pt x="0" y="1488591"/>
                  </a:cubicBezTo>
                  <a:lnTo>
                    <a:pt x="0" y="9338"/>
                  </a:lnTo>
                  <a:cubicBezTo>
                    <a:pt x="0" y="4181"/>
                    <a:pt x="4181" y="0"/>
                    <a:pt x="9338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2971301" cy="15741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039653" y="1369213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1" y="0"/>
                </a:lnTo>
                <a:lnTo>
                  <a:pt x="486171" y="486170"/>
                </a:lnTo>
                <a:lnTo>
                  <a:pt x="0" y="4861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061559" y="1983819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0" y="0"/>
                </a:lnTo>
                <a:lnTo>
                  <a:pt x="486170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79255" y="3636228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1" y="0"/>
                </a:lnTo>
                <a:lnTo>
                  <a:pt x="486171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677332" y="202706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8" y="0"/>
                </a:lnTo>
                <a:lnTo>
                  <a:pt x="475218" y="710466"/>
                </a:lnTo>
                <a:lnTo>
                  <a:pt x="0" y="7104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056082" y="5903243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1" y="0"/>
                </a:lnTo>
                <a:lnTo>
                  <a:pt x="486171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090208" y="8103009"/>
            <a:ext cx="475218" cy="475218"/>
          </a:xfrm>
          <a:custGeom>
            <a:avLst/>
            <a:gdLst/>
            <a:ahLst/>
            <a:cxnLst/>
            <a:rect l="l" t="t" r="r" b="b"/>
            <a:pathLst>
              <a:path w="475218" h="475218">
                <a:moveTo>
                  <a:pt x="0" y="0"/>
                </a:moveTo>
                <a:lnTo>
                  <a:pt x="475218" y="0"/>
                </a:lnTo>
                <a:lnTo>
                  <a:pt x="475218" y="475217"/>
                </a:lnTo>
                <a:lnTo>
                  <a:pt x="0" y="47521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045129" y="8772129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1" y="0"/>
                </a:lnTo>
                <a:lnTo>
                  <a:pt x="486171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1722078" y="3627277"/>
            <a:ext cx="15255090" cy="2114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Planificação da apresentação oral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Depois de relembrarem as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6" tooltip="https://www.canva.com/design/DAF89Dj8IFs/KaIZK0VLAJ_4zaFeLA-0hg/view?utm_content=DAF89Dj8IFs&amp;utm_campaign=designshare&amp;utm_medium=link&amp;utm_source=editor"/>
              </a:rPr>
              <a:t>características de uma apreciação crítica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, os alunos devem descarregar o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7" tooltip="https://eduazoresgov-my.sharepoint.com/:w:/g/personal/pv760314_edu_azores_gov_pt/EZrhKY_vsrpHif92NC06cjMBtApBqISd6KU9oT5qdwTBDA?e=6R7pNB"/>
              </a:rPr>
              <a:t>documento de planificação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, mudar-lhe o nome, preenchê-lo e partilhá-lo entre si e com o  professor para que este dê </a:t>
            </a:r>
            <a:r>
              <a:rPr lang="en-US" sz="2900">
                <a:solidFill>
                  <a:srgbClr val="000000"/>
                </a:solidFill>
                <a:latin typeface="TT Firs Neue Italics"/>
              </a:rPr>
              <a:t>feedback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antes da apresentação.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565426" y="455972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ETAPAS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33031" y="1293013"/>
            <a:ext cx="15892675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Constituição de pares de trabalho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11126" y="1960912"/>
            <a:ext cx="15059475" cy="1580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Seleção da curta-metragem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Cada par deve selecionar uma curta-metragem de entre as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8" action="ppaction://hlinksldjump"/>
              </a:rPr>
              <a:t>propostas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apresentadas nas páginas seguintes. 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722078" y="5827043"/>
            <a:ext cx="15255090" cy="2114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Treino da apresentação à turma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Após a revisão da planificação, integrando os comentários do professor, o par deve treinar a apresentação à turma, tendo o cuidado de fazer uma distribuição equitativa do tempo entre cada um dos elementos.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711126" y="8026809"/>
            <a:ext cx="15774831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Apresentação à turma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722078" y="8744459"/>
            <a:ext cx="15774831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Auto e coavaliação </a:t>
            </a:r>
          </a:p>
        </p:txBody>
      </p:sp>
      <p:sp>
        <p:nvSpPr>
          <p:cNvPr id="24" name="Freeform 24"/>
          <p:cNvSpPr/>
          <p:nvPr/>
        </p:nvSpPr>
        <p:spPr>
          <a:xfrm>
            <a:off x="7013673" y="4047648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5589700" y="4581619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2772757" y="2329211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D4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941" y="396604"/>
            <a:ext cx="7933879" cy="923896"/>
            <a:chOff x="0" y="0"/>
            <a:chExt cx="1421662" cy="16555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21661" cy="165552"/>
            </a:xfrm>
            <a:custGeom>
              <a:avLst/>
              <a:gdLst/>
              <a:ahLst/>
              <a:cxnLst/>
              <a:rect l="l" t="t" r="r" b="b"/>
              <a:pathLst>
                <a:path w="1421661" h="165552">
                  <a:moveTo>
                    <a:pt x="58548" y="0"/>
                  </a:moveTo>
                  <a:lnTo>
                    <a:pt x="1363113" y="0"/>
                  </a:lnTo>
                  <a:cubicBezTo>
                    <a:pt x="1395449" y="0"/>
                    <a:pt x="1421661" y="26213"/>
                    <a:pt x="1421661" y="58548"/>
                  </a:cubicBezTo>
                  <a:lnTo>
                    <a:pt x="1421661" y="107003"/>
                  </a:lnTo>
                  <a:cubicBezTo>
                    <a:pt x="1421661" y="139339"/>
                    <a:pt x="1395449" y="165552"/>
                    <a:pt x="1363113" y="165552"/>
                  </a:cubicBezTo>
                  <a:lnTo>
                    <a:pt x="58548" y="165552"/>
                  </a:lnTo>
                  <a:cubicBezTo>
                    <a:pt x="26213" y="165552"/>
                    <a:pt x="0" y="139339"/>
                    <a:pt x="0" y="107003"/>
                  </a:cubicBezTo>
                  <a:lnTo>
                    <a:pt x="0" y="58548"/>
                  </a:lnTo>
                  <a:cubicBezTo>
                    <a:pt x="0" y="26213"/>
                    <a:pt x="26213" y="0"/>
                    <a:pt x="58548" y="0"/>
                  </a:cubicBezTo>
                  <a:close/>
                </a:path>
              </a:pathLst>
            </a:custGeom>
            <a:solidFill>
              <a:srgbClr val="EF5F6A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421662" cy="2417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9886967" y="383787"/>
            <a:ext cx="705925" cy="1055380"/>
          </a:xfrm>
          <a:custGeom>
            <a:avLst/>
            <a:gdLst/>
            <a:ahLst/>
            <a:cxnLst/>
            <a:rect l="l" t="t" r="r" b="b"/>
            <a:pathLst>
              <a:path w="705925" h="1055380">
                <a:moveTo>
                  <a:pt x="0" y="0"/>
                </a:moveTo>
                <a:lnTo>
                  <a:pt x="705925" y="0"/>
                </a:lnTo>
                <a:lnTo>
                  <a:pt x="705925" y="1055380"/>
                </a:lnTo>
                <a:lnTo>
                  <a:pt x="0" y="10553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914941" y="2599141"/>
            <a:ext cx="2921514" cy="2115176"/>
            <a:chOff x="0" y="0"/>
            <a:chExt cx="19050000" cy="13792200"/>
          </a:xfrm>
        </p:grpSpPr>
        <p:sp>
          <p:nvSpPr>
            <p:cNvPr id="7" name="Freeform 7">
              <a:hlinkClick r:id="rId4" tooltip="https://youtu.be/yYcpRSQ-irs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5"/>
              <a:stretch>
                <a:fillRect l="-184" r="-18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4" tooltip="https://youtu.be/yYcpRSQ-irs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4217456" y="2599141"/>
            <a:ext cx="2921514" cy="2115176"/>
            <a:chOff x="0" y="0"/>
            <a:chExt cx="19050000" cy="13792200"/>
          </a:xfrm>
        </p:grpSpPr>
        <p:sp>
          <p:nvSpPr>
            <p:cNvPr id="10" name="Freeform 10">
              <a:hlinkClick r:id="rId7" tooltip="https://youtu.be/tJsGGsPNak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8"/>
              <a:stretch>
                <a:fillRect l="-3159" r="-3159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>
              <a:hlinkClick r:id="rId7" tooltip="https://youtu.be/tJsGGsPNak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696793" y="2599141"/>
            <a:ext cx="2921514" cy="2115176"/>
            <a:chOff x="0" y="0"/>
            <a:chExt cx="19050000" cy="13792200"/>
          </a:xfrm>
        </p:grpSpPr>
        <p:sp>
          <p:nvSpPr>
            <p:cNvPr id="13" name="Freeform 13">
              <a:hlinkClick r:id="rId9" tooltip="https://youtu.be/yq3Z9msqnOg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0"/>
              <a:stretch>
                <a:fillRect t="-11611" b="-1161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>
              <a:hlinkClick r:id="rId9" tooltip="https://youtu.be/yq3Z9msqnOg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1176131" y="2599141"/>
            <a:ext cx="2921514" cy="2115176"/>
            <a:chOff x="0" y="0"/>
            <a:chExt cx="19050000" cy="13792200"/>
          </a:xfrm>
        </p:grpSpPr>
        <p:sp>
          <p:nvSpPr>
            <p:cNvPr id="16" name="Freeform 16">
              <a:hlinkClick r:id="rId11" tooltip="https://youtu.be/BgDeQ842I_c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2"/>
              <a:stretch>
                <a:fillRect l="-17452" r="-1745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>
              <a:hlinkClick r:id="rId11" tooltip="https://youtu.be/BgDeQ842I_c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4608149" y="2599141"/>
            <a:ext cx="2921514" cy="2115176"/>
            <a:chOff x="0" y="0"/>
            <a:chExt cx="19050000" cy="13792200"/>
          </a:xfrm>
        </p:grpSpPr>
        <p:sp>
          <p:nvSpPr>
            <p:cNvPr id="19" name="Freeform 19">
              <a:hlinkClick r:id="rId13" tooltip="https://www.youtube.com/watch?v=D_Rx4qZ8QRc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4"/>
              <a:stretch>
                <a:fillRect l="-9393" r="-939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>
              <a:hlinkClick r:id="rId13" tooltip="https://www.youtube.com/watch?v=D_Rx4qZ8QRc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36639" y="6351651"/>
            <a:ext cx="2921514" cy="2115176"/>
            <a:chOff x="0" y="0"/>
            <a:chExt cx="19050000" cy="13792200"/>
          </a:xfrm>
        </p:grpSpPr>
        <p:sp>
          <p:nvSpPr>
            <p:cNvPr id="22" name="Freeform 22">
              <a:hlinkClick r:id="rId15" tooltip="https://youtu.be/IX24zyoxs-E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6"/>
              <a:stretch>
                <a:fillRect l="-17323" r="-1732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>
              <a:hlinkClick r:id="rId15" tooltip="https://youtu.be/IX24zyoxs-E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4139153" y="6351651"/>
            <a:ext cx="2921514" cy="2115176"/>
            <a:chOff x="0" y="0"/>
            <a:chExt cx="19050000" cy="13792200"/>
          </a:xfrm>
        </p:grpSpPr>
        <p:sp>
          <p:nvSpPr>
            <p:cNvPr id="25" name="Freeform 25">
              <a:hlinkClick r:id="rId17" tooltip="https://www.youtube.com/watch?v=WfxQuD9weWM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8"/>
              <a:stretch>
                <a:fillRect l="-16024" r="-1602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>
              <a:hlinkClick r:id="rId17" tooltip="https://www.youtube.com/watch?v=WfxQuD9weWM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618491" y="6351651"/>
            <a:ext cx="2921514" cy="2115176"/>
            <a:chOff x="0" y="0"/>
            <a:chExt cx="19050000" cy="13792200"/>
          </a:xfrm>
        </p:grpSpPr>
        <p:sp>
          <p:nvSpPr>
            <p:cNvPr id="28" name="Freeform 28">
              <a:hlinkClick r:id="rId19" tooltip="https://www.youtube.com/watch?v=Oo4KXZVAps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0"/>
              <a:stretch>
                <a:fillRect l="-13818" r="-1381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hlinkClick r:id="rId19" tooltip="https://www.youtube.com/watch?v=Oo4KXZVAps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1097828" y="6351651"/>
            <a:ext cx="2921514" cy="2115176"/>
            <a:chOff x="0" y="0"/>
            <a:chExt cx="19050000" cy="13792200"/>
          </a:xfrm>
        </p:grpSpPr>
        <p:sp>
          <p:nvSpPr>
            <p:cNvPr id="31" name="Freeform 31">
              <a:hlinkClick r:id="rId21" tooltip="https://www.youtube.com/watch?v=t1hMBnIMt5I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2"/>
              <a:stretch>
                <a:fillRect t="-10653" b="-1065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hlinkClick r:id="rId21" tooltip="https://www.youtube.com/watch?v=t1hMBnIMt5I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4529847" y="6351651"/>
            <a:ext cx="2921514" cy="2115176"/>
            <a:chOff x="0" y="0"/>
            <a:chExt cx="19050000" cy="13792200"/>
          </a:xfrm>
        </p:grpSpPr>
        <p:sp>
          <p:nvSpPr>
            <p:cNvPr id="34" name="Freeform 34">
              <a:hlinkClick r:id="rId23" tooltip="https://youtu.be/KwCtWfwYlk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4"/>
              <a:stretch>
                <a:fillRect l="-14884" r="-1488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5">
              <a:hlinkClick r:id="rId23" tooltip="https://youtu.be/KwCtWfwYlk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292702" y="558515"/>
            <a:ext cx="7322990" cy="6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spc="99">
                <a:solidFill>
                  <a:srgbClr val="FFFFFF"/>
                </a:solidFill>
                <a:latin typeface="TT Firs Neue Bold"/>
              </a:rPr>
              <a:t>CURTAS-METRAGENS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91494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One small step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217456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Are you okay?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7696793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Bruised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17613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Cupid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4608149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Take me home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836639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Friendship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4139153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present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618491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Father and daughter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1097828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Distracted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4529847" y="5936316"/>
            <a:ext cx="2921514" cy="288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47"/>
              </a:lnSpc>
            </a:pPr>
            <a:r>
              <a:rPr lang="en-US" sz="1748">
                <a:solidFill>
                  <a:srgbClr val="000000"/>
                </a:solidFill>
                <a:latin typeface="Open Sans Bold Italics"/>
              </a:rPr>
              <a:t>The box</a:t>
            </a:r>
          </a:p>
        </p:txBody>
      </p:sp>
      <p:sp>
        <p:nvSpPr>
          <p:cNvPr id="47" name="Freeform 47"/>
          <p:cNvSpPr/>
          <p:nvPr/>
        </p:nvSpPr>
        <p:spPr>
          <a:xfrm rot="-95689">
            <a:off x="16730887" y="8730610"/>
            <a:ext cx="705925" cy="1055380"/>
          </a:xfrm>
          <a:custGeom>
            <a:avLst/>
            <a:gdLst/>
            <a:ahLst/>
            <a:cxnLst/>
            <a:rect l="l" t="t" r="r" b="b"/>
            <a:pathLst>
              <a:path w="705925" h="1055380">
                <a:moveTo>
                  <a:pt x="0" y="0"/>
                </a:moveTo>
                <a:lnTo>
                  <a:pt x="705925" y="0"/>
                </a:lnTo>
                <a:lnTo>
                  <a:pt x="705925" y="1055380"/>
                </a:lnTo>
                <a:lnTo>
                  <a:pt x="0" y="10553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D4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022736" y="708813"/>
            <a:ext cx="705925" cy="1055380"/>
          </a:xfrm>
          <a:custGeom>
            <a:avLst/>
            <a:gdLst/>
            <a:ahLst/>
            <a:cxnLst/>
            <a:rect l="l" t="t" r="r" b="b"/>
            <a:pathLst>
              <a:path w="705925" h="1055380">
                <a:moveTo>
                  <a:pt x="0" y="0"/>
                </a:moveTo>
                <a:lnTo>
                  <a:pt x="705925" y="0"/>
                </a:lnTo>
                <a:lnTo>
                  <a:pt x="705925" y="1055379"/>
                </a:lnTo>
                <a:lnTo>
                  <a:pt x="0" y="10553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14941" y="2599141"/>
            <a:ext cx="2921514" cy="2115176"/>
            <a:chOff x="0" y="0"/>
            <a:chExt cx="19050000" cy="13792200"/>
          </a:xfrm>
        </p:grpSpPr>
        <p:sp>
          <p:nvSpPr>
            <p:cNvPr id="4" name="Freeform 4">
              <a:hlinkClick r:id="rId4" tooltip="https://www.youtube.com/watch?v=eID10sstBAk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5"/>
              <a:stretch>
                <a:fillRect t="-7628" b="-762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hlinkClick r:id="rId4" tooltip="https://www.youtube.com/watch?v=eID10sstBAk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217456" y="2599141"/>
            <a:ext cx="2921514" cy="2115176"/>
            <a:chOff x="0" y="0"/>
            <a:chExt cx="19050000" cy="13792200"/>
          </a:xfrm>
        </p:grpSpPr>
        <p:sp>
          <p:nvSpPr>
            <p:cNvPr id="7" name="Freeform 7">
              <a:hlinkClick r:id="rId7" tooltip="https://www.youtube.com/watch?v=qLGNj-xrgvY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8"/>
              <a:stretch>
                <a:fillRect l="-14290" r="-14290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7" tooltip="https://www.youtube.com/watch?v=qLGNj-xrgvY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696793" y="2599141"/>
            <a:ext cx="2921514" cy="2115176"/>
            <a:chOff x="0" y="0"/>
            <a:chExt cx="19050000" cy="13792200"/>
          </a:xfrm>
        </p:grpSpPr>
        <p:sp>
          <p:nvSpPr>
            <p:cNvPr id="10" name="Freeform 10">
              <a:hlinkClick r:id="rId9" tooltip="https://www.youtube.com/watch?v=Bl1FOKpFY2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0"/>
              <a:stretch>
                <a:fillRect l="-15683" r="-1568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>
              <a:hlinkClick r:id="rId9" tooltip="https://www.youtube.com/watch?v=Bl1FOKpFY2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1176131" y="2599141"/>
            <a:ext cx="2921514" cy="2115176"/>
            <a:chOff x="0" y="0"/>
            <a:chExt cx="19050000" cy="13792200"/>
          </a:xfrm>
        </p:grpSpPr>
        <p:sp>
          <p:nvSpPr>
            <p:cNvPr id="13" name="Freeform 13">
              <a:hlinkClick r:id="rId11" tooltip="https://www.youtube.com/watch?v=XQaZPj2kaW8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2"/>
              <a:stretch>
                <a:fillRect l="-17482" r="-1748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>
              <a:hlinkClick r:id="rId11" tooltip="https://www.youtube.com/watch?v=XQaZPj2kaW8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608149" y="2599141"/>
            <a:ext cx="2921514" cy="2115176"/>
            <a:chOff x="0" y="0"/>
            <a:chExt cx="19050000" cy="13792200"/>
          </a:xfrm>
        </p:grpSpPr>
        <p:sp>
          <p:nvSpPr>
            <p:cNvPr id="16" name="Freeform 16">
              <a:hlinkClick r:id="rId13" tooltip="https://youtu.be/NSN_ClxmB5I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4"/>
              <a:stretch>
                <a:fillRect t="-4730" b="-4730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>
              <a:hlinkClick r:id="rId13" tooltip="https://youtu.be/NSN_ClxmB5I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836639" y="6351651"/>
            <a:ext cx="2921514" cy="2115176"/>
            <a:chOff x="0" y="0"/>
            <a:chExt cx="19050000" cy="13792200"/>
          </a:xfrm>
        </p:grpSpPr>
        <p:sp>
          <p:nvSpPr>
            <p:cNvPr id="19" name="Freeform 19">
              <a:hlinkClick r:id="rId15" tooltip="https://vimeo.com/76206269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6"/>
              <a:stretch>
                <a:fillRect l="-15034" r="-1503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>
              <a:hlinkClick r:id="rId15" tooltip="https://vimeo.com/76206269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4139153" y="6351651"/>
            <a:ext cx="2921514" cy="2115176"/>
            <a:chOff x="0" y="0"/>
            <a:chExt cx="19050000" cy="13792200"/>
          </a:xfrm>
        </p:grpSpPr>
        <p:sp>
          <p:nvSpPr>
            <p:cNvPr id="22" name="Freeform 22">
              <a:hlinkClick r:id="rId17" tooltip="https://youtu.be/rq3U1kYonu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8"/>
              <a:stretch>
                <a:fillRect l="-16988" r="-1698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>
              <a:hlinkClick r:id="rId17" tooltip="https://youtu.be/rq3U1kYonu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7618491" y="6351651"/>
            <a:ext cx="2921514" cy="2115176"/>
            <a:chOff x="0" y="0"/>
            <a:chExt cx="19050000" cy="13792200"/>
          </a:xfrm>
        </p:grpSpPr>
        <p:sp>
          <p:nvSpPr>
            <p:cNvPr id="25" name="Freeform 25">
              <a:hlinkClick r:id="rId19" tooltip="https://youtu.be/984LQUksbu0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0"/>
              <a:stretch>
                <a:fillRect l="-12304" r="-1230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>
              <a:hlinkClick r:id="rId19" tooltip="https://youtu.be/984LQUksbu0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1097828" y="6351651"/>
            <a:ext cx="2921514" cy="2115176"/>
            <a:chOff x="0" y="0"/>
            <a:chExt cx="19050000" cy="13792200"/>
          </a:xfrm>
        </p:grpSpPr>
        <p:sp>
          <p:nvSpPr>
            <p:cNvPr id="28" name="Freeform 28">
              <a:hlinkClick r:id="rId21" tooltip="https://www.youtube.com/watch?v=8FQ_eQ5c7u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2"/>
              <a:stretch>
                <a:fillRect l="-15454" r="-1545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hlinkClick r:id="rId21" tooltip="https://www.youtube.com/watch?v=8FQ_eQ5c7u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4529847" y="6351651"/>
            <a:ext cx="2921514" cy="2115176"/>
            <a:chOff x="0" y="0"/>
            <a:chExt cx="19050000" cy="13792200"/>
          </a:xfrm>
        </p:grpSpPr>
        <p:sp>
          <p:nvSpPr>
            <p:cNvPr id="31" name="Freeform 31">
              <a:hlinkClick r:id="rId23" tooltip="https://youtu.be/1L6HB97lbr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4"/>
              <a:stretch>
                <a:fillRect l="-13362" r="-1336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hlinkClick r:id="rId23" tooltip="https://youtu.be/1L6HB97lbr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91494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cliff house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217456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Mr. indiferent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696793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Umbrella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17613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 love story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4608149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Iam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836639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bug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139153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Addiction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618491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Quick fix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1097828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 plastic story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4529847" y="5917266"/>
            <a:ext cx="2921514" cy="73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Sunshine</a:t>
            </a:r>
          </a:p>
          <a:p>
            <a:pPr algn="ctr">
              <a:lnSpc>
                <a:spcPts val="3007"/>
              </a:lnSpc>
            </a:pPr>
            <a:endParaRPr lang="en-US" sz="2048">
              <a:solidFill>
                <a:srgbClr val="000000"/>
              </a:solidFill>
              <a:latin typeface="Open Sans Bold Italics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C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5246" y="3773030"/>
            <a:ext cx="15777509" cy="1018307"/>
            <a:chOff x="0" y="0"/>
            <a:chExt cx="2827151" cy="1824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27151" cy="182469"/>
            </a:xfrm>
            <a:custGeom>
              <a:avLst/>
              <a:gdLst/>
              <a:ahLst/>
              <a:cxnLst/>
              <a:rect l="l" t="t" r="r" b="b"/>
              <a:pathLst>
                <a:path w="2827151" h="182469">
                  <a:moveTo>
                    <a:pt x="9814" y="0"/>
                  </a:moveTo>
                  <a:lnTo>
                    <a:pt x="2817338" y="0"/>
                  </a:lnTo>
                  <a:cubicBezTo>
                    <a:pt x="2822758" y="0"/>
                    <a:pt x="2827151" y="4394"/>
                    <a:pt x="2827151" y="9814"/>
                  </a:cubicBezTo>
                  <a:lnTo>
                    <a:pt x="2827151" y="172655"/>
                  </a:lnTo>
                  <a:cubicBezTo>
                    <a:pt x="2827151" y="175258"/>
                    <a:pt x="2826117" y="177754"/>
                    <a:pt x="2824277" y="179595"/>
                  </a:cubicBezTo>
                  <a:cubicBezTo>
                    <a:pt x="2822437" y="181435"/>
                    <a:pt x="2819940" y="182469"/>
                    <a:pt x="2817338" y="182469"/>
                  </a:cubicBezTo>
                  <a:lnTo>
                    <a:pt x="9814" y="182469"/>
                  </a:lnTo>
                  <a:cubicBezTo>
                    <a:pt x="7211" y="182469"/>
                    <a:pt x="4715" y="181435"/>
                    <a:pt x="2874" y="179595"/>
                  </a:cubicBezTo>
                  <a:cubicBezTo>
                    <a:pt x="1034" y="177754"/>
                    <a:pt x="0" y="175258"/>
                    <a:pt x="0" y="172655"/>
                  </a:cubicBezTo>
                  <a:lnTo>
                    <a:pt x="0" y="9814"/>
                  </a:lnTo>
                  <a:cubicBezTo>
                    <a:pt x="0" y="7211"/>
                    <a:pt x="1034" y="4715"/>
                    <a:pt x="2874" y="2874"/>
                  </a:cubicBezTo>
                  <a:cubicBezTo>
                    <a:pt x="4715" y="1034"/>
                    <a:pt x="7211" y="0"/>
                    <a:pt x="9814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827151" cy="2586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609276" y="3868539"/>
            <a:ext cx="963425" cy="827289"/>
          </a:xfrm>
          <a:custGeom>
            <a:avLst/>
            <a:gdLst/>
            <a:ahLst/>
            <a:cxnLst/>
            <a:rect l="l" t="t" r="r" b="b"/>
            <a:pathLst>
              <a:path w="963425" h="827289">
                <a:moveTo>
                  <a:pt x="0" y="0"/>
                </a:moveTo>
                <a:lnTo>
                  <a:pt x="963425" y="0"/>
                </a:lnTo>
                <a:lnTo>
                  <a:pt x="963425" y="827289"/>
                </a:lnTo>
                <a:lnTo>
                  <a:pt x="0" y="8272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6599530" y="5143500"/>
            <a:ext cx="5088940" cy="1967723"/>
          </a:xfrm>
          <a:custGeom>
            <a:avLst/>
            <a:gdLst/>
            <a:ahLst/>
            <a:cxnLst/>
            <a:rect l="l" t="t" r="r" b="b"/>
            <a:pathLst>
              <a:path w="5088940" h="1967723">
                <a:moveTo>
                  <a:pt x="0" y="0"/>
                </a:moveTo>
                <a:lnTo>
                  <a:pt x="5088940" y="0"/>
                </a:lnTo>
                <a:lnTo>
                  <a:pt x="5088940" y="1967723"/>
                </a:lnTo>
                <a:lnTo>
                  <a:pt x="0" y="19677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7072164" y="3878323"/>
            <a:ext cx="4143673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League Spartan"/>
              </a:rPr>
              <a:t>Bom trabalho!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623721" y="7264902"/>
            <a:ext cx="3040559" cy="448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 u="sng">
                <a:solidFill>
                  <a:srgbClr val="000000"/>
                </a:solidFill>
                <a:latin typeface="Open Sans Bold"/>
                <a:hlinkClick r:id="rId4" tooltip="https://reda.azores.gov.pt"/>
              </a:rPr>
              <a:t>reda.azores.gov.pt</a:t>
            </a: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Microsoft Office PowerPoint</Application>
  <PresentationFormat>Personalizados</PresentationFormat>
  <Paragraphs>43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15" baseType="lpstr">
      <vt:lpstr>Open Sans Bold Italics</vt:lpstr>
      <vt:lpstr>Open Sans Bold</vt:lpstr>
      <vt:lpstr>TT Firs Neue</vt:lpstr>
      <vt:lpstr>League Spartan</vt:lpstr>
      <vt:lpstr>TT Firs Neue Bold</vt:lpstr>
      <vt:lpstr>TT Firs Neue Italics</vt:lpstr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Apreciação crítica de uma curta-metragem (Expressão Oral)</dc:title>
  <cp:lastModifiedBy>Paulo JPF. Valadão</cp:lastModifiedBy>
  <cp:revision>1</cp:revision>
  <dcterms:created xsi:type="dcterms:W3CDTF">2006-08-16T00:00:00Z</dcterms:created>
  <dcterms:modified xsi:type="dcterms:W3CDTF">2024-04-07T16:37:50Z</dcterms:modified>
  <dc:identifier>DAF9i23YX4s</dc:identifier>
</cp:coreProperties>
</file>